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65" r:id="rId4"/>
    <p:sldId id="267" r:id="rId5"/>
    <p:sldId id="268" r:id="rId6"/>
    <p:sldId id="260" r:id="rId7"/>
    <p:sldId id="401" r:id="rId8"/>
    <p:sldId id="263" r:id="rId9"/>
    <p:sldId id="264" r:id="rId10"/>
    <p:sldId id="258" r:id="rId11"/>
    <p:sldId id="404" r:id="rId12"/>
    <p:sldId id="400" r:id="rId13"/>
    <p:sldId id="409" r:id="rId14"/>
  </p:sldIdLst>
  <p:sldSz cx="12192000" cy="6858000"/>
  <p:notesSz cx="6794500" cy="99314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1301" autoAdjust="0"/>
  </p:normalViewPr>
  <p:slideViewPr>
    <p:cSldViewPr showGuides="1">
      <p:cViewPr varScale="1">
        <p:scale>
          <a:sx n="58" d="100"/>
          <a:sy n="58" d="100"/>
        </p:scale>
        <p:origin x="1212" y="7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48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BDAE2DF-312F-4370-9D5B-82A5F8B3D0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484385-9BFF-4A62-9E6E-E5F10F5E3C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27376F-083F-403B-A915-AB8958D5AE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4FBC35-E5F7-402B-A836-F984D1F3AC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1F022-0CFF-4C48-B1E5-2654F613C0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566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436626-9426-4405-94C1-31093EC0F1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93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097A6B-1C19-4CC3-9BA8-FDB4DDF492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39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469B66-D167-4D12-94BF-E2759F8269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80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16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54B5D5-8AE6-416F-A3DB-30E790DF58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52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2B28B9-3763-45F5-9464-E41FB2229A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3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C59AF5-CBFC-47D7-BB33-93F96117CE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27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99F5F6-5862-4CF4-A068-41B025E3CB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97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	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9D3074-A944-412C-B5DC-68627A0345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3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9A020-32EC-47C5-8ADD-8C6D036026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1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0AF08F-1D34-4928-A6BB-13AE5B26FB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94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1AF24E-F886-4B27-83E8-CCE7C307BF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26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B7DF27-46D7-4CAE-B6C5-B3FF9D1D58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3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Erik Spector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29 april 2020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i="1" dirty="0"/>
              <a:t>Uppdaterad konjunkturbild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Alternativscenario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BCC415-9073-489F-8023-92E32E039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Omvärldens BNP</a:t>
            </a:r>
          </a:p>
          <a:p>
            <a:r>
              <a:rPr lang="sv-SE" dirty="0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Eurostat, </a:t>
            </a:r>
            <a:r>
              <a:rPr lang="sv-SE" dirty="0" err="1"/>
              <a:t>Macrobond</a:t>
            </a:r>
            <a:r>
              <a:rPr lang="sv-SE" dirty="0"/>
              <a:t> och Konjunktur­institutet.</a:t>
            </a:r>
          </a:p>
          <a:p>
            <a:endParaRPr lang="sv-SE" dirty="0"/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CA33FC34-11D8-438F-9D06-6A4B86F9D9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6C3415D9-682F-406D-87EC-56D9B6384B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6814" y="1088740"/>
            <a:ext cx="5382000" cy="504056"/>
          </a:xfrm>
        </p:spPr>
        <p:txBody>
          <a:bodyPr/>
          <a:lstStyle/>
          <a:p>
            <a:r>
              <a:rPr lang="sv-SE" dirty="0"/>
              <a:t>Hushållens konsumtion i Sverige</a:t>
            </a:r>
          </a:p>
          <a:p>
            <a:r>
              <a:rPr lang="sv-SE" dirty="0"/>
              <a:t>Procentuell förändring, fasta priser, kalenderkorrigerade värden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6F10E752-AF16-4CE7-837F-F3B154769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99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AA4D45-A247-4E2C-8CE7-9F376403F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0201" y="728700"/>
            <a:ext cx="5382000" cy="504056"/>
          </a:xfrm>
        </p:spPr>
        <p:txBody>
          <a:bodyPr/>
          <a:lstStyle/>
          <a:p>
            <a:r>
              <a:rPr lang="sv-SE" dirty="0"/>
              <a:t>Maastrichtskuld</a:t>
            </a:r>
          </a:p>
          <a:p>
            <a:r>
              <a:rPr lang="sv-SE" dirty="0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17321" y="6163949"/>
            <a:ext cx="5382000" cy="594000"/>
          </a:xfrm>
        </p:spPr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E7676882-AD8E-48C1-B59F-0114B72271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0B38A6B6-4D4C-4167-95DA-34F2CE6A5D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763" y="980728"/>
            <a:ext cx="5382000" cy="504056"/>
          </a:xfrm>
        </p:spPr>
        <p:txBody>
          <a:bodyPr/>
          <a:lstStyle/>
          <a:p>
            <a:r>
              <a:rPr lang="sv-SE" dirty="0"/>
              <a:t>Svensk BNP</a:t>
            </a:r>
          </a:p>
          <a:p>
            <a:r>
              <a:rPr lang="sv-SE" dirty="0"/>
              <a:t>Procentuell förändring, fasta priser, kalenderkorrigerade 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4A03AAE1-328A-4BB7-82E2-FF4AC57561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438" y="295280"/>
            <a:ext cx="5382000" cy="504000"/>
          </a:xfrm>
        </p:spPr>
        <p:txBody>
          <a:bodyPr/>
          <a:lstStyle/>
          <a:p>
            <a:r>
              <a:rPr lang="sv-SE" dirty="0"/>
              <a:t>Alternativscenario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BBD1CF14-C60A-4E4C-A953-359E14EBAF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1763" y="6162848"/>
            <a:ext cx="5382000" cy="594296"/>
          </a:xfrm>
        </p:spPr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0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Prognosen i sammandrag </a:t>
            </a:r>
            <a:r>
              <a:rPr lang="sv-SE" sz="1400" b="0" dirty="0"/>
              <a:t>(Konjunkturläget april 2020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</a:t>
            </a:r>
          </a:p>
          <a:p>
            <a:endParaRPr lang="sv-SE" dirty="0"/>
          </a:p>
        </p:txBody>
      </p: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55395A33-EBEC-4FA6-ABC7-ED7D65A0A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4934"/>
              </p:ext>
            </p:extLst>
          </p:nvPr>
        </p:nvGraphicFramePr>
        <p:xfrm>
          <a:off x="336061" y="1484784"/>
          <a:ext cx="8201430" cy="374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430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Global 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2,9</a:t>
                      </a:r>
                      <a:r>
                        <a:rPr lang="sv-SE" dirty="0"/>
                        <a:t> (2,9)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-3,0 </a:t>
                      </a:r>
                      <a:r>
                        <a:rPr lang="sv-SE" dirty="0"/>
                        <a:t>(-0,8)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 5,8 </a:t>
                      </a:r>
                      <a:r>
                        <a:rPr lang="sv-SE" dirty="0"/>
                        <a:t>(4,4)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504176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1,3</a:t>
                      </a:r>
                      <a:r>
                        <a:rPr lang="sv-SE" dirty="0"/>
                        <a:t> (1,3)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-7,0 </a:t>
                      </a:r>
                      <a:r>
                        <a:rPr lang="sv-SE" dirty="0"/>
                        <a:t>(-3,2)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sv-SE" dirty="0"/>
                        <a:t> (3,5)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6,8</a:t>
                      </a:r>
                      <a:r>
                        <a:rPr lang="sv-SE" dirty="0"/>
                        <a:t> (6,8)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10,2</a:t>
                      </a:r>
                      <a:r>
                        <a:rPr lang="sv-SE" dirty="0"/>
                        <a:t> (-8,7)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11,0</a:t>
                      </a:r>
                      <a:r>
                        <a:rPr lang="sv-SE" dirty="0"/>
                        <a:t> (8,9)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1,7</a:t>
                      </a:r>
                      <a:r>
                        <a:rPr lang="sv-SE" dirty="0"/>
                        <a:t> (1,7)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0,5</a:t>
                      </a:r>
                      <a:r>
                        <a:rPr lang="sv-SE" dirty="0"/>
                        <a:t> (0,5)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1,5</a:t>
                      </a:r>
                      <a:r>
                        <a:rPr lang="sv-SE" dirty="0"/>
                        <a:t> (1,4)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</a:t>
                      </a:r>
                      <a:r>
                        <a:rPr lang="sv-SE" dirty="0"/>
                        <a:t> (-0,25)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0,00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0,00</a:t>
                      </a:r>
                      <a:r>
                        <a:rPr lang="sv-SE" dirty="0"/>
                        <a:t> (0,00)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Finansiellt sparande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0,4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(0,4)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-6,3 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(-3,5)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-3,2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(-1,9)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2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1980FE-7013-4FFF-857E-26034C24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8FF3EB-DD9D-4EA9-A989-721B93BC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1593288" cy="4774083"/>
          </a:xfrm>
        </p:spPr>
        <p:txBody>
          <a:bodyPr>
            <a:normAutofit/>
          </a:bodyPr>
          <a:lstStyle/>
          <a:p>
            <a:r>
              <a:rPr lang="sv-SE" dirty="0"/>
              <a:t>Kraftig nedrevidering av tillväxten – BNP faller med 7 procent 2020</a:t>
            </a:r>
          </a:p>
          <a:p>
            <a:endParaRPr lang="sv-SE" dirty="0"/>
          </a:p>
          <a:p>
            <a:r>
              <a:rPr lang="sv-SE" dirty="0"/>
              <a:t>Historiskt ras i BNP på 11 procent det andra kvartalet, vilket är i linje med den väntade ekonomiska utvecklingen i andra europeiska länder</a:t>
            </a:r>
          </a:p>
          <a:p>
            <a:endParaRPr lang="sv-SE" dirty="0"/>
          </a:p>
          <a:p>
            <a:r>
              <a:rPr lang="sv-SE" dirty="0"/>
              <a:t>Lågkonjunkturen blir synnerligen djup och återhämtningen tar lång tid</a:t>
            </a:r>
          </a:p>
          <a:p>
            <a:pPr lvl="1"/>
            <a:r>
              <a:rPr lang="sv-SE" dirty="0"/>
              <a:t>Först i slutet av nästa år är produktionen tillbaka på 2019 års nivå men resursutnyttjandet är fortsatt lågt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Stödåtgärder mildrar uppgången i arbetslösheten till över 11 procent det andra kvartalet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Offentligt finansiellt sparande faller till mindre än -6 procent av BNP 2020 </a:t>
            </a:r>
          </a:p>
          <a:p>
            <a:endParaRPr lang="sv-SE" dirty="0"/>
          </a:p>
          <a:p>
            <a:r>
              <a:rPr lang="sv-SE" dirty="0"/>
              <a:t>Riksbanken förväntas inte sänka reporäntan under prognosperioden</a:t>
            </a:r>
          </a:p>
        </p:txBody>
      </p:sp>
    </p:spTree>
    <p:extLst>
      <p:ext uri="{BB962C8B-B14F-4D97-AF65-F5344CB8AC3E}">
        <p14:creationId xmlns:p14="http://schemas.microsoft.com/office/powerpoint/2010/main" val="39695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1980FE-7013-4FFF-857E-26034C24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8FF3EB-DD9D-4EA9-A989-721B93BC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1593288" cy="4774083"/>
          </a:xfrm>
        </p:spPr>
        <p:txBody>
          <a:bodyPr>
            <a:normAutofit/>
          </a:bodyPr>
          <a:lstStyle/>
          <a:p>
            <a:r>
              <a:rPr lang="sv-SE" dirty="0"/>
              <a:t>Kraftig nedrevidering av tillväxten – BNP faller med 7 procent 2020</a:t>
            </a:r>
          </a:p>
          <a:p>
            <a:endParaRPr lang="sv-SE" dirty="0"/>
          </a:p>
          <a:p>
            <a:r>
              <a:rPr lang="sv-SE" dirty="0"/>
              <a:t>Historiskt ras i BNP på 11 procent det andra kvartalet, vilket är i linje med den väntade ekonomiska utvecklingen i andra europeiska länder</a:t>
            </a:r>
          </a:p>
          <a:p>
            <a:endParaRPr lang="sv-SE" dirty="0"/>
          </a:p>
          <a:p>
            <a:r>
              <a:rPr lang="sv-SE" dirty="0"/>
              <a:t>Lågkonjunkturen blir synnerligen djup och återhämtningen tar lång tid</a:t>
            </a:r>
          </a:p>
          <a:p>
            <a:pPr lvl="1"/>
            <a:r>
              <a:rPr lang="sv-SE" dirty="0"/>
              <a:t>Först i slutet av nästa år är produktionen tillbaka på 2019 års nivå men resursutnyttjandet är fortsatt lågt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Stödåtgärder mildrar uppgången i arbetslösheten till över 11 procent det andra kvartalet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Offentligt finansiellt sparande faller till mindre än -6 procent av BNP 2020 </a:t>
            </a:r>
          </a:p>
          <a:p>
            <a:endParaRPr lang="sv-SE" dirty="0"/>
          </a:p>
          <a:p>
            <a:r>
              <a:rPr lang="sv-SE" dirty="0"/>
              <a:t>Riksbanken förväntas inte sänka reporäntan under prognosperioden</a:t>
            </a:r>
          </a:p>
        </p:txBody>
      </p:sp>
    </p:spTree>
    <p:extLst>
      <p:ext uri="{BB962C8B-B14F-4D97-AF65-F5344CB8AC3E}">
        <p14:creationId xmlns:p14="http://schemas.microsoft.com/office/powerpoint/2010/main" val="106954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faller med 11 procent det andra kvartalet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månadsvärden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5A6755D3-D5E5-40B7-A007-ED64270D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95335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6768050" cy="504000"/>
          </a:xfrm>
        </p:spPr>
        <p:txBody>
          <a:bodyPr/>
          <a:lstStyle/>
          <a:p>
            <a:r>
              <a:rPr lang="sv-SE" dirty="0"/>
              <a:t>Mycket snabb inbromsning i världsekonomin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92125B-3F0B-46CA-993E-57AD00DDD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Inköpschefsindex i Euroområdet och USA</a:t>
            </a:r>
          </a:p>
          <a:p>
            <a:r>
              <a:rPr lang="sv-SE" dirty="0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IHS </a:t>
            </a:r>
            <a:r>
              <a:rPr lang="sv-SE" dirty="0" err="1"/>
              <a:t>Markit</a:t>
            </a:r>
            <a:r>
              <a:rPr lang="sv-SE" dirty="0"/>
              <a:t> och </a:t>
            </a:r>
            <a:r>
              <a:rPr lang="sv-SE" dirty="0" err="1"/>
              <a:t>Maacrobond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56CBEB-9464-4D47-8212-92020B1DDC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31496" y="655772"/>
            <a:ext cx="5382000" cy="864096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Börsutveckling</a:t>
            </a:r>
          </a:p>
          <a:p>
            <a:r>
              <a:rPr lang="sv-SE" dirty="0"/>
              <a:t>Index 2006-12-29=100, dagsvärden, 5-dagars glidande medelvärde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Källor: Standard &amp; </a:t>
            </a:r>
            <a:r>
              <a:rPr lang="sv-SE" dirty="0" err="1"/>
              <a:t>Poor</a:t>
            </a:r>
            <a:r>
              <a:rPr lang="sv-SE" dirty="0"/>
              <a:t>´, Nasdaq OMX, STOXX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6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7704154" cy="504000"/>
          </a:xfrm>
        </p:spPr>
        <p:txBody>
          <a:bodyPr/>
          <a:lstStyle/>
          <a:p>
            <a:r>
              <a:rPr lang="sv-SE" dirty="0"/>
              <a:t>Svensk export minskar kraftigt det andra kvartalet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36F546-4197-4C3D-BBD5-58EF6DE1A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A03C82-E1FF-4550-A817-DC08546B75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Främsta produktionshinder i industrin</a:t>
            </a:r>
          </a:p>
          <a:p>
            <a:r>
              <a:rPr lang="sv-SE" dirty="0"/>
              <a:t>Andel svarande i procent,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63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693" y="817856"/>
            <a:ext cx="5382000" cy="504056"/>
          </a:xfrm>
        </p:spPr>
        <p:txBody>
          <a:bodyPr/>
          <a:lstStyle/>
          <a:p>
            <a:r>
              <a:rPr lang="sv-SE" dirty="0"/>
              <a:t>Konfidensindikatorer</a:t>
            </a:r>
          </a:p>
          <a:p>
            <a:r>
              <a:rPr lang="sv-SE" dirty="0"/>
              <a:t>Index medelvärde=100,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F7984E-369C-438C-8E11-2BBF6666F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68" y="260648"/>
            <a:ext cx="10441160" cy="504000"/>
          </a:xfrm>
        </p:spPr>
        <p:txBody>
          <a:bodyPr/>
          <a:lstStyle/>
          <a:p>
            <a:r>
              <a:rPr lang="sv-SE" dirty="0"/>
              <a:t>Bred nedgång i ekonomin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693" y="6128216"/>
            <a:ext cx="5382000" cy="594296"/>
          </a:xfrm>
        </p:spPr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E449B0BD-C08E-4433-A918-167D771FF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817856"/>
            <a:ext cx="5382000" cy="504056"/>
          </a:xfrm>
        </p:spPr>
        <p:txBody>
          <a:bodyPr/>
          <a:lstStyle/>
          <a:p>
            <a:r>
              <a:rPr lang="sv-SE" dirty="0"/>
              <a:t>Index 2006 kvartal 1=100, säsongsrensade kvartalsvärden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055B1B62-7E6E-4A20-A9FB-4E71680FA14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95296" y="6129317"/>
            <a:ext cx="5382000" cy="594000"/>
          </a:xfrm>
        </p:spPr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11" name="Platshållare för innehåll 16">
            <a:extLst>
              <a:ext uri="{FF2B5EF4-FFF2-40B4-BE49-F238E27FC236}">
                <a16:creationId xmlns:a16="http://schemas.microsoft.com/office/drawing/2014/main" id="{8261ADE5-C440-4063-83AF-456833152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2FB1D2-EB1D-426E-9B2C-F6CFA594E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1"/>
            <a:ext cx="5384800" cy="46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296442" cy="504000"/>
          </a:xfrm>
        </p:spPr>
        <p:txBody>
          <a:bodyPr/>
          <a:lstStyle/>
          <a:p>
            <a:r>
              <a:rPr lang="sv-SE" dirty="0"/>
              <a:t>Betydligt dystrare bild av arbetsmarknaden än i Konjunkturläget april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45F5C9-E09B-4301-8B5B-378FC7CAD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1468EC-6C51-4C90-A153-19A325928E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  <a:p>
            <a:r>
              <a:rPr lang="sv-SE" dirty="0"/>
              <a:t>Nettotal, säsongsrensade månadsvärden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078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152426" cy="504000"/>
          </a:xfrm>
        </p:spPr>
        <p:txBody>
          <a:bodyPr/>
          <a:lstStyle/>
          <a:p>
            <a:r>
              <a:rPr lang="sv-SE" dirty="0"/>
              <a:t>Stödåtgärder mildrar nedgången i sysselsättning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795627"/>
            <a:ext cx="5382000" cy="504056"/>
          </a:xfrm>
        </p:spPr>
        <p:txBody>
          <a:bodyPr/>
          <a:lstStyle/>
          <a:p>
            <a:r>
              <a:rPr lang="sv-SE" dirty="0"/>
              <a:t>Varsel</a:t>
            </a:r>
          </a:p>
          <a:p>
            <a:r>
              <a:rPr lang="sv-SE" dirty="0"/>
              <a:t>Tusental personer,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För april månad avses varsel som inkommit till och med 26 april.</a:t>
            </a:r>
          </a:p>
          <a:p>
            <a:r>
              <a:rPr lang="sv-SE" dirty="0"/>
              <a:t>Källor: Arbetsförmedlingen och Konjunkturinstitutet.</a:t>
            </a:r>
          </a:p>
          <a:p>
            <a:endParaRPr lang="sv-SE" dirty="0"/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95338C96-BF1D-4C1C-BAEB-8494D1C1E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 dirty="0"/>
              <a:t>Index 2006 kvartal 1=100, säsongsrensade kvartalsvärden</a:t>
            </a:r>
          </a:p>
        </p:txBody>
      </p:sp>
      <p:sp>
        <p:nvSpPr>
          <p:cNvPr id="33" name="Platshållare för text 8">
            <a:extLst>
              <a:ext uri="{FF2B5EF4-FFF2-40B4-BE49-F238E27FC236}">
                <a16:creationId xmlns:a16="http://schemas.microsoft.com/office/drawing/2014/main" id="{1790D53D-E279-4A6A-A22B-CF7409A70F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B460AFD-4B4E-4860-BE27-A5EE7D9F3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  <p:pic>
        <p:nvPicPr>
          <p:cNvPr id="11" name="Platshållare för innehåll 11">
            <a:extLst>
              <a:ext uri="{FF2B5EF4-FFF2-40B4-BE49-F238E27FC236}">
                <a16:creationId xmlns:a16="http://schemas.microsoft.com/office/drawing/2014/main" id="{469A0E0D-DB42-452C-BDB9-541A6B67A7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199212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1803" y="852488"/>
            <a:ext cx="5382000" cy="504056"/>
          </a:xfrm>
        </p:spPr>
        <p:txBody>
          <a:bodyPr/>
          <a:lstStyle/>
          <a:p>
            <a:r>
              <a:rPr lang="sv-SE" dirty="0"/>
              <a:t>Finansiellt sparande</a:t>
            </a:r>
          </a:p>
          <a:p>
            <a:r>
              <a:rPr lang="sv-SE" dirty="0"/>
              <a:t>Procent av BNP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F7984E-369C-438C-8E11-2BBF6666F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478" y="295280"/>
            <a:ext cx="10208042" cy="504000"/>
          </a:xfrm>
        </p:spPr>
        <p:txBody>
          <a:bodyPr/>
          <a:lstStyle/>
          <a:p>
            <a:r>
              <a:rPr lang="sv-SE" dirty="0"/>
              <a:t>Offentligt finansiellt sparande på lägsta nivån sedan 90-talskrisen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803" y="6162848"/>
            <a:ext cx="5382000" cy="594296"/>
          </a:xfrm>
        </p:spPr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19C6D7E7-09C2-4309-A42F-FD9F6F17B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  <a:prstGeom prst="rect">
            <a:avLst/>
          </a:prstGeo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0E89332B-C686-4782-AA35-784569085B02}"/>
              </a:ext>
            </a:extLst>
          </p:cNvPr>
          <p:cNvSpPr txBox="1">
            <a:spLocks/>
          </p:cNvSpPr>
          <p:nvPr/>
        </p:nvSpPr>
        <p:spPr>
          <a:xfrm>
            <a:off x="5879976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Maastrichtskuld</a:t>
            </a:r>
          </a:p>
          <a:p>
            <a:r>
              <a:rPr lang="sv-SE" dirty="0"/>
              <a:t>Miljarder kronor respektive procent av BNP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D02B41EB-34B6-4904-B860-81DEA44BB03D}"/>
              </a:ext>
            </a:extLst>
          </p:cNvPr>
          <p:cNvSpPr txBox="1">
            <a:spLocks/>
          </p:cNvSpPr>
          <p:nvPr/>
        </p:nvSpPr>
        <p:spPr>
          <a:xfrm>
            <a:off x="5879976" y="6147072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  <a:p>
            <a:endParaRPr lang="sv-SE" dirty="0"/>
          </a:p>
        </p:txBody>
      </p:sp>
      <p:pic>
        <p:nvPicPr>
          <p:cNvPr id="30" name="Platshållare för innehåll 10">
            <a:extLst>
              <a:ext uri="{FF2B5EF4-FFF2-40B4-BE49-F238E27FC236}">
                <a16:creationId xmlns:a16="http://schemas.microsoft.com/office/drawing/2014/main" id="{8A16C19E-3544-4BF3-9EDF-2D41A8D8C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337830829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823</TotalTime>
  <Words>644</Words>
  <Application>Microsoft Office PowerPoint</Application>
  <PresentationFormat>Bredbild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ExternaPresentationer2</vt:lpstr>
      <vt:lpstr>KONJUNKTURINSTITUTET</vt:lpstr>
      <vt:lpstr>Sammanfattning</vt:lpstr>
      <vt:lpstr>BNP faller med 11 procent det andra kvartalet</vt:lpstr>
      <vt:lpstr>Mycket snabb inbromsning i världsekonomin</vt:lpstr>
      <vt:lpstr>Svensk export minskar kraftigt det andra kvartalet</vt:lpstr>
      <vt:lpstr>PowerPoint-presentation</vt:lpstr>
      <vt:lpstr>Betydligt dystrare bild av arbetsmarknaden än i Konjunkturläget april</vt:lpstr>
      <vt:lpstr>Stödåtgärder mildrar nedgången i sysselsättning</vt:lpstr>
      <vt:lpstr>PowerPoint-presentation</vt:lpstr>
      <vt:lpstr>Alternativscenario</vt:lpstr>
      <vt:lpstr>PowerPoint-presentation</vt:lpstr>
      <vt:lpstr>Prognosen i sammandrag (Konjunkturläget april 2020 inom parentes)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67</cp:revision>
  <cp:lastPrinted>2020-04-28T15:07:04Z</cp:lastPrinted>
  <dcterms:created xsi:type="dcterms:W3CDTF">2020-04-26T16:59:33Z</dcterms:created>
  <dcterms:modified xsi:type="dcterms:W3CDTF">2020-04-30T06:04:51Z</dcterms:modified>
</cp:coreProperties>
</file>