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3" r:id="rId15"/>
    <p:sldId id="302" r:id="rId16"/>
    <p:sldId id="305" r:id="rId17"/>
    <p:sldId id="373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20" r:id="rId32"/>
    <p:sldId id="319" r:id="rId33"/>
    <p:sldId id="321" r:id="rId34"/>
    <p:sldId id="322" r:id="rId35"/>
    <p:sldId id="324" r:id="rId36"/>
    <p:sldId id="323" r:id="rId37"/>
    <p:sldId id="325" r:id="rId38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074" y="7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A4ED18-F573-4B38-93B1-AA15F276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Barometerindikatorn och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14E6EE7-89CD-4787-AEF1-1F5B2DBCE4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19F4E9-F358-4378-81B2-0DCEEF23BA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34FB080-D04C-4B0A-9E22-6850BAAF10D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53362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FC3934-6D2D-4717-A7CB-5FA652F0D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 och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73BAA47-AE8A-4EA8-9323-2B14C0B7CE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9A2E81-1BB4-401C-BE3A-D461C65362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55EFBD3-C6C2-47D6-8DAF-E1035B1A06A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90455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F0C1F3-4952-43EA-9E4F-9E8E4E7E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konsumtion, real disponibel inkomst och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30DB31B-EE22-4EB3-A812-78076B92BF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D65B4E-ADF9-4924-8607-15B8376153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5B60D7-A868-4056-868A-A398C0B3C76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10813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B4F088-FB4A-4DEA-B8A1-E7082BB2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reala och finansiella tillgångar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A186A83-6CA3-4582-8C07-EFCFA9E0A9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F851C7-5A1E-4DD6-B642-1603837787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Tusentals miljarder kronor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3A41EAE-EC79-496A-A677-BE9C3E30FAC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60727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A12327-E7C7-457B-BE9E-22F0B5BBE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finansiella tillgångar efter tillgångsslag 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D25A20F-F0EE-471D-9281-65816E2E9F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Tusentals miljarder kronor,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2A0926-8DF0-4E8B-87AE-FF318D050EA4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38668" y="6669360"/>
            <a:ext cx="8658000" cy="624731"/>
          </a:xfrm>
        </p:spPr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886B3DD8-1150-4FA6-A823-98C670D5E4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5364456"/>
          </a:xfrm>
        </p:spPr>
      </p:pic>
    </p:spTree>
    <p:extLst>
      <p:ext uri="{BB962C8B-B14F-4D97-AF65-F5344CB8AC3E}">
        <p14:creationId xmlns:p14="http://schemas.microsoft.com/office/powerpoint/2010/main" val="1975185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991DB0-62B6-4764-BB16-260EAD25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8108A98-4938-4E33-9378-5C67DE9C6F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3DCB62D-498B-4BFD-8DCE-8B885DE5B7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A117BE6-0E49-49A4-B323-AA2BB41ABBE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69449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E5AD91-0125-4633-9BC1-3E0A3AF7E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offentlig konsumtionstillväxt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67E79E2-1651-409E-860A-1DC98BE61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8FFB25-A9E4-4A01-848F-67846D5454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3268BF8-7E6E-42F3-8D6C-204E35C0A8A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6242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110226-A00D-4FD9-A926-754E3D026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Konfidensindikatorer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4F0E062-8636-4E54-B106-6AEE417A86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69A849-E555-456F-8537-D342DE928D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96211C4-F01A-464D-8DAC-762366EB598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06383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BDE986-89BD-470E-A753-A5379BF34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 i 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753C00A-6DAD-4618-93A0-ADC766D11F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B7C4CC-25D4-4672-8E4F-32D3663E0F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Index 2019 kvartal 4=100,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C52F2C5-5160-444A-8A69-FC81E169B6C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79845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F0F3A0-5A25-4A8E-ADDD-11C673F77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Främsta hindret för ökad produktion, 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C264CAB-FA01-42B8-A268-99B835B7C2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5BEB4B-829C-4D93-A0A8-5EAD59CC6B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BD14BF9-F13C-4B35-9D93-A911E8D0E44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93885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6D7230-46D6-479E-AEAB-EB6A6BD2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Produktionsvärdeindex, tjänstebranscherna aggregerat och utvalda branscher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9D0B858-CF4B-4D2A-9019-E7E964B7E9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9F6129-4EF4-430A-95B2-6114C5935A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3BE31FE-D2ED-4DC2-B9FD-8E89D0D6246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8777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EC0C17-3E39-4449-9781-A1F6E241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Leverantörernas leveranstider i industrin, inköpschefsindex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4B3C1BD-7DEA-49BA-9836-991D1D025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838EF0-CAA6-42C7-821D-CFEB864F10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6D73B9-E247-47AA-BD8F-7AB9C4DC8FF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Källa: Swedbank/SILF.</a:t>
            </a:r>
          </a:p>
        </p:txBody>
      </p:sp>
    </p:spTree>
    <p:extLst>
      <p:ext uri="{BB962C8B-B14F-4D97-AF65-F5344CB8AC3E}">
        <p14:creationId xmlns:p14="http://schemas.microsoft.com/office/powerpoint/2010/main" val="4026054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5AB039-6B1B-4776-B305-BDB5AEEB8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Konfidensindikatorn samt utfall och förväntningar för bygg och anläggning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4F39ED4-75A0-489E-812F-82A1AEA83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82E40A-94B6-42FC-BD04-7FA67EABE6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 respektive 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8006336-E677-463C-8D36-E88E07F6EEA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51318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B9B76F-C12F-4B92-AD46-299359668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Sysselsättningsgrad och arbetskraftsdeltagande (15–74 år)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514ECB6-97D3-4402-B9D0-18B607873D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798103-93C1-4D44-910F-AFAA1A0D6C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3D2DE2E-D5C5-44A2-AC13-D8238AE40FE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03588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3A8984-E171-4AA0-B370-A4FE6C4FA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04A6717-19C4-455C-9758-A0D7806578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5A1908-1DDB-4BB8-BA2E-843BC98A8B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CDAEC76-AE0B-4B93-8524-D644BBE4059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62813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7C9B76-9F07-455F-861A-3F433A80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Brist på arbetskraft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0BC1075-7AD3-472A-AC25-9C5514324F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75284C6-2E8C-402A-BBF2-2008C5FACF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F0404B17-9282-46F2-A049-F4721A7178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592038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86C90B-0033-4716-955C-8025830B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Sysselsatta och arbetade timmar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B45816A-056C-4550-AF13-3F94D75E3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CF81C3-2A97-476E-9272-B4840F0434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2001=100,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293C35F-652F-481B-A684-AD49296492B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55220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179E93-9886-41DE-A88B-F55BAB608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sysselsättningstillväxten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204CCD3-2647-4C56-ACCF-109E63E098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7F8FEB8-4D0A-40D4-94E0-AD18943888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FA78A47-C5DF-4B8C-AF26-47A78F43F34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49560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B40E6D-46C5-4110-8D3E-8B394B2E1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E3663AD-F476-46A4-975E-1D6721BB9B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56F5871-324C-4C58-865C-C1574674D4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 respektive procent av potentiell arbetskraft,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C193356-61C0-4A4D-96EE-87E3EDC2A71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24139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63F1DC-575B-4700-812F-D9BE71B6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BNP-gap, arbetsmarknadsgap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F6C9B5F-2652-4D20-B3FB-19194F380B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27DF23B-C6FE-4FB7-A9CC-6EDD77C30E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3822F7D-D3F0-44B2-9A53-53D7E9488EB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280954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D78D33-FF4E-4430-908D-955F4686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Medelarbetstid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17839F6-89A6-4C1A-9CF4-D81201B4B6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284B72-60AF-49BB-9EAC-B9655F5D11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Timmar per vecka,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64E1483-D7F0-4307-82FC-3BF3C7FC305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698153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82D155-DED8-46BF-8539-6E461A98C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8B7E81D-313F-478A-9F50-551CE0412B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58D810C-64EE-42DC-9737-8D924BCC8B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BAECA3C-4A04-45CC-AB65-299E8BA51F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0866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A9CA2B-AA31-462F-A2B9-26BD61627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6431FE0-4B09-4BB5-8E07-A1C139A0A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9116F1-5288-4457-BDAC-97F198AEAE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C3F2BD2-3969-4C49-90D9-77862EBB4AC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14043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85C050-953B-40D8-9883-0AA3A48C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E0309D7-C448-4683-A846-9AEC6983EB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4DF4741-23E7-4C63-B476-0645B31C5A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1A06D3-3B76-409E-A0D5-C654BCFD643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75419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EED4C3-E068-4CF3-BBA5-587435DA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Justerad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71A2C65-6FEC-4FEC-ABE3-ADD6B6E439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A09FDA-D6A7-4391-8509-D049F02021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80DFBAC-FB44-4794-A394-EE8E0B20FCF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627598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C5CA82-40EB-4C3E-A61E-CE8418FAA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Lönsamhet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FC7F82A-4FB2-4F3C-8479-8B8DC1FBB4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05CEF89-BEA8-48D5-BB19-923B7A263E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årsvärden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C890DE0-22C0-47EA-8BFF-EF7AEABBFA5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977497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5ED61A-BCAE-4EF6-81B2-BE6DA2446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Terminspris vete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0BC8B49-F38E-4638-A0BC-790D162976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21A43C2-A0EC-419B-AC35-E272423E88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Euro per ton vete för kommande leverans i Frankrike,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783B55D-C673-4C65-939D-1752A382720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Euronext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3280106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25A667-AFD9-4DB7-9A13-6F5EF30B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Globala jordbruks- och matpriser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ACD01AF-8992-4956-A2C9-AC466D8A10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0348AD0-8403-4D04-957A-F41DACAB3C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01E9C96-6609-4853-ADE1-61094FF2374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HWWI, FAO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4858633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B65EE3-AFF2-4D9A-945D-D90B5E19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KPIF-inflationen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26FB4CA-BF47-47BF-8DDE-C81C505B8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14DABC-8F3C-4D11-A2DD-49476DEBD6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8C3908E-AED0-4EE3-B340-FDF6094E4D5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335434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76B950-7BD6-467E-8A6A-14DCCEE1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D5CD90B-01EF-44A3-8DFE-721097A146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91DDAF-CD75-43B4-A122-70CECC3650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C2BDBD5-9654-4950-8E59-C20626DEDE2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76931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311B7B-1CDC-4295-BD48-320ABDA88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Spotpris på el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E892AE3-F794-4F9E-8101-7B9274037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6DC95A-7C64-4345-8137-B20642D9F5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Öre per kilowattimme (KWh),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FCFCACE-0A48-49E5-801D-C4F6ED88B11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Nordpool,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2626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E5ED71-0DBA-4B5C-AA9F-F2F21EDD6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815781D-A4DA-4642-837D-74BBB18A6A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3A04209-87D6-4E3C-9674-1633D67364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8F05B5F-4F54-46D3-976B-5612F164B3E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9256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B6DF1D-4738-4FA5-9F2D-8D95BB07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omdöme om exportorderstocken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47A7AB4-0AE1-4073-8702-E2E483E8F5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B145F0-F30E-43BA-88B1-3A8B4C3E3C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AFEEA78-D347-4CC5-B9FE-2F80C54C9F1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3388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327596-BDAB-4DBE-9303-EBE0B0EF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Exportorderingång i 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A400B94-F6D7-4D5F-8FEE-53086764FD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0A1378-5556-49D6-AB09-693DEEB874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Diffusionsindex respektive 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C2A4C78-8E2E-4B19-ABCD-698B3CF9B7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Swedbank/SILF,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9896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CAB559-1528-42BC-B997-2E19EC3C4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Fasta bruttoinvesteringar, bostäder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F9E0022-9AB4-40C9-B92B-07FDEF2736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04E7A3C-4682-4FA3-842B-9693F07397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C927C60-3528-48B9-8519-A88B84AFB5E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8962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2E2A99-1785-4561-97B4-455852768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Påbörjade lägenheter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CFAE793-960D-4345-B414-0A84A0B734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559C7E9-4A64-4588-93B8-EF25D42242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2DC0FFE-4C86-44BC-9F38-08192CD8C0F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1956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3A9D1C-5E0D-4EA7-BCD9-E366ABAF9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D670A4A-7380-43B1-8EF0-470B5CBE15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6AE648F-8272-4974-97E4-46453E8CED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EE39ACE-ED2F-43C5-928A-A550D2A5A87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46544309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131</TotalTime>
  <Words>601</Words>
  <Application>Microsoft Office PowerPoint</Application>
  <PresentationFormat>Bredbild</PresentationFormat>
  <Paragraphs>116</Paragraphs>
  <Slides>37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37</vt:i4>
      </vt:variant>
    </vt:vector>
  </HeadingPairs>
  <TitlesOfParts>
    <vt:vector size="41" baseType="lpstr">
      <vt:lpstr>Arial</vt:lpstr>
      <vt:lpstr>Calibri</vt:lpstr>
      <vt:lpstr>Verdana</vt:lpstr>
      <vt:lpstr>ExternaPresentationer2</vt:lpstr>
      <vt:lpstr>Barometerindikatorn och BNP</vt:lpstr>
      <vt:lpstr>Leverantörernas leveranstider i industrin, inköpschefsindex</vt:lpstr>
      <vt:lpstr>Importjusterat bidrag till BNP-tillväxten</vt:lpstr>
      <vt:lpstr>Export</vt:lpstr>
      <vt:lpstr>Industrins omdöme om exportorderstocken</vt:lpstr>
      <vt:lpstr>Exportorderingång i industrin</vt:lpstr>
      <vt:lpstr>Fasta bruttoinvesteringar, bostäder</vt:lpstr>
      <vt:lpstr>Påbörjade lägenheter</vt:lpstr>
      <vt:lpstr>Offentliga investeringar</vt:lpstr>
      <vt:lpstr>Hushållens konfidensindikator och hushållens konsumtion</vt:lpstr>
      <vt:lpstr>Hushållens konsumtion, real disponibel inkomst och sparande</vt:lpstr>
      <vt:lpstr>Hushållens reala och finansiella tillgångar</vt:lpstr>
      <vt:lpstr>Hushållens finansiella tillgångar efter tillgångsslag </vt:lpstr>
      <vt:lpstr>Offentlig konsumtion</vt:lpstr>
      <vt:lpstr>Bidrag till offentlig konsumtionstillväxt</vt:lpstr>
      <vt:lpstr>Konfidensindikatorer </vt:lpstr>
      <vt:lpstr>Produktion i industrin</vt:lpstr>
      <vt:lpstr>Främsta hindret för ökad produktion, industrin</vt:lpstr>
      <vt:lpstr>Produktionsvärdeindex, tjänstebranscherna aggregerat och utvalda branscher</vt:lpstr>
      <vt:lpstr>Konfidensindikatorn samt utfall och förväntningar för bygg och anläggning</vt:lpstr>
      <vt:lpstr>Sysselsättningsgrad och arbetskraftsdeltagande (15–74 år)</vt:lpstr>
      <vt:lpstr>Anställningsplaner i näringslivet</vt:lpstr>
      <vt:lpstr>Brist på arbetskraft</vt:lpstr>
      <vt:lpstr>Sysselsatta och arbetade timmar</vt:lpstr>
      <vt:lpstr>Bidrag till sysselsättningstillväxten </vt:lpstr>
      <vt:lpstr>Arbetslöshet</vt:lpstr>
      <vt:lpstr>BNP-gap, arbetsmarknadsgap</vt:lpstr>
      <vt:lpstr>Medelarbetstid</vt:lpstr>
      <vt:lpstr>Timlön i hela ekonomin</vt:lpstr>
      <vt:lpstr>Timlön</vt:lpstr>
      <vt:lpstr>Justerad enhetsarbetskostnad i näringslivet</vt:lpstr>
      <vt:lpstr>Lönsamhet i näringslivet</vt:lpstr>
      <vt:lpstr>Terminspris vete</vt:lpstr>
      <vt:lpstr>Globala jordbruks- och matpriser</vt:lpstr>
      <vt:lpstr>Bidrag till KPIF-inflationen</vt:lpstr>
      <vt:lpstr>Konsumentpriser</vt:lpstr>
      <vt:lpstr>Spotpris på el i Sverige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Företagens förväntningar på framtida försäljningspriser i euroområdet</dc:title>
  <dc:creator>Rosmarie Andersson</dc:creator>
  <cp:lastModifiedBy>Rosmarie Andersson</cp:lastModifiedBy>
  <cp:revision>10</cp:revision>
  <dcterms:created xsi:type="dcterms:W3CDTF">2022-03-25T16:21:55Z</dcterms:created>
  <dcterms:modified xsi:type="dcterms:W3CDTF">2022-03-29T14:39:50Z</dcterms:modified>
</cp:coreProperties>
</file>