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1" r:id="rId2"/>
    <p:sldId id="259" r:id="rId3"/>
    <p:sldId id="260" r:id="rId4"/>
    <p:sldId id="262" r:id="rId5"/>
    <p:sldId id="285" r:id="rId6"/>
    <p:sldId id="329" r:id="rId7"/>
    <p:sldId id="263" r:id="rId8"/>
    <p:sldId id="269" r:id="rId9"/>
    <p:sldId id="295" r:id="rId10"/>
    <p:sldId id="294" r:id="rId11"/>
    <p:sldId id="266" r:id="rId12"/>
    <p:sldId id="304" r:id="rId13"/>
    <p:sldId id="267" r:id="rId14"/>
    <p:sldId id="279" r:id="rId15"/>
    <p:sldId id="276" r:id="rId16"/>
    <p:sldId id="274" r:id="rId17"/>
    <p:sldId id="303" r:id="rId18"/>
    <p:sldId id="302" r:id="rId19"/>
    <p:sldId id="296" r:id="rId20"/>
    <p:sldId id="330" r:id="rId21"/>
    <p:sldId id="305" r:id="rId22"/>
    <p:sldId id="301" r:id="rId23"/>
    <p:sldId id="323" r:id="rId24"/>
    <p:sldId id="325" r:id="rId25"/>
    <p:sldId id="326" r:id="rId26"/>
    <p:sldId id="327" r:id="rId27"/>
    <p:sldId id="309" r:id="rId28"/>
    <p:sldId id="268" r:id="rId29"/>
    <p:sldId id="306" r:id="rId30"/>
    <p:sldId id="265" r:id="rId31"/>
    <p:sldId id="311" r:id="rId32"/>
    <p:sldId id="312" r:id="rId33"/>
    <p:sldId id="319" r:id="rId34"/>
    <p:sldId id="271" r:id="rId35"/>
    <p:sldId id="321" r:id="rId36"/>
    <p:sldId id="284" r:id="rId37"/>
    <p:sldId id="336" r:id="rId38"/>
    <p:sldId id="337" r:id="rId39"/>
    <p:sldId id="338" r:id="rId40"/>
    <p:sldId id="339" r:id="rId41"/>
    <p:sldId id="331" r:id="rId42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AC3B-2617-48C8-9B32-E81DB84EB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00905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4C133-25A7-4D67-A895-9F8089635E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4284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F19F-A838-4104-B047-6160120216E6}" type="slidenum">
              <a:rPr lang="en-US" smtClean="0"/>
              <a:t>30</a:t>
            </a:fld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43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21 december 2015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december 2015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3804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BNP-tillväxten stiger i euroområdet, fortsatt konjunkturåterhämtning i världen som helhet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BNP,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43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Stark BNP-tillväxt i Sverige som fortsätter kommande kvartal enligt Konjunkturbarometern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30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Alla branscher optimistiska om 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268760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Konfidensindikatorer,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6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Företagen rapporterar också om starkare efterfrågeläge än normalt i Konjunkturbarometern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Nulägesomdöme, 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98326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Högkonjunktur 2016 med positiva BNP- och </a:t>
            </a:r>
            <a:r>
              <a:rPr lang="sv-SE" dirty="0" err="1" smtClean="0"/>
              <a:t>arbetsmarknadsgap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5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Exporten tar sig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47278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 ökar snabbare, men till stor del p.g.a. hög befolkningstillväxt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0585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Miljarder kronor, fasta priser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12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Rekordstark ökning av offentlig konsumtion 2016</a:t>
            </a:r>
            <a:br>
              <a:rPr lang="sv-SE" dirty="0" smtClean="0"/>
            </a:br>
            <a:r>
              <a:rPr lang="sv-SE" dirty="0" smtClean="0"/>
              <a:t>(lika stark som 1991 och 1998 per invånare)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42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Arbetslösheten faller, men fortfarande mycket hög bland utrikes födda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4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Svensk ekonomi växer snabbt och är på väg in i högkonjunktur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Flyktinginvandringen ökar offentliga utgifter och förstärker konjunkturen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Arbetslösheten faller till 2017, vänder därefter upp</a:t>
            </a:r>
          </a:p>
          <a:p>
            <a:endParaRPr lang="sv-SE" dirty="0"/>
          </a:p>
          <a:p>
            <a:r>
              <a:rPr lang="sv-SE" dirty="0"/>
              <a:t>Otydlighet i </a:t>
            </a:r>
            <a:r>
              <a:rPr lang="sv-SE" dirty="0" smtClean="0"/>
              <a:t>finanspolitiken utan klart mål för det finansiella sparandet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Stigande trend för arbetskraftsdeltagandet bland utrikes födda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06582" y="980728"/>
            <a:ext cx="6696744" cy="41252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befolkningen, 15-74 år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3" y="2121883"/>
            <a:ext cx="4741417" cy="2963107"/>
          </a:xfrm>
        </p:spPr>
      </p:pic>
      <p:pic>
        <p:nvPicPr>
          <p:cNvPr id="6" name="Platshållare för innehåll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42" y="2125241"/>
            <a:ext cx="4731484" cy="2956900"/>
          </a:xfrm>
          <a:prstGeom prst="rect">
            <a:avLst/>
          </a:prstGeom>
        </p:spPr>
      </p:pic>
      <p:sp>
        <p:nvSpPr>
          <p:cNvPr id="8" name="Platshållare för text 3"/>
          <p:cNvSpPr txBox="1">
            <a:spLocks/>
          </p:cNvSpPr>
          <p:nvPr/>
        </p:nvSpPr>
        <p:spPr>
          <a:xfrm>
            <a:off x="640904" y="1689086"/>
            <a:ext cx="3664023" cy="41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/>
              <a:t>Utrikes födda</a:t>
            </a:r>
          </a:p>
        </p:txBody>
      </p:sp>
      <p:sp>
        <p:nvSpPr>
          <p:cNvPr id="9" name="Platshållare för text 3"/>
          <p:cNvSpPr txBox="1">
            <a:spLocks/>
          </p:cNvSpPr>
          <p:nvPr/>
        </p:nvSpPr>
        <p:spPr>
          <a:xfrm>
            <a:off x="4953000" y="1689149"/>
            <a:ext cx="3664023" cy="41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 smtClean="0"/>
              <a:t>Inrikes födda</a:t>
            </a:r>
          </a:p>
        </p:txBody>
      </p:sp>
    </p:spTree>
    <p:extLst>
      <p:ext uri="{BB962C8B-B14F-4D97-AF65-F5344CB8AC3E}">
        <p14:creationId xmlns:p14="http://schemas.microsoft.com/office/powerpoint/2010/main" val="40739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Starkare arbetsmarknadsläge ger högre löneökningstakt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Timlön enligt konjunkturlönestatistiken,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69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Inflationen är på väg upp, extra skjuts 2016 </a:t>
            </a:r>
            <a:r>
              <a:rPr lang="sv-SE" dirty="0" err="1" smtClean="0"/>
              <a:t>pga</a:t>
            </a:r>
            <a:r>
              <a:rPr lang="sv-SE" dirty="0" smtClean="0"/>
              <a:t> skattehöjningar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984207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Konsumentpriser,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44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Riksbanken börjar höja reporäntan i slutet av 2016, sedan större höjningar p.g.a. starkare konjunktur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905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2. Fördjupning: Bostadspriser och räntor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769448" cy="4774083"/>
          </a:xfrm>
        </p:spPr>
        <p:txBody>
          <a:bodyPr/>
          <a:lstStyle/>
          <a:p>
            <a:r>
              <a:rPr lang="sv-SE" dirty="0" smtClean="0"/>
              <a:t>Teoretiskt och empiriskt starkt samband mellan räntenivå och bostadspris</a:t>
            </a:r>
          </a:p>
          <a:p>
            <a:endParaRPr lang="sv-SE" dirty="0"/>
          </a:p>
          <a:p>
            <a:r>
              <a:rPr lang="sv-SE" dirty="0" smtClean="0"/>
              <a:t>Låga räntor </a:t>
            </a:r>
            <a:r>
              <a:rPr lang="sv-SE" dirty="0" smtClean="0">
                <a:sym typeface="Symbol"/>
              </a:rPr>
              <a:t></a:t>
            </a:r>
            <a:r>
              <a:rPr lang="sv-SE" dirty="0" smtClean="0"/>
              <a:t> låg brukarkostnad </a:t>
            </a:r>
            <a:r>
              <a:rPr lang="sv-SE" dirty="0">
                <a:sym typeface="Symbol"/>
              </a:rPr>
              <a:t></a:t>
            </a:r>
            <a:r>
              <a:rPr lang="sv-SE" dirty="0"/>
              <a:t> </a:t>
            </a:r>
            <a:r>
              <a:rPr lang="sv-SE" dirty="0" smtClean="0"/>
              <a:t>högt bostadspris</a:t>
            </a:r>
          </a:p>
          <a:p>
            <a:endParaRPr lang="sv-SE" dirty="0"/>
          </a:p>
          <a:p>
            <a:r>
              <a:rPr lang="sv-SE" dirty="0" smtClean="0"/>
              <a:t>Räkneexempel med enkel modell</a:t>
            </a:r>
          </a:p>
          <a:p>
            <a:pPr lvl="1"/>
            <a:r>
              <a:rPr lang="sv-SE" dirty="0" smtClean="0"/>
              <a:t>Plugga in olika framtida räntor, se effekten på bostadspriser</a:t>
            </a:r>
          </a:p>
          <a:p>
            <a:pPr marL="180975" lvl="1" indent="0">
              <a:buNone/>
            </a:pPr>
            <a:endParaRPr lang="sv-SE" dirty="0"/>
          </a:p>
          <a:p>
            <a:r>
              <a:rPr lang="sv-SE" dirty="0" smtClean="0"/>
              <a:t>Priseffekterna kan bli både större eller mindre än modellens resultat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Den centrala frågan är vilka ränteförväntningar dagens bostadsköpare har?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873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Två olika prognoser för framtida bostadsräntor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</a:t>
            </a:r>
            <a:r>
              <a:rPr lang="sv-SE" dirty="0" err="1" smtClean="0"/>
              <a:t>årsmedelvärden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5733256"/>
            <a:ext cx="6860995" cy="316931"/>
          </a:xfrm>
        </p:spPr>
        <p:txBody>
          <a:bodyPr/>
          <a:lstStyle/>
          <a:p>
            <a:r>
              <a:rPr lang="sv-SE" dirty="0" smtClean="0"/>
              <a:t>Anm. Bostadsräntan från Konjunkturinstitutet approximeras med reporäntan plus 2 procentenheter. Hushållens förväntningar på 5 års sikt antas gälla även på längre sikt.</a:t>
            </a:r>
            <a:endParaRPr lang="sv-SE" dirty="0"/>
          </a:p>
        </p:txBody>
      </p:sp>
      <p:pic>
        <p:nvPicPr>
          <p:cNvPr id="9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340768"/>
            <a:ext cx="6502400" cy="4063619"/>
          </a:xfrm>
        </p:spPr>
      </p:pic>
      <p:sp>
        <p:nvSpPr>
          <p:cNvPr id="3" name="Ellips 2"/>
          <p:cNvSpPr/>
          <p:nvPr/>
        </p:nvSpPr>
        <p:spPr>
          <a:xfrm>
            <a:off x="3838972" y="32701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1812224" y="4070226"/>
            <a:ext cx="415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2288704" y="37322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1324372" y="42321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430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Modellsimulerade bostadspriser – 20 procent prisfall inte orimligt om bostadsräntan stiger till 6 procent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124744"/>
            <a:ext cx="6860995" cy="576387"/>
          </a:xfrm>
        </p:spPr>
        <p:txBody>
          <a:bodyPr>
            <a:normAutofit/>
          </a:bodyPr>
          <a:lstStyle/>
          <a:p>
            <a:r>
              <a:rPr lang="sv-SE" dirty="0" smtClean="0"/>
              <a:t>Reala bostadspriser med olika ränteförväntningar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416496" y="5877272"/>
            <a:ext cx="6860995" cy="316931"/>
          </a:xfrm>
        </p:spPr>
        <p:txBody>
          <a:bodyPr/>
          <a:lstStyle/>
          <a:p>
            <a:r>
              <a:rPr lang="sv-SE" dirty="0" smtClean="0"/>
              <a:t>Anm. Med konstant ränta antas reala bostadspriser stiga med 2 procent per år, dvs. med 4 procent nominellt per år om inflation en blir 2 procent.</a:t>
            </a:r>
            <a:endParaRPr lang="sv-SE" dirty="0"/>
          </a:p>
        </p:txBody>
      </p:sp>
      <p:pic>
        <p:nvPicPr>
          <p:cNvPr id="10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348363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3. Medelfristigt scenario 2017-2020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76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Kraftigt ökad flyktinginvandring innebär osäker prognos 2017-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Asylsökande, </a:t>
            </a:r>
            <a:r>
              <a:rPr lang="sv-SE" dirty="0"/>
              <a:t>t</a:t>
            </a:r>
            <a:r>
              <a:rPr lang="sv-SE" dirty="0" smtClean="0"/>
              <a:t>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Migrationsverkets prognos från oktober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24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Rekordstor befolkningstillväxt 2017-2020 i SCB:s uppdaterade befolkningsprognos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912199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Befolkning, miljoner personer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SCB:s uppdaterade befolkningsprognos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111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b="0" dirty="0" smtClean="0"/>
              <a:t>(augusti 2015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876431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73" y="2949"/>
              <a:ext cx="103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01" y="2949"/>
              <a:ext cx="111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6,8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2,5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(2,6)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2017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121021" y="4613276"/>
            <a:ext cx="1767519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4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-0,35</a:t>
            </a:r>
            <a:r>
              <a:rPr lang="en-GB" sz="1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-0,45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9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309320"/>
            <a:ext cx="6860995" cy="316931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2520" y="1052736"/>
            <a:ext cx="6501525" cy="5184575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Migrationsverkets huvudscenario från oktober</a:t>
            </a:r>
          </a:p>
          <a:p>
            <a:endParaRPr lang="sv-SE" dirty="0" smtClean="0"/>
          </a:p>
          <a:p>
            <a:r>
              <a:rPr lang="sv-SE" dirty="0" smtClean="0"/>
              <a:t>SCB:s befolkningsprognos från november</a:t>
            </a:r>
          </a:p>
          <a:p>
            <a:endParaRPr lang="sv-SE" dirty="0"/>
          </a:p>
          <a:p>
            <a:r>
              <a:rPr lang="sv-SE" dirty="0" smtClean="0"/>
              <a:t>Arbetskraften revideras upp m.h.t.</a:t>
            </a:r>
          </a:p>
          <a:p>
            <a:pPr lvl="1"/>
            <a:r>
              <a:rPr lang="sv-SE" dirty="0" smtClean="0"/>
              <a:t>Ålder, kön, födelseland och vistelsetid</a:t>
            </a:r>
          </a:p>
          <a:p>
            <a:pPr marL="180975" lvl="1" indent="0">
              <a:buNone/>
            </a:pPr>
            <a:endParaRPr lang="sv-SE" dirty="0" smtClean="0"/>
          </a:p>
          <a:p>
            <a:r>
              <a:rPr lang="sv-SE" dirty="0"/>
              <a:t>J</a:t>
            </a:r>
            <a:r>
              <a:rPr lang="sv-SE" dirty="0" smtClean="0"/>
              <a:t>ämviktsarbetslösheten revideras m.h.t.</a:t>
            </a:r>
          </a:p>
          <a:p>
            <a:pPr lvl="1"/>
            <a:r>
              <a:rPr lang="sv-SE" dirty="0" smtClean="0"/>
              <a:t>Ålder, kön, födelseland och vistelsetid</a:t>
            </a:r>
          </a:p>
          <a:p>
            <a:pPr lvl="1"/>
            <a:r>
              <a:rPr lang="sv-SE" dirty="0" smtClean="0"/>
              <a:t>Arbetskraftens tillväxttakt</a:t>
            </a:r>
          </a:p>
          <a:p>
            <a:pPr lvl="1"/>
            <a:endParaRPr lang="sv-SE" dirty="0"/>
          </a:p>
          <a:p>
            <a:r>
              <a:rPr lang="sv-SE" dirty="0" smtClean="0"/>
              <a:t>Genomsnittlig sysselsättningsgrad bland födda utanför Europa når 55 procent på lång sikt, samma nivå som 2014 (åldersgruppen 15-74 år)</a:t>
            </a:r>
          </a:p>
          <a:p>
            <a:endParaRPr lang="sv-SE" dirty="0" smtClean="0"/>
          </a:p>
          <a:p>
            <a:r>
              <a:rPr lang="sv-SE" dirty="0" smtClean="0"/>
              <a:t>Offentliga finanser</a:t>
            </a:r>
          </a:p>
          <a:p>
            <a:pPr lvl="1"/>
            <a:r>
              <a:rPr lang="sv-SE" dirty="0" smtClean="0"/>
              <a:t>Migrationsverkets </a:t>
            </a:r>
            <a:r>
              <a:rPr lang="sv-SE" dirty="0"/>
              <a:t>tillfälligt höga utgifter lånefinansieras</a:t>
            </a:r>
          </a:p>
          <a:p>
            <a:pPr lvl="1"/>
            <a:r>
              <a:rPr lang="sv-SE" dirty="0" smtClean="0"/>
              <a:t>Bibehållet offentligt åtagande som skattefinansieras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0023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Centrala antaganden i Konjunkturinstitutets scenario 2017-2025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0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Större arbetskraft, men först fr.o.m. 2017 när årets flyktinginvandrare har fått uppehållstillstånd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Tusental personer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62399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Högre jämviktsarbetslöshet fr.o.m. 2017, som sedan långsamt faller tillbaka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Procent av potentiell arbetskraft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040329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Ökad efterfrågan kommer före ökat utbud i ekonomin…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40191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Revidering sedan augustiprognosen, procent,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685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… driver först ner, sedan upp arbetslösheten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565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00230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Starkare arbetsmarknadsläge ger högre löneöknings-takt och inflation som skjuter över målet 2018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268760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295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err="1" smtClean="0"/>
              <a:t>Procyklisk</a:t>
            </a:r>
            <a:r>
              <a:rPr lang="sv-SE" dirty="0" smtClean="0"/>
              <a:t> finanspolitik med fallande strukturellt sparande 2016-2017 trots förstärkt högkonjunktur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1124744"/>
            <a:ext cx="6840191" cy="432048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723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utgifter ökar snabbt som andel av BNP 2016-2020 – faller sedan när sysselsättningsgraden stiger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268760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12736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Skatter antas höjas för att bekosta bibehållet offentligt åtagande och förstärka sparandet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268760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Skatter och </a:t>
            </a:r>
            <a:r>
              <a:rPr lang="sv-SE" dirty="0" smtClean="0"/>
              <a:t>avgifter,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652848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Bättre utgångsläge för offentliga finanser, sedan lägre sparande 2016-2020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984207" cy="648072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</a:t>
            </a:r>
            <a:r>
              <a:rPr lang="sv-SE" dirty="0"/>
              <a:t>sparande i offentlig </a:t>
            </a:r>
            <a:r>
              <a:rPr lang="sv-SE" dirty="0" smtClean="0"/>
              <a:t>sektor,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7778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Effekten på svensk BNP-tillväxt av finansiell </a:t>
            </a:r>
            <a:r>
              <a:rPr lang="sv-SE" i="1" dirty="0" smtClean="0"/>
              <a:t>turbulens</a:t>
            </a:r>
            <a:br>
              <a:rPr lang="sv-SE" i="1" dirty="0" smtClean="0"/>
            </a:br>
            <a:endParaRPr lang="sv-SE" i="1" dirty="0"/>
          </a:p>
          <a:p>
            <a:r>
              <a:rPr lang="sv-SE" i="1" dirty="0"/>
              <a:t>Bostadspriser och </a:t>
            </a:r>
            <a:r>
              <a:rPr lang="sv-SE" i="1" dirty="0" smtClean="0"/>
              <a:t>ränteutveckling</a:t>
            </a:r>
          </a:p>
          <a:p>
            <a:endParaRPr lang="sv-SE" i="1" dirty="0"/>
          </a:p>
          <a:p>
            <a:r>
              <a:rPr lang="sv-SE" i="1" dirty="0"/>
              <a:t>Effekter av ökad flyktinginvandring till </a:t>
            </a:r>
            <a:r>
              <a:rPr lang="sv-SE" i="1" dirty="0" smtClean="0"/>
              <a:t>Sverige</a:t>
            </a:r>
          </a:p>
          <a:p>
            <a:endParaRPr lang="sv-SE" i="1" dirty="0"/>
          </a:p>
          <a:p>
            <a:r>
              <a:rPr lang="sv-SE" i="1" dirty="0"/>
              <a:t>Från asylsökande till arbetssökande – det svenska </a:t>
            </a:r>
            <a:r>
              <a:rPr lang="sv-SE" i="1" dirty="0" smtClean="0"/>
              <a:t>flyktingmottagandet</a:t>
            </a:r>
            <a:endParaRPr lang="sv-SE" i="1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54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850106"/>
          </a:xfrm>
        </p:spPr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 smtClean="0"/>
              <a:t>allande statsskuldskvot, men något högre än i augustiprognosen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Statsskuld,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65205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Sammanfattande kommentarer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6769448" cy="4774083"/>
          </a:xfrm>
        </p:spPr>
        <p:txBody>
          <a:bodyPr>
            <a:normAutofit/>
          </a:bodyPr>
          <a:lstStyle/>
          <a:p>
            <a:r>
              <a:rPr lang="sv-SE" dirty="0" smtClean="0"/>
              <a:t>Svensk ekonomi växer snabbt och är på väg in i högkonjunktur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Flyktinginvandringen ökar offentliga utgifter</a:t>
            </a:r>
          </a:p>
          <a:p>
            <a:pPr lvl="1"/>
            <a:r>
              <a:rPr lang="sv-SE" dirty="0" smtClean="0"/>
              <a:t>Antas driva upp skatter och statsskuld</a:t>
            </a:r>
          </a:p>
          <a:p>
            <a:endParaRPr lang="sv-SE" dirty="0"/>
          </a:p>
          <a:p>
            <a:r>
              <a:rPr lang="sv-SE" dirty="0" smtClean="0"/>
              <a:t>På längre sikt sannolikt små effekter på offentliga utgifter som andel av BNP och därmed skattekvot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Scenarierna kan dock </a:t>
            </a:r>
            <a:r>
              <a:rPr lang="sv-SE" u="sng" dirty="0" smtClean="0"/>
              <a:t>inte</a:t>
            </a:r>
            <a:r>
              <a:rPr lang="sv-SE" dirty="0" smtClean="0"/>
              <a:t> användas som kostnadsintäktsanalys av ökat flyktingmottagande</a:t>
            </a:r>
          </a:p>
          <a:p>
            <a:endParaRPr lang="sv-SE" dirty="0"/>
          </a:p>
          <a:p>
            <a:r>
              <a:rPr lang="sv-SE" dirty="0" smtClean="0"/>
              <a:t>Finanspolitikens inriktning är otydlig utan klart mål för det finansiella sparandet</a:t>
            </a:r>
          </a:p>
          <a:p>
            <a:pPr lvl="1"/>
            <a:r>
              <a:rPr lang="sv-SE" dirty="0" smtClean="0"/>
              <a:t>I scenariot antas gradvis förstärkning 2018-2021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59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Upplägg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Konjunkturprognos 2016-2017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Fördjupning: Bostadspriser </a:t>
            </a:r>
            <a:r>
              <a:rPr lang="sv-SE" dirty="0"/>
              <a:t>och </a:t>
            </a:r>
            <a:r>
              <a:rPr lang="sv-SE" dirty="0" smtClean="0"/>
              <a:t>räntor</a:t>
            </a:r>
          </a:p>
          <a:p>
            <a:pPr marL="523875" lvl="1" indent="-342900">
              <a:buFont typeface="+mj-lt"/>
              <a:buAutoNum type="arabicPeriod"/>
            </a:pP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Medelfristigt scenario 2017-2020</a:t>
            </a:r>
          </a:p>
          <a:p>
            <a:pPr lvl="1"/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14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1. Konjunkturprognos 2016-2017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3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Konjunkturen förstärks i viktiga handelspartners, men fortfarande lång väg kvar i euroområdet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40191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Arbetslöshet, 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5520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Fed har börjat höja räntan i USA – det dröjer innan det är dags för ECB att börja strama åt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1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Kraftig recession i Brasilien och Ryssland – stabil utveckling i Kina och Indien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BNP,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50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928</Words>
  <Application>Microsoft Office PowerPoint</Application>
  <PresentationFormat>A4 (210 x 297 mm)</PresentationFormat>
  <Paragraphs>165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2" baseType="lpstr">
      <vt:lpstr>Office-tema</vt:lpstr>
      <vt:lpstr>KONJUNKTURINSTITUTET</vt:lpstr>
      <vt:lpstr>Sammanfattning</vt:lpstr>
      <vt:lpstr>Prognosen i sammandrag (augusti 2015 inom parentes)</vt:lpstr>
      <vt:lpstr>Fördjupningar</vt:lpstr>
      <vt:lpstr>Upplägg</vt:lpstr>
      <vt:lpstr>1. Konjunkturprognos 2016-2017</vt:lpstr>
      <vt:lpstr>Konjunkturen förstärks i viktiga handelspartners, men fortfarande lång väg kvar i euroområdet</vt:lpstr>
      <vt:lpstr>Fed har börjat höja räntan i USA – det dröjer innan det är dags för ECB att börja strama åt</vt:lpstr>
      <vt:lpstr>Kraftig recession i Brasilien och Ryssland – stabil utveckling i Kina och Indien</vt:lpstr>
      <vt:lpstr>BNP-tillväxten stiger i euroområdet, fortsatt konjunkturåterhämtning i världen som helhet</vt:lpstr>
      <vt:lpstr>Stark BNP-tillväxt i Sverige som fortsätter kommande kvartal enligt Konjunkturbarometern</vt:lpstr>
      <vt:lpstr>Alla branscher optimistiska om tillväxten</vt:lpstr>
      <vt:lpstr>Företagen rapporterar också om starkare efterfrågeläge än normalt i Konjunkturbarometern</vt:lpstr>
      <vt:lpstr>Högkonjunktur 2016 med positiva BNP- och arbetsmarknadsgap</vt:lpstr>
      <vt:lpstr>Exporten tar sig</vt:lpstr>
      <vt:lpstr>Hushållens konsumtion ökar snabbare, men till stor del p.g.a. hög befolkningstillväxt</vt:lpstr>
      <vt:lpstr>Bostadsinvesteringar</vt:lpstr>
      <vt:lpstr>Rekordstark ökning av offentlig konsumtion 2016 (lika stark som 1991 och 1998 per invånare)</vt:lpstr>
      <vt:lpstr>Arbetslösheten faller, men fortfarande mycket hög bland utrikes födda</vt:lpstr>
      <vt:lpstr>Stigande trend för arbetskraftsdeltagandet bland utrikes födda</vt:lpstr>
      <vt:lpstr>Starkare arbetsmarknadsläge ger högre löneökningstakt</vt:lpstr>
      <vt:lpstr>Inflationen är på väg upp, extra skjuts 2016 pga skattehöjningar</vt:lpstr>
      <vt:lpstr>Riksbanken börjar höja reporäntan i slutet av 2016, sedan större höjningar p.g.a. starkare konjunktur</vt:lpstr>
      <vt:lpstr>2. Fördjupning: Bostadspriser och räntor</vt:lpstr>
      <vt:lpstr>Två olika prognoser för framtida bostadsräntor</vt:lpstr>
      <vt:lpstr>Modellsimulerade bostadspriser – 20 procent prisfall inte orimligt om bostadsräntan stiger till 6 procent</vt:lpstr>
      <vt:lpstr>3. Medelfristigt scenario 2017-2020</vt:lpstr>
      <vt:lpstr>Kraftigt ökad flyktinginvandring innebär osäker prognos 2017-</vt:lpstr>
      <vt:lpstr>Rekordstor befolkningstillväxt 2017-2020 i SCB:s uppdaterade befolkningsprognos</vt:lpstr>
      <vt:lpstr>Centrala antaganden i Konjunkturinstitutets scenario 2017-2025</vt:lpstr>
      <vt:lpstr>Större arbetskraft, men först fr.o.m. 2017 när årets flyktinginvandrare har fått uppehållstillstånd</vt:lpstr>
      <vt:lpstr>Högre jämviktsarbetslöshet fr.o.m. 2017, som sedan långsamt faller tillbaka</vt:lpstr>
      <vt:lpstr>Ökad efterfrågan kommer före ökat utbud i ekonomin…</vt:lpstr>
      <vt:lpstr>… driver först ner, sedan upp arbetslösheten</vt:lpstr>
      <vt:lpstr>Starkare arbetsmarknadsläge ger högre löneöknings-takt och inflation som skjuter över målet 2018</vt:lpstr>
      <vt:lpstr>Procyklisk finanspolitik med fallande strukturellt sparande 2016-2017 trots förstärkt högkonjunktur</vt:lpstr>
      <vt:lpstr>Offentliga utgifter ökar snabbt som andel av BNP 2016-2020 – faller sedan när sysselsättningsgraden stiger</vt:lpstr>
      <vt:lpstr>Skatter antas höjas för att bekosta bibehållet offentligt åtagande och förstärka sparandet</vt:lpstr>
      <vt:lpstr>Bättre utgångsläge för offentliga finanser, sedan lägre sparande 2016-2020</vt:lpstr>
      <vt:lpstr>Fallande statsskuldskvot, men något högre än i augustiprognosen</vt:lpstr>
      <vt:lpstr>Sammanfattande kommentarer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82</cp:revision>
  <cp:lastPrinted>2015-12-21T07:22:39Z</cp:lastPrinted>
  <dcterms:created xsi:type="dcterms:W3CDTF">2013-02-22T10:31:08Z</dcterms:created>
  <dcterms:modified xsi:type="dcterms:W3CDTF">2015-12-21T07:24:41Z</dcterms:modified>
</cp:coreProperties>
</file>