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8" r:id="rId48"/>
    <p:sldId id="347" r:id="rId49"/>
    <p:sldId id="349" r:id="rId50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390A9C-F3CF-4CE2-9B7A-67A6BF3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F906B7-6F17-4300-9B03-83F7C6B4E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DCCB97-A2BC-49C1-97EF-6628115C6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4BEFDB-59AA-43BB-9B9B-5F4A140DCE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539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A9E694-6FD8-4AFE-9C75-9365DEE4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syn på arbetslöshet och svensk ekonomi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04E36-AE28-4AE9-B0C5-723066607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AB122E-0AFC-4D30-B2E0-5DA466BFDB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D8F1F16-40DA-4B25-BE2F-EDD193DBF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85956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51CF6-3516-4802-A5DB-E1573775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A4E3A3-68CE-4F9B-98A0-332662042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DA7717-6EEE-4E24-B6D1-E72087213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673152-3CDD-497A-A80D-D65595321C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005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CEA3E-5C6F-4DC1-80B8-F2694377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512080-9AE1-4EC3-B917-ABB01951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718A96-B8AC-4892-806F-332082F8C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32968D-C422-495F-A6C4-40D7E940A6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6295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8CE0E2-B50E-492B-9DE8-86F8FFA2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65D55B4-2EF5-452D-9724-F8D90AC4A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CF49C5-B00E-4B8B-9C7F-F188B9610B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03B652-5ABB-43FF-99F3-772B6B6E3C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699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C2A9A7-4A24-4ED6-BCE0-4BFB43BD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5AC50F9-D147-4A8D-A216-7FCEE38CF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3E0F49-B415-4E95-B1E7-8BC14CE6B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3815B4-9C72-42A9-9C1F-11378D1BF8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232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F4DC3-FB96-44B9-B530-776B9A0F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för olika tjänstebranscher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C5B315-AED4-4D4B-856F-DBF0F0300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41AB11-77FD-4135-8971-3FCF19C7E4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28EB096-F868-4950-896E-F3FD5050C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51314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0C5E9-D8A4-4879-AE94-81CCF682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 för husbyggande och anläggningsverksamhet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1FD7C6-9A3B-499B-8BDC-9607CA2B4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B43D29-2997-40C3-802E-034011C91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F286B9-D218-4A22-87E4-0C9904B0E4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7863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7BDAE8-FCB3-494C-9AB9-7AAA676A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228F720-0B67-462D-B07E-FA3617817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FF0CC5-A1F2-4378-93ED-17083F5AD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månads-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24AED0-713E-448B-A11E-79ECA0E560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1815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A392C8-0C15-4C86-B3EF-CA3A836E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44A9F4-CCDE-4CF8-95EE-EEFB29CAD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EBA4BF-979B-4E88-8221-C88108552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117BFE-2E75-4858-AAD3-5F56C4144C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388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ED507E-7399-4BB0-A55C-520B69A5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0B1CD7-12EF-48D0-A29E-5B2AF28F6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89702E-0FFF-4EB7-8EAF-DA6E67CB9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timmar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B434E6-2396-490D-B9DD-3AE32EA188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308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E880C7-3CAF-4D9C-B4E5-E1521144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57024C-140C-48EC-BAF2-30109F957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BD9F05-76A0-474D-8505-ED86065DA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9C0903-204D-45FB-B791-65F9C0E46B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741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B0528-2CA9-4793-B545-C830B345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63249E6-178F-45A6-ABF8-C5565B645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11A012-038A-40ED-960F-F37ED57A7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34C80B-48BF-43F9-B250-E479EAA07A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027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785FE5-2684-4A78-AA95-F2EEEF1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652464-1019-4219-A489-6CC90FBE9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3593DA-A48A-4E81-ACF6-85A902EDC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E0873-A4AE-456F-9F52-6242D8F089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216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9F172-8212-416F-A0ED-61060379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AE8B08-92C0-4465-8880-070A53F06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282D88-7845-4EB1-863A-71C8DD64E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70E535-E0F5-4D5B-9FDA-9D849F4299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348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C5F6E-D28C-433B-8CD5-115AB543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9DD54B1-425B-4DA4-BE5C-89A81E73C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4A7CE4-0ACA-4D1F-B96C-7122D17FF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C92E56-69F0-4346-BE9E-CABE0C2047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816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8ADDEE-91C4-42D3-BC52-F61744E8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7C718F-1CCB-44A6-A1BF-0A5D1D36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A4B44D-86D6-4499-9924-F67854BC9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C59B87-A5F0-4614-9B2E-6777E8308A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586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9D35B8-6113-4AAA-863A-34383451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04EAC01-3957-403D-9C18-30E7E2334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F87029-426E-4970-ADE0-C52DC43DA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B0D512-1E5D-4214-88A3-C517A998DC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4319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4263B-34C3-4ED6-85E2-E55DD7A7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i olika 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B7C576-F774-4051-80EB-8EA29251B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5D908F-8DCD-4E30-BE96-5BD63CB00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0EB3F4-2D61-4B7C-AF36-6307044A6E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2739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6872CC-EEE2-421A-890F-5FA63F05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6106E3-E6C1-45AE-ABAA-78BA0376F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5D4E6F-6A17-42C9-903C-75A58B0BE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08FA7C-87E8-4FD1-ADCC-0184C222A3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4312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9059D-1BBF-40A4-B2EF-7759F33E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 i arbetsför ålder och arbetskraft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956927-6AE8-47C8-9DF8-861F5FD91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  <a:br>
              <a:rPr lang="sv-SE"/>
            </a:br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653299-D063-4082-8FB8-FBDC359789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8C72A41-FE13-4BC5-824F-A0CD24D7D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69060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21C16F-0158-4989-AC2E-2A2A2A2D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C41488-5B1F-4A2D-89B9-F962549CB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1E2E5C-8FD9-41B6-8220-D4B128C082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7E2E617-159C-443B-9EF9-37C9A7C4F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42235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868FDF-CABB-405E-BEDE-746DB612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Exportorderingång i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AF4180-098E-4024-AC64-1E2D3D11A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54797B-DD78-4568-AB55-F1AFA70CA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82BC03-E942-4758-BEB5-2A39117790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78294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09C20-1302-4A9B-A4F2-AE41EC47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08B1BB-0C83-4EDB-A385-50477153E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BC4DEB-E63D-4112-A8B2-E3FF76F7B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1CD273-A261-41FC-9781-74DC66A269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1870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50889-2453-48BF-8BC7-4C004851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56134C-A585-4B3D-A3A5-444E16755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3A6270-C089-40E9-8909-6AE099028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potentiell BNP respektive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5B7CE6-892E-45D5-88B1-B983FF3C93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182999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34963B-1293-43B9-A11A-40A709AB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11BB75-91F8-4FBE-A272-DAA5E2DA8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A5BA53-409B-4689-84F1-3D4ABE82C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319A8E-5D92-412F-863D-B2609BD687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6155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68F09-ACE1-4859-AC2E-615D6C57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45C7E-4A76-4781-9F86-A9E0E5306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858202-147F-4243-8A86-F03D0B11DC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7EDCE86-823C-4588-AB25-CF8140D44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362504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03E0D-F73F-435C-B02C-9DC2F007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olika sektorer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B88CAA-1FA9-4983-857E-5814F7882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18AFCA-6C0C-4EF1-9BC1-4342F1F4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7805EB-31B3-4F35-A9E7-883FB4B07D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2497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E8CD-61AF-4F32-99BC-000E8091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Timlöner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C3CED32-630E-4804-9E42-E351323CC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B14094-C705-4EF0-904B-A3DF68334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E01812-AB8F-4FB9-9FF7-A0C0D140EB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985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0947A-F77D-4F2A-BDA2-21C6AB00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Timlöner i hela ekonomin,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8C3F52-0971-4756-B517-DACA23977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A67A72-ADEE-49FB-A30A-26B6F614E8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BCA256-6BDE-437A-AA36-18DBB5593E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Statistisches Bundesamt, Macrobond, WSI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073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2091A2-538A-4EB2-8550-C71744E1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936F75-41C4-473F-AA47-B9C661E8B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990A62-F681-4A5B-8EFD-8FE45783D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E1CC97-2C93-40ED-99E4-50FF061CD8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2849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6CBC6-FF3F-4798-A492-4BD50D1A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F45F9B-FA58-4992-BB3C-2163480C0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C1825F-40A0-48CB-9329-477F322E1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2782A7-136E-4BDF-A372-83916F73DB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8629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42BB8-9BBC-48DC-8EA7-377D2D15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tillverkningsindustrin, handeln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00E947-2F97-4DEA-B618-07C8027A3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671710-B149-4982-952F-3EFB7F15D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57C6A6-29D9-4249-9ECE-98F2696AD6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73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507A17-19E2-417C-B572-0D5883D0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1C766A-649A-4C3D-8243-B4967234E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3B37C0-1D51-49A1-AABE-D20FE9896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EEAC10-695A-477D-8C02-9D3E7C42EC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7976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10011F-3F9A-4EB6-9E1B-D182643C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Vinstandel i industrin och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C32C63-D354-42E0-86FF-8C744A788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882AD7-F9BD-401C-8D24-EB6697C61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CDDCB5-60AF-415F-9220-53F2107A06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6775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91DEAB-2FAE-43B6-A6B4-B6AF7CE8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703A45B-38E5-4F1A-81A2-D14F79C4B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4FF4B1-505C-4EB0-A773-31E6B835C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28B85D-6005-4B46-B68F-A284C46F8D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8109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F87A29-D5F0-4F24-AF3B-E6F14232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Tandläkararvode i konsumentprisindex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1061EC-BBB8-43BA-BC84-2BF788B1E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990B25-8CC9-4BF9-8CE5-6210634D3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Prisindex 1980=100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B1D52B-2FB9-42BE-A4F5-AEA753009C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 </a:t>
            </a:r>
          </a:p>
        </p:txBody>
      </p:sp>
    </p:spTree>
    <p:extLst>
      <p:ext uri="{BB962C8B-B14F-4D97-AF65-F5344CB8AC3E}">
        <p14:creationId xmlns:p14="http://schemas.microsoft.com/office/powerpoint/2010/main" val="3719430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8C20C-9815-4943-94D5-F155EDBD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Varu- och tjänstepriser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57F2CB-AC68-4563-B4F6-60EEF2051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806128-C58B-4D0C-A7A3-58A469AA83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92610E-6477-4E1B-B429-332E461B4C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1076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278FA1-0721-42EA-8BDE-5F141B1E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Livsmedelspriser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EA6C3D-FBA5-40DB-868A-916187DEC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82DA56-5B0E-4945-919A-D9C6FD2F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8DF7EE-D353-44DD-9883-DDE21774D2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9018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7E8C7-D47F-4A14-9CA9-19BE8D35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Terminspris för vete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CDFE6D-1E2C-4524-969F-9F1859E34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22A5B6-C7E9-4A48-BBB9-61D06DF8B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Euro per ton,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9B9322-2755-430A-ADB8-6F1FF8CFCC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Euronext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293252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091766-7B01-4ABF-8C5B-F7B280DE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Researrangörer och resebyråer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45CA468-36D3-4A74-A1AD-56DB4B6D6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888E06-B012-4D7E-83A3-49DD98D9E7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3DD2EA-C240-4355-B710-8693226B54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9835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63039-42C5-45AD-88EA-A91EC6F8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 på el,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983D1D-8648-457C-8429-FD7D3CCF8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BC08D3-913A-4C97-A66E-FCA6620E1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77BD34-0379-4643-8538-E020692FE1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 Pool Spot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742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720CC2-EC77-4B42-8425-3ECBBC79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A7954C-4CF3-4AFE-A800-5431D139F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CC0513-ADCB-4A66-A534-F28476002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A1EA22-3991-49AE-BD39-A160928A7F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1826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7AEF26-16B5-47A9-A510-01AFD5C0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Hyror och månadsavgifter i KPI och 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65478EB-C08E-4F19-A231-DDD42EFC1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3F8782-73C3-484E-A110-3FCB076EA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0B8097-117E-4B7E-AD9F-8879CB991A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336250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3E30E-FFCE-4A36-B3BB-3CB0B6F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BAF3FE-E9A8-4445-ABF8-B35D9CE4B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F11E31-0E49-40EC-803A-977105BE9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FE2A5E-B737-4A59-9C3C-214847E1FC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453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AE513-FAD9-4C0B-BD25-85E949DA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E1C0E1-7092-4864-9577-188101A69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89FA0E-7EBE-4AC5-94BF-455112AC7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5EEDA2-BE4F-4F3D-8A91-A912E38025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463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F650E-7B36-48F7-9775-2AF54407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55BCAA6-9F06-4B83-95DF-0D0CD0704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A43F74-2259-4AAE-9B3B-B3A9E1559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BB6965-5229-4050-B887-3FF28CC200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117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816DDD-B4B8-4E1C-AB66-2655C6FF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5789D9-DBF4-4B9A-9BC3-6D66E2DC6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2BAE40-8BFB-4E26-B0D6-25C5D7175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C07C39-2069-436C-80F9-2508592A55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796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03BE50-BAA7-4F2C-A3C3-7DAE71E5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43FE65E-0AF9-45C2-8B81-0FCD7DDFE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D20B70-96D2-4959-9369-F9DCF20098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EEB986-1895-4CAB-8CD7-11FB863D55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913808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185</TotalTime>
  <Words>748</Words>
  <Application>Microsoft Office PowerPoint</Application>
  <PresentationFormat>Bredbild</PresentationFormat>
  <Paragraphs>147</Paragraphs>
  <Slides>49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49</vt:i4>
      </vt:variant>
    </vt:vector>
  </HeadingPairs>
  <TitlesOfParts>
    <vt:vector size="53" baseType="lpstr">
      <vt:lpstr>Arial</vt:lpstr>
      <vt:lpstr>Calibri</vt:lpstr>
      <vt:lpstr>Verdana</vt:lpstr>
      <vt:lpstr>ExternaPresentationer2</vt:lpstr>
      <vt:lpstr>BNP</vt:lpstr>
      <vt:lpstr>Export</vt:lpstr>
      <vt:lpstr>Exportorderingång i industrin</vt:lpstr>
      <vt:lpstr>Industrins omdöme om exportorderstocken</vt:lpstr>
      <vt:lpstr>Fasta bruttoinvesteringar, bostäder</vt:lpstr>
      <vt:lpstr>Påbörjade lägenheter</vt:lpstr>
      <vt:lpstr>Offentliga investeringar</vt:lpstr>
      <vt:lpstr>Fasta bruttoinvesteringar</vt:lpstr>
      <vt:lpstr>Hushållens konfidensindikator och hushållens konsumtion</vt:lpstr>
      <vt:lpstr>Hushållens syn på arbetslöshet och svensk ekonomi</vt:lpstr>
      <vt:lpstr>Hushållens konsumtion, real disponibel inkomst och sparkvot</vt:lpstr>
      <vt:lpstr>Offentlig konsumtion</vt:lpstr>
      <vt:lpstr>Produktion</vt:lpstr>
      <vt:lpstr>Konfidensindikatorer </vt:lpstr>
      <vt:lpstr>Konfidensindikatorer för olika tjänstebranscher</vt:lpstr>
      <vt:lpstr>Konfidensindikator för husbyggande och anläggningsverksamhet</vt:lpstr>
      <vt:lpstr>Sysselsättning</vt:lpstr>
      <vt:lpstr>Bidrag till sysselsättningstillväxten </vt:lpstr>
      <vt:lpstr>Arbetade timmar</vt:lpstr>
      <vt:lpstr>Medelarbetstid</vt:lpstr>
      <vt:lpstr>Arbetslöshet</vt:lpstr>
      <vt:lpstr>Sysselsättning</vt:lpstr>
      <vt:lpstr>Anställningsplaner i näringslivet</vt:lpstr>
      <vt:lpstr>Brist på arbetskraft i olika delar av näringslivet</vt:lpstr>
      <vt:lpstr>Bidrag till sysselsättningstillväxten </vt:lpstr>
      <vt:lpstr>Sysselsättning i olika branscher</vt:lpstr>
      <vt:lpstr>Anställningsplaner </vt:lpstr>
      <vt:lpstr>Befolkning i arbetsför ålder och arbetskraft</vt:lpstr>
      <vt:lpstr>Arbetslöshet</vt:lpstr>
      <vt:lpstr>Industrins kapacitetsutnyttjande</vt:lpstr>
      <vt:lpstr>BNP-gap och resursutnyttjandeindikator</vt:lpstr>
      <vt:lpstr>Arbetsmarknadsgap och timlön i näringslivet</vt:lpstr>
      <vt:lpstr>Timlön i näringslivet</vt:lpstr>
      <vt:lpstr>Timlön i olika sektorer</vt:lpstr>
      <vt:lpstr>Timlöner i tillverkningsindustrin</vt:lpstr>
      <vt:lpstr>Timlöner i hela ekonomin, Tyskland</vt:lpstr>
      <vt:lpstr>Enhetsarbetskostnad i näringslivet</vt:lpstr>
      <vt:lpstr>Lönsamhet i näringslivet</vt:lpstr>
      <vt:lpstr>Lönsamhetsomdöme i tillverkningsindustrin, handeln och privata tjänstenäringar</vt:lpstr>
      <vt:lpstr>Vinstandel i industrin och tjänstesektorn</vt:lpstr>
      <vt:lpstr>Konsumentpriser</vt:lpstr>
      <vt:lpstr>Tandläkararvode i konsumentprisindex</vt:lpstr>
      <vt:lpstr>Varu- och tjänstepriser i KPI</vt:lpstr>
      <vt:lpstr>Livsmedelspriser</vt:lpstr>
      <vt:lpstr>Terminspris för vete</vt:lpstr>
      <vt:lpstr>Researrangörer och resebyråer</vt:lpstr>
      <vt:lpstr>Spotpris på el, Sverige</vt:lpstr>
      <vt:lpstr>Bidrag till KPIF-inflationen</vt:lpstr>
      <vt:lpstr>Hyror och månadsavgifter i KPI och räntor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19</cp:revision>
  <dcterms:created xsi:type="dcterms:W3CDTF">2019-10-04T15:16:36Z</dcterms:created>
  <dcterms:modified xsi:type="dcterms:W3CDTF">2019-10-08T06:56:04Z</dcterms:modified>
</cp:coreProperties>
</file>