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62" r:id="rId3"/>
    <p:sldId id="260" r:id="rId4"/>
    <p:sldId id="429" r:id="rId5"/>
    <p:sldId id="264" r:id="rId6"/>
    <p:sldId id="265" r:id="rId7"/>
    <p:sldId id="270" r:id="rId8"/>
    <p:sldId id="406" r:id="rId9"/>
    <p:sldId id="427" r:id="rId10"/>
    <p:sldId id="272" r:id="rId11"/>
    <p:sldId id="266" r:id="rId12"/>
    <p:sldId id="426" r:id="rId13"/>
    <p:sldId id="428" r:id="rId14"/>
    <p:sldId id="292" r:id="rId15"/>
    <p:sldId id="268" r:id="rId16"/>
    <p:sldId id="303" r:id="rId17"/>
    <p:sldId id="283" r:id="rId18"/>
    <p:sldId id="285" r:id="rId19"/>
    <p:sldId id="313" r:id="rId20"/>
    <p:sldId id="288" r:id="rId21"/>
    <p:sldId id="413" r:id="rId22"/>
    <p:sldId id="425" r:id="rId23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664" autoAdjust="0"/>
  </p:normalViewPr>
  <p:slideViewPr>
    <p:cSldViewPr showGuides="1">
      <p:cViewPr varScale="1">
        <p:scale>
          <a:sx n="97" d="100"/>
          <a:sy n="97" d="100"/>
        </p:scale>
        <p:origin x="1056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7BACE6-3ED8-45A4-BDF8-FE34CE1FC5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88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37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143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71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78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870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3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286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33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643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50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41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5401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479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146B-41F7-4F63-A6FA-DBE5AE299C1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16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40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44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62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86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21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1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1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31 mars 2021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i="1" dirty="0"/>
              <a:t>Konjunkturläget</a:t>
            </a:r>
            <a:r>
              <a:rPr lang="sv-SE" dirty="0"/>
              <a:t>, mars 2021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046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6F0104-04CF-453E-ABD8-0EEB6DDB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Finanspolitiken stöttar ekonomin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F33153-F898-42AC-8B90-89573823B4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B269705-D383-4D80-8C0B-E96FA704B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778640"/>
            <a:ext cx="5382000" cy="531465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2020 – 190 mdkr</a:t>
            </a:r>
          </a:p>
          <a:p>
            <a:r>
              <a:rPr lang="sv-SE" dirty="0"/>
              <a:t>Stöttar företag och hushåll</a:t>
            </a:r>
          </a:p>
          <a:p>
            <a:r>
              <a:rPr lang="sv-SE" dirty="0"/>
              <a:t>Ersättning till kommunsektorn</a:t>
            </a:r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sv-SE" b="1" dirty="0"/>
              <a:t>2021 – 155 mdkr</a:t>
            </a:r>
          </a:p>
          <a:p>
            <a:r>
              <a:rPr lang="sv-SE" dirty="0"/>
              <a:t>Ofinansierade åtgärder i budgeten</a:t>
            </a:r>
          </a:p>
          <a:p>
            <a:r>
              <a:rPr lang="sv-SE" dirty="0"/>
              <a:t>Fem extra ändringsbudgetar</a:t>
            </a:r>
          </a:p>
          <a:p>
            <a:pPr lvl="1"/>
            <a:r>
              <a:rPr lang="sv-SE" dirty="0"/>
              <a:t>Statsbidrag till regionerna </a:t>
            </a:r>
          </a:p>
          <a:p>
            <a:pPr lvl="2"/>
            <a:r>
              <a:rPr lang="sv-SE" dirty="0"/>
              <a:t>vaccinering, smittspårning, testning</a:t>
            </a:r>
          </a:p>
          <a:p>
            <a:pPr lvl="1"/>
            <a:r>
              <a:rPr lang="sv-SE" dirty="0"/>
              <a:t>Transfereringar till företagen och hushåll</a:t>
            </a:r>
          </a:p>
          <a:p>
            <a:pPr lvl="2"/>
            <a:r>
              <a:rPr lang="sv-SE" dirty="0"/>
              <a:t>förlängning av befintliga stöd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E60AB6C3-89BC-4B8D-BBF8-F22D1ED1F2A6}"/>
              </a:ext>
            </a:extLst>
          </p:cNvPr>
          <p:cNvSpPr txBox="1">
            <a:spLocks/>
          </p:cNvSpPr>
          <p:nvPr/>
        </p:nvSpPr>
        <p:spPr>
          <a:xfrm>
            <a:off x="5879976" y="260204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Offentliga sektorns inkomster och utgifter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21A55857-E812-4828-8685-28490D4CB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9978" y="822276"/>
            <a:ext cx="5382000" cy="504056"/>
          </a:xfrm>
        </p:spPr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20" name="Underrubrik 4">
            <a:extLst>
              <a:ext uri="{FF2B5EF4-FFF2-40B4-BE49-F238E27FC236}">
                <a16:creationId xmlns:a16="http://schemas.microsoft.com/office/drawing/2014/main" id="{DF95E26E-7CDD-440A-9813-C7DB8E67BBED}"/>
              </a:ext>
            </a:extLst>
          </p:cNvPr>
          <p:cNvSpPr txBox="1">
            <a:spLocks/>
          </p:cNvSpPr>
          <p:nvPr/>
        </p:nvSpPr>
        <p:spPr>
          <a:xfrm>
            <a:off x="5879274" y="6133737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DB9737-3CA0-40A9-A79C-D0E85FFFA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1"/>
            <a:ext cx="5384800" cy="46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3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C7458-825A-45DB-8EA0-6B29BB81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Strukturella sparandet i linje med överskottsmålet 2023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23EDAC-5DD3-4F45-9DEA-9880C2DC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E3DD00-9D2E-470D-BB71-9F6A22D5D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  <a:p>
            <a:r>
              <a:rPr lang="sv-SE" dirty="0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0F2443-9191-46C7-9391-ECF9973C1F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407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A37702-46D0-4B2D-855B-5A3C98B10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1033963"/>
            <a:ext cx="5382000" cy="504056"/>
          </a:xfrm>
        </p:spPr>
        <p:txBody>
          <a:bodyPr/>
          <a:lstStyle/>
          <a:p>
            <a:r>
              <a:rPr lang="sv-SE" dirty="0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72A95DDC-CC82-41F1-8BE6-B180413F7D0F}"/>
              </a:ext>
            </a:extLst>
          </p:cNvPr>
          <p:cNvSpPr txBox="1">
            <a:spLocks/>
          </p:cNvSpPr>
          <p:nvPr/>
        </p:nvSpPr>
        <p:spPr>
          <a:xfrm>
            <a:off x="5798721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Hushållens konsumtion, real disponibel inkomst och sparkvot</a:t>
            </a:r>
            <a:endParaRPr lang="sv-SE" dirty="0"/>
          </a:p>
        </p:txBody>
      </p:sp>
      <p:pic>
        <p:nvPicPr>
          <p:cNvPr id="12" name="Platshållare för innehåll 10">
            <a:extLst>
              <a:ext uri="{FF2B5EF4-FFF2-40B4-BE49-F238E27FC236}">
                <a16:creationId xmlns:a16="http://schemas.microsoft.com/office/drawing/2014/main" id="{6A0AFC10-54FF-44AC-A6D3-4969ACF65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58" y="1397000"/>
            <a:ext cx="5384800" cy="4665373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45AADD8-C47A-48ED-AC0D-B3B526EFDFC8}"/>
              </a:ext>
            </a:extLst>
          </p:cNvPr>
          <p:cNvSpPr txBox="1">
            <a:spLocks/>
          </p:cNvSpPr>
          <p:nvPr/>
        </p:nvSpPr>
        <p:spPr>
          <a:xfrm>
            <a:off x="5798723" y="836712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14" name="Underrubrik 4">
            <a:extLst>
              <a:ext uri="{FF2B5EF4-FFF2-40B4-BE49-F238E27FC236}">
                <a16:creationId xmlns:a16="http://schemas.microsoft.com/office/drawing/2014/main" id="{0DDDC6EE-922B-4392-8BB0-E06BC05B60C5}"/>
              </a:ext>
            </a:extLst>
          </p:cNvPr>
          <p:cNvSpPr txBox="1">
            <a:spLocks/>
          </p:cNvSpPr>
          <p:nvPr/>
        </p:nvSpPr>
        <p:spPr>
          <a:xfrm>
            <a:off x="5798019" y="6148173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737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84AB1-8689-44B6-947C-0CB98103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0584476" cy="504000"/>
          </a:xfrm>
        </p:spPr>
        <p:txBody>
          <a:bodyPr/>
          <a:lstStyle/>
          <a:p>
            <a:r>
              <a:rPr lang="sv-SE" dirty="0" err="1"/>
              <a:t>Covid</a:t>
            </a:r>
            <a:r>
              <a:rPr lang="sv-SE" dirty="0"/>
              <a:t>-vård och vårdskuld gör att offentlig konsumtion stiger 2021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CC45CE-FE3A-461F-B198-5E81D9E7D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  <a:p>
            <a:r>
              <a:rPr lang="sv-SE" dirty="0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3BC045-B965-4B75-A330-BBA9016301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80750A05-55DB-4A99-8D9C-EF35398B6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0" y="1397097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32164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4F65E-AAF2-407D-85E0-9C091769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b="1" spc="50" dirty="0">
                <a:effectLst/>
                <a:latin typeface="Verdana" panose="020B0604030504040204" pitchFamily="34" charset="0"/>
              </a:rPr>
              <a:t>Investeringarna förhållandevis lite påverkade av pandemin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0E77A4-0130-4207-AD46-0DD4A906A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CFEA2E-FB3C-4738-8162-669DD326D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Industrins investeringar</a:t>
            </a:r>
          </a:p>
          <a:p>
            <a:r>
              <a:rPr lang="sv-SE" dirty="0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BE20E5-4DBE-4188-B225-36A958567F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141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5C7F6-98C0-4CA6-878F-79B264E6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växer med nästan 4 procent i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DB0ACE-6682-4A88-8D98-EDA33C77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6517CF-AAF3-465A-9C7A-B9D32F236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  <a:p>
            <a:r>
              <a:rPr lang="sv-SE" dirty="0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EE0794-3926-490D-9AC9-F9CEF74599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427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C7B575-46CC-408F-824F-3B284554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Stark tillväxt i sysselsättningen under avslutningen av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B4007A-828F-4D82-B99E-6AFA4CF88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6C2F91-B911-46D6-9F4D-EE77859FE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  <a:p>
            <a:r>
              <a:rPr lang="sv-SE" dirty="0"/>
              <a:t>Procentuell förändring respektive 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79408F-D656-4071-A391-D08328B70D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659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6E35A-D276-4E82-AA87-24178727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883" y="285123"/>
            <a:ext cx="5382000" cy="504000"/>
          </a:xfrm>
        </p:spPr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52C604-CD2C-4829-A2C0-8542CB468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20" y="1407483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E67DBA-11E7-4CBC-97AC-72314F909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2885" y="847195"/>
            <a:ext cx="5382000" cy="504056"/>
          </a:xfrm>
        </p:spPr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67F93E-B36D-4DAD-A891-E9668F635CB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02181" y="6158656"/>
            <a:ext cx="5382000" cy="594000"/>
          </a:xfrm>
        </p:spPr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5065EEA6-95CB-4B75-A809-E3169D468163}"/>
              </a:ext>
            </a:extLst>
          </p:cNvPr>
          <p:cNvSpPr txBox="1">
            <a:spLocks/>
          </p:cNvSpPr>
          <p:nvPr/>
        </p:nvSpPr>
        <p:spPr>
          <a:xfrm>
            <a:off x="408070" y="291771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Sysselsatta och arbetade timmar</a:t>
            </a:r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150C0A4A-7B3D-455B-A768-9419E77E0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7" y="1414131"/>
            <a:ext cx="5384800" cy="4665373"/>
          </a:xfrm>
          <a:prstGeom prst="rect">
            <a:avLst/>
          </a:prstGeo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66359C6D-7CC5-4021-9850-8D0D4DAC0606}"/>
              </a:ext>
            </a:extLst>
          </p:cNvPr>
          <p:cNvSpPr txBox="1">
            <a:spLocks/>
          </p:cNvSpPr>
          <p:nvPr/>
        </p:nvSpPr>
        <p:spPr>
          <a:xfrm>
            <a:off x="408072" y="853843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Index 2001=100, säsongsrensade kvartalsvärden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1D1A14E8-0E69-4441-9DE5-A722E61C60B2}"/>
              </a:ext>
            </a:extLst>
          </p:cNvPr>
          <p:cNvSpPr txBox="1">
            <a:spLocks/>
          </p:cNvSpPr>
          <p:nvPr/>
        </p:nvSpPr>
        <p:spPr>
          <a:xfrm>
            <a:off x="407368" y="6165304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194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203CEC-A028-45F9-BFA3-5CFA782505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352" y="854944"/>
            <a:ext cx="5382000" cy="504056"/>
          </a:xfrm>
        </p:spPr>
        <p:txBody>
          <a:bodyPr/>
          <a:lstStyle/>
          <a:p>
            <a:r>
              <a:rPr lang="sv-SE"/>
              <a:t>Procent av arbetskraften respektive procent av potentiell arbetskraft, säsongsrensade kvartalsvärden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83AF65-4C85-4372-AC32-761903DFB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027" y="297736"/>
            <a:ext cx="5382000" cy="504000"/>
          </a:xfrm>
        </p:spPr>
        <p:txBody>
          <a:bodyPr/>
          <a:lstStyle/>
          <a:p>
            <a:r>
              <a:rPr lang="sv-SE" dirty="0"/>
              <a:t>Arbetslöshet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9DC1B3-CD96-4FE9-A4CC-74EB4CB8DF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352" y="6165304"/>
            <a:ext cx="5382000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D783195A-F754-40D5-90A9-A98F9472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273395"/>
            <a:ext cx="5382000" cy="504000"/>
          </a:xfrm>
        </p:spPr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DFF643ED-8794-46B1-BE1D-9586FC507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13" y="1395755"/>
            <a:ext cx="5384800" cy="4665373"/>
          </a:xfr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259AC619-37F6-4D58-A7F4-12C00A382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9978" y="835467"/>
            <a:ext cx="5382000" cy="504056"/>
          </a:xfrm>
        </p:spPr>
        <p:txBody>
          <a:bodyPr/>
          <a:lstStyle/>
          <a:p>
            <a:r>
              <a:rPr lang="sv-SE"/>
              <a:t>Tusental respektive procent, säsongsrensade månadsvärden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C863BFCB-F50F-4AB5-9D1F-F02BEFD2410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879274" y="6146928"/>
            <a:ext cx="5382000" cy="594000"/>
          </a:xfrm>
        </p:spPr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7052829-2149-4F79-ADDC-523B879FF9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176207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0F3B-08EB-456D-814D-3C2CC0B4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b="1" spc="50" dirty="0">
                <a:effectLst/>
                <a:latin typeface="Verdana" panose="020B0604030504040204" pitchFamily="34" charset="0"/>
              </a:rPr>
              <a:t>Framtunga avtal driver på lönetillväxten i år</a:t>
            </a:r>
            <a:br>
              <a:rPr lang="sv-SE" sz="1800" b="1" cap="all" spc="50" dirty="0">
                <a:effectLst/>
                <a:latin typeface="Verdana" panose="020B0604030504040204" pitchFamily="34" charset="0"/>
              </a:rPr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215E33-F046-4579-9F29-67C5CD6FD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30AF8F-56D7-4133-A8B6-8AD1B48301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24742F-549C-4BE9-B06E-597894F5A9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908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EAA1A1-C82E-4C27-A2DA-C0D722ED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Ljusare tider i sommar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005AAF-8889-415B-929B-5D6CE98CD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tredje våg av smittspridning bidrar till att tillväxten blir dämpad det andra kvartalet i år.</a:t>
            </a:r>
          </a:p>
          <a:p>
            <a:endParaRPr lang="sv-SE" dirty="0"/>
          </a:p>
          <a:p>
            <a:r>
              <a:rPr lang="sv-SE" dirty="0"/>
              <a:t>Det tredje kvartalet ökar hushållen konsumtionen snabbt och konjunkturen vänder tydligt uppåt.</a:t>
            </a:r>
          </a:p>
          <a:p>
            <a:endParaRPr lang="sv-SE" dirty="0"/>
          </a:p>
          <a:p>
            <a:r>
              <a:rPr lang="sv-SE" dirty="0"/>
              <a:t>Lågkonjunkturen förblir djup 2021 och arbetslösheten är över 8 procent i slutet av året.</a:t>
            </a:r>
          </a:p>
          <a:p>
            <a:endParaRPr lang="sv-SE" dirty="0"/>
          </a:p>
          <a:p>
            <a:r>
              <a:rPr lang="sv-SE" dirty="0"/>
              <a:t>Omfattande ofinansierade finanspolitiska åtgärder och en expansiv penningpolitik stöttar ekonomin i år.</a:t>
            </a:r>
          </a:p>
          <a:p>
            <a:endParaRPr lang="sv-SE" dirty="0"/>
          </a:p>
          <a:p>
            <a:r>
              <a:rPr lang="sv-SE" dirty="0"/>
              <a:t>Riskerna för BNP-tillväxten dominerar på nedåtsidan.</a:t>
            </a:r>
          </a:p>
        </p:txBody>
      </p:sp>
    </p:spTree>
    <p:extLst>
      <p:ext uri="{BB962C8B-B14F-4D97-AF65-F5344CB8AC3E}">
        <p14:creationId xmlns:p14="http://schemas.microsoft.com/office/powerpoint/2010/main" val="178060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3B00A-1416-4123-93BB-C635AD17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0656482" cy="504000"/>
          </a:xfrm>
        </p:spPr>
        <p:txBody>
          <a:bodyPr/>
          <a:lstStyle/>
          <a:p>
            <a:r>
              <a:rPr lang="sv-SE" sz="1800" b="1" spc="50" dirty="0">
                <a:effectLst/>
                <a:latin typeface="Verdana" panose="020B0604030504040204" pitchFamily="34" charset="0"/>
              </a:rPr>
              <a:t>Leveransproblem och högre råvarupriser håller upp inflationen 2021</a:t>
            </a:r>
            <a:endParaRPr lang="sv-SE" dirty="0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75FF6C-437A-4829-9BB8-8FEAF201D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F68D29-1745-480C-9D95-A62CC5918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B20B33-329D-4F2F-A485-AD895BD2A5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6730D1-412D-4CE7-85EE-7598C689C9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66300B-7E56-4585-B4BE-6EDEED0A6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Fraktpriser</a:t>
            </a:r>
          </a:p>
          <a:p>
            <a:r>
              <a:rPr lang="sv-SE" dirty="0"/>
              <a:t>Dollar per 40-fotscontainer, veckovärden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50CAA2-A600-44AE-BC44-D1646EE2D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Drewry.</a:t>
            </a:r>
          </a:p>
        </p:txBody>
      </p:sp>
    </p:spTree>
    <p:extLst>
      <p:ext uri="{BB962C8B-B14F-4D97-AF65-F5344CB8AC3E}">
        <p14:creationId xmlns:p14="http://schemas.microsoft.com/office/powerpoint/2010/main" val="393307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4CDF7B7C-0A32-4455-AC92-617FE13F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Risken för en lägre tillväxt i BNP dominerar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E6F46ECC-3B08-4B8B-9CB8-FB7714DB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361040" cy="47740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5600" algn="l"/>
              </a:tabLst>
            </a:pPr>
            <a:r>
              <a:rPr lang="sv-SE" b="1" dirty="0">
                <a:solidFill>
                  <a:srgbClr val="00B050"/>
                </a:solidFill>
                <a:sym typeface="Symbol" panose="05050102010706020507" pitchFamily="18" charset="2"/>
              </a:rPr>
              <a:t>	</a:t>
            </a:r>
            <a:r>
              <a:rPr lang="sv-SE" dirty="0">
                <a:sym typeface="Symbol" panose="05050102010706020507" pitchFamily="18" charset="2"/>
              </a:rPr>
              <a:t>E</a:t>
            </a:r>
            <a:r>
              <a:rPr lang="sv-SE" dirty="0"/>
              <a:t>konomins förmåga att återhämta sig kan vara starkare än vad som 	antas i prognosen, både i Sverige och omvärlden</a:t>
            </a:r>
          </a:p>
          <a:p>
            <a:pPr marL="0" indent="0">
              <a:buNone/>
            </a:pPr>
            <a:endParaRPr lang="sv-SE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0" indent="0" defTabSz="35560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	</a:t>
            </a:r>
            <a:r>
              <a:rPr lang="sv-SE" dirty="0"/>
              <a:t>Vaccineringsprocessen drar ut på tiden och risk för nya mutationer</a:t>
            </a:r>
          </a:p>
          <a:p>
            <a:pPr marL="180979" lvl="1" indent="0">
              <a:buNone/>
            </a:pPr>
            <a:endParaRPr lang="sv-SE" dirty="0"/>
          </a:p>
          <a:p>
            <a:pPr marL="0" indent="0" defTabSz="35560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 	</a:t>
            </a:r>
            <a:r>
              <a:rPr lang="sv-SE" dirty="0">
                <a:sym typeface="Symbol" panose="05050102010706020507" pitchFamily="18" charset="2"/>
              </a:rPr>
              <a:t>Utbudsbegränsningar kan bli värre än förväntade</a:t>
            </a:r>
          </a:p>
          <a:p>
            <a:pPr marL="0" indent="0" defTabSz="355600">
              <a:buNone/>
            </a:pPr>
            <a:endParaRPr lang="sv-SE" dirty="0">
              <a:sym typeface="Symbol" panose="05050102010706020507" pitchFamily="18" charset="2"/>
            </a:endParaRPr>
          </a:p>
          <a:p>
            <a:pPr marL="0" indent="0" defTabSz="35560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	</a:t>
            </a:r>
            <a:r>
              <a:rPr lang="sv-SE" dirty="0">
                <a:sym typeface="Symbol" panose="05050102010706020507" pitchFamily="18" charset="2"/>
              </a:rPr>
              <a:t>Stigande långräntor kan ge stramare finansiella förhållanden än önskvärt</a:t>
            </a:r>
          </a:p>
          <a:p>
            <a:pPr marL="0" indent="0" defTabSz="35560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	</a:t>
            </a:r>
          </a:p>
          <a:p>
            <a:pPr marL="0" indent="0" defTabSz="35560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 	</a:t>
            </a:r>
            <a:r>
              <a:rPr lang="sv-SE" dirty="0"/>
              <a:t>Försämrade statsfinanser i omvärlden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510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Prognosen i sammandrag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 </a:t>
            </a:r>
            <a:r>
              <a:rPr lang="sv-SE" sz="1400" b="0" dirty="0"/>
              <a:t>(</a:t>
            </a:r>
            <a:r>
              <a:rPr lang="sv-SE" sz="1400" b="0" i="1" dirty="0"/>
              <a:t>föregående prognos inom parentes</a:t>
            </a:r>
            <a:r>
              <a:rPr lang="sv-SE" sz="1400" b="0" dirty="0"/>
              <a:t>)</a:t>
            </a: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55395A33-EBEC-4FA6-ABC7-ED7D65A0A4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6060" y="1484784"/>
          <a:ext cx="9538188" cy="44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117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791671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1676894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1734753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  <a:gridCol w="1734753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2021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2022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Världens 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2,9</a:t>
                      </a:r>
                      <a:r>
                        <a:rPr lang="sv-SE" dirty="0"/>
                        <a:t>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-3,6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(-4,0)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5,5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(4,6)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4,0 </a:t>
                      </a:r>
                      <a:r>
                        <a:rPr lang="sv-SE" sz="1800" b="0" i="1" dirty="0"/>
                        <a:t>(3,9)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1,3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-2,8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(-2,8)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3,7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(3,2)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3,4 </a:t>
                      </a:r>
                      <a:r>
                        <a:rPr lang="sv-SE" b="0" i="1" dirty="0"/>
                        <a:t>(3,5)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6,8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8,3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(8,5)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8,6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(9,0)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7,7 </a:t>
                      </a:r>
                      <a:r>
                        <a:rPr lang="sv-SE" b="0" i="1" dirty="0"/>
                        <a:t>(8,0)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1,7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0,5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(0,5)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1,8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(1,1)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1,5 </a:t>
                      </a:r>
                      <a:r>
                        <a:rPr lang="sv-SE" b="0" i="1" dirty="0"/>
                        <a:t>(1,4)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-0,25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 </a:t>
                      </a:r>
                      <a:r>
                        <a:rPr lang="sv-SE" b="0" i="1" dirty="0"/>
                        <a:t>(0,0)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Strukturellt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sv-SE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-1,2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(-1,8)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-1,0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(-1,3)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-0,3 </a:t>
                      </a:r>
                      <a:r>
                        <a:rPr lang="sv-SE" b="0" i="1" dirty="0">
                          <a:solidFill>
                            <a:schemeClr val="tx1"/>
                          </a:solidFill>
                        </a:rPr>
                        <a:t>(-0,6)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Finansiellt sparande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sv-SE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-3,3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(-3,4)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-2,1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(-2,8)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-0,6 </a:t>
                      </a:r>
                      <a:r>
                        <a:rPr lang="sv-SE" b="0" i="1" dirty="0">
                          <a:solidFill>
                            <a:schemeClr val="tx1"/>
                          </a:solidFill>
                        </a:rPr>
                        <a:t>(-1,1)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16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63AAFA-ADDD-4775-BC5F-181B3B61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ökar igen det första kvartalet i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5846033-2E00-4083-A071-0DF0CF3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016C1C-FEF2-491D-96FD-DDC79A1D3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59DE21-E42C-4007-A2E1-25580B90AD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612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4D7A2-C34B-425E-97FA-9BC13E5C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Covidantaganden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87E47F-B305-4C1D-A670-1FCD361A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60" y="1052736"/>
            <a:ext cx="9792387" cy="5046066"/>
          </a:xfrm>
        </p:spPr>
        <p:txBody>
          <a:bodyPr/>
          <a:lstStyle/>
          <a:p>
            <a:r>
              <a:rPr lang="sv-SE" dirty="0"/>
              <a:t>Tillgången till vaccin mot covid-19 i Sverige och våra viktigaste handelspartners antas bli betydligt högre det andra kvartalet än det första.</a:t>
            </a:r>
          </a:p>
          <a:p>
            <a:endParaRPr lang="sv-SE" dirty="0"/>
          </a:p>
          <a:p>
            <a:r>
              <a:rPr lang="sv-SE" dirty="0"/>
              <a:t>I stort sett alla vuxna i Sverige antas ha erbjudits vaccin senast det tredje kvartalet.</a:t>
            </a:r>
          </a:p>
          <a:p>
            <a:endParaRPr lang="sv-SE" dirty="0"/>
          </a:p>
          <a:p>
            <a:r>
              <a:rPr lang="sv-SE" dirty="0"/>
              <a:t>Restriktionerna kommer till stor del ligga kvar det andra kvartalet i Sverige och i omvärlden.</a:t>
            </a:r>
          </a:p>
          <a:p>
            <a:endParaRPr lang="sv-SE" dirty="0"/>
          </a:p>
          <a:p>
            <a:r>
              <a:rPr lang="sv-SE" dirty="0"/>
              <a:t>Fler vaccinerade och varmare väder bidrar till att smittspridningen dämpas mot senvåren/försommaren.</a:t>
            </a:r>
          </a:p>
          <a:p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98283E-3979-4343-B4D9-9D242BA093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02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9E393A-C663-42E8-A9A0-50061E7B3D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5C944D-F883-467C-9AB3-970D7DA385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Diffusionsindex,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F0FCED-086C-4051-BC6F-D9B93267E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Inköpschefsindex i tillverkningsindustrin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91E960-DBBB-4CBD-8906-4E45056D6B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Källor</a:t>
            </a:r>
            <a:r>
              <a:rPr lang="en-US" dirty="0"/>
              <a:t>: Institute for Supply Management, NTC Research Ltd, National Bureau of Statistics of China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Macrobond</a:t>
            </a:r>
            <a:r>
              <a:rPr lang="en-US" dirty="0"/>
              <a:t>.</a:t>
            </a:r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6EA31A7F-A3CE-4A84-B0E2-AF2629BF3169}"/>
              </a:ext>
            </a:extLst>
          </p:cNvPr>
          <p:cNvSpPr txBox="1">
            <a:spLocks/>
          </p:cNvSpPr>
          <p:nvPr/>
        </p:nvSpPr>
        <p:spPr>
          <a:xfrm>
            <a:off x="498678" y="305719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Global varuhandel och industriproduktion</a:t>
            </a:r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331A576C-5E4A-47E1-BADA-DF7F6700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5" y="1428079"/>
            <a:ext cx="5384800" cy="4665373"/>
          </a:xfrm>
          <a:prstGeom prst="rect">
            <a:avLst/>
          </a:prstGeo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D1A80EF4-3A0C-4952-90FC-3B88B252F3EC}"/>
              </a:ext>
            </a:extLst>
          </p:cNvPr>
          <p:cNvSpPr txBox="1">
            <a:spLocks/>
          </p:cNvSpPr>
          <p:nvPr/>
        </p:nvSpPr>
        <p:spPr>
          <a:xfrm>
            <a:off x="498680" y="867790"/>
            <a:ext cx="5382000" cy="689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r>
              <a:rPr lang="sv-SE" dirty="0"/>
              <a:t>Procentuell förändring, 3-månaders glidande medelvärde, säsongsrensade månadsvärden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2E748058-D378-476B-B8B4-AD09616ECC83}"/>
              </a:ext>
            </a:extLst>
          </p:cNvPr>
          <p:cNvSpPr txBox="1">
            <a:spLocks/>
          </p:cNvSpPr>
          <p:nvPr/>
        </p:nvSpPr>
        <p:spPr>
          <a:xfrm>
            <a:off x="497976" y="6179252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Källor</a:t>
            </a:r>
            <a:r>
              <a:rPr lang="en-US" dirty="0"/>
              <a:t>: CPB Netherlands Bureau for Economic Policy Analysis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Macrobond</a:t>
            </a:r>
            <a:r>
              <a:rPr lang="en-US" dirty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463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21EFC5-324A-4E8F-A255-547D6AB2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B3B9C8-0D12-417C-B65A-F380825C0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356988-778B-4C1D-9C91-696BFD119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A99169-B715-4ECB-8368-9933BB8787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 err="1"/>
              <a:t>Källor</a:t>
            </a:r>
            <a:r>
              <a:rPr lang="en-US" dirty="0"/>
              <a:t>: China National Bureau of Statistics (NBS), Eurostat </a:t>
            </a:r>
            <a:r>
              <a:rPr lang="en-US" dirty="0" err="1"/>
              <a:t>och</a:t>
            </a:r>
            <a:r>
              <a:rPr lang="en-US" dirty="0"/>
              <a:t> U.S. Consensus Bureau.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91C1F35-1EFE-4F46-9D24-CC679C6C75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Konsumentförtroendet i valda länder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C633DA0-1705-4AEE-BB2B-CE207FF027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Standardiserade avvikelser från medelvärde, månadsvärden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095734-3258-4C06-A712-ACB29FB814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B9A6DD30-D45A-4F34-A796-DC422DF9F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30" dirty="0" err="1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Källor</a:t>
            </a:r>
            <a:r>
              <a:rPr lang="en-GB" spc="3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: Conference Board, Eurostat </a:t>
            </a:r>
            <a:r>
              <a:rPr lang="en-GB" spc="30" dirty="0" err="1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och</a:t>
            </a:r>
            <a:r>
              <a:rPr lang="en-GB" spc="3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pc="30" dirty="0" err="1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Macrobond</a:t>
            </a:r>
            <a:r>
              <a:rPr lang="en-GB" spc="3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sv-SE" spc="3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1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FF31DE-2457-40FC-9D52-F96BB2220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352" y="782936"/>
            <a:ext cx="5382000" cy="504056"/>
          </a:xfrm>
        </p:spPr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807EFF-954E-4161-84A6-359A72842A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027" y="225728"/>
            <a:ext cx="5382000" cy="504000"/>
          </a:xfrm>
        </p:spPr>
        <p:txBody>
          <a:bodyPr/>
          <a:lstStyle/>
          <a:p>
            <a:r>
              <a:rPr lang="sv-SE" dirty="0"/>
              <a:t>Styrräntor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8DDF24-99FE-4FFF-886C-218FFCC402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352" y="6093296"/>
            <a:ext cx="5382000" cy="594296"/>
          </a:xfrm>
        </p:spPr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55F2006D-28F3-4879-B312-DC31CE582CF8}"/>
              </a:ext>
            </a:extLst>
          </p:cNvPr>
          <p:cNvSpPr txBox="1">
            <a:spLocks/>
          </p:cNvSpPr>
          <p:nvPr/>
        </p:nvSpPr>
        <p:spPr>
          <a:xfrm>
            <a:off x="5873301" y="782936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Procentuell förändring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C23E4521-600D-477E-8B77-E0FC595181D9}"/>
              </a:ext>
            </a:extLst>
          </p:cNvPr>
          <p:cNvSpPr txBox="1">
            <a:spLocks/>
          </p:cNvSpPr>
          <p:nvPr/>
        </p:nvSpPr>
        <p:spPr>
          <a:xfrm>
            <a:off x="5879976" y="225728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 i valda länder och regioner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A793FBB2-8212-4567-936E-6F05C4D847EE}"/>
              </a:ext>
            </a:extLst>
          </p:cNvPr>
          <p:cNvSpPr txBox="1">
            <a:spLocks/>
          </p:cNvSpPr>
          <p:nvPr/>
        </p:nvSpPr>
        <p:spPr>
          <a:xfrm>
            <a:off x="5873301" y="6093296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Nationella källor, Riksbanken, Macrobond och Konjunkturinstitutet.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189E0B0-0D57-45A6-8B6F-CF7D01975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1"/>
            <a:ext cx="5384800" cy="4665373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DA51363-8384-48D2-8083-ED67D23CCF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110665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B220A-788D-4FFC-BD77-040A0056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b="1" spc="50" dirty="0">
                <a:effectLst/>
                <a:latin typeface="Verdana" panose="020B0604030504040204" pitchFamily="34" charset="0"/>
              </a:rPr>
              <a:t>Återhämtningen i omvärlden drivs av stark tillväxt i USA</a:t>
            </a:r>
            <a:endParaRPr lang="sv-SE" dirty="0"/>
          </a:p>
        </p:txBody>
      </p:sp>
      <p:graphicFrame>
        <p:nvGraphicFramePr>
          <p:cNvPr id="10" name="Platshållare för innehåll 17">
            <a:extLst>
              <a:ext uri="{FF2B5EF4-FFF2-40B4-BE49-F238E27FC236}">
                <a16:creationId xmlns:a16="http://schemas.microsoft.com/office/drawing/2014/main" id="{3D9290C2-0C03-48D8-A681-75A896BFC0A1}"/>
              </a:ext>
            </a:extLst>
          </p:cNvPr>
          <p:cNvGraphicFramePr>
            <a:graphicFrameLocks/>
          </p:cNvGraphicFramePr>
          <p:nvPr/>
        </p:nvGraphicFramePr>
        <p:xfrm>
          <a:off x="336061" y="1628800"/>
          <a:ext cx="9792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16541714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2021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2022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 i världen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2,9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-3,6 </a:t>
                      </a:r>
                      <a:r>
                        <a:rPr lang="sv-SE" sz="1600" b="0" i="1" dirty="0"/>
                        <a:t>(-4,0)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5,5 </a:t>
                      </a:r>
                      <a:r>
                        <a:rPr lang="sv-SE" sz="1600" b="0" i="1" dirty="0"/>
                        <a:t>(4,6)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4,0 </a:t>
                      </a:r>
                      <a:r>
                        <a:rPr lang="sv-SE" sz="1600" b="0" i="1" dirty="0"/>
                        <a:t>(3,9)</a:t>
                      </a:r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 i USA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2,3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-3,5 </a:t>
                      </a:r>
                      <a:r>
                        <a:rPr lang="sv-SE" sz="1600" b="0" i="1" dirty="0"/>
                        <a:t>(-3,6)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6,3</a:t>
                      </a:r>
                      <a:r>
                        <a:rPr lang="sv-SE" b="0" dirty="0"/>
                        <a:t> </a:t>
                      </a:r>
                      <a:r>
                        <a:rPr lang="sv-SE" sz="1600" b="0" i="1" dirty="0"/>
                        <a:t>(3,6)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4,4 </a:t>
                      </a:r>
                      <a:r>
                        <a:rPr lang="sv-SE" sz="1600" b="0" i="1" dirty="0"/>
                        <a:t>(3,4)</a:t>
                      </a:r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BNP i euroområdet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1,2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-6,8 </a:t>
                      </a:r>
                      <a:r>
                        <a:rPr lang="sv-SE" sz="1600" b="0" i="1" dirty="0"/>
                        <a:t>(-7,2)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4,1 </a:t>
                      </a:r>
                      <a:r>
                        <a:rPr lang="sv-SE" sz="1600" b="0" i="1" dirty="0"/>
                        <a:t>(4,2)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4,3 </a:t>
                      </a:r>
                      <a:r>
                        <a:rPr lang="sv-SE" sz="1600" b="0" i="1" dirty="0"/>
                        <a:t>(4,0)</a:t>
                      </a:r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Svensk exportmarknad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2,8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-9,7 </a:t>
                      </a:r>
                      <a:r>
                        <a:rPr lang="sv-SE" sz="1600" b="0" i="1" dirty="0"/>
                        <a:t>(-10,1)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8,0 </a:t>
                      </a:r>
                      <a:r>
                        <a:rPr lang="sv-SE" sz="1600" b="0" i="1" dirty="0"/>
                        <a:t>(5,5)</a:t>
                      </a:r>
                      <a:endParaRPr lang="sv-SE" b="1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6,0 </a:t>
                      </a:r>
                      <a:r>
                        <a:rPr lang="sv-SE" sz="1600" b="0" i="1" dirty="0"/>
                        <a:t>(5,4)</a:t>
                      </a:r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</a:tbl>
          </a:graphicData>
        </a:graphic>
      </p:graphicFrame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9BAE3892-0963-4DCE-B577-A991761011C1}"/>
              </a:ext>
            </a:extLst>
          </p:cNvPr>
          <p:cNvSpPr txBox="1">
            <a:spLocks/>
          </p:cNvSpPr>
          <p:nvPr/>
        </p:nvSpPr>
        <p:spPr>
          <a:xfrm>
            <a:off x="335574" y="1046352"/>
            <a:ext cx="8658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Årlig procentuell förändring, kalenderkorrigerad (</a:t>
            </a:r>
            <a:r>
              <a:rPr lang="sv-SE" i="1" dirty="0"/>
              <a:t>föregående prognos inom parentes)</a:t>
            </a:r>
          </a:p>
        </p:txBody>
      </p:sp>
    </p:spTree>
    <p:extLst>
      <p:ext uri="{BB962C8B-B14F-4D97-AF65-F5344CB8AC3E}">
        <p14:creationId xmlns:p14="http://schemas.microsoft.com/office/powerpoint/2010/main" val="59063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C1431B-1208-44BC-B8A7-65784B613E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Index, medelvärde=100,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1D97FD-116F-4140-9012-63DADC4BBE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Konfidensindikatorer för näringslivet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B924B5-C36D-4732-B739-97FFB8A25B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57025C0F-1DA7-48E8-B2F1-D65CE082ED48}"/>
              </a:ext>
            </a:extLst>
          </p:cNvPr>
          <p:cNvSpPr txBox="1">
            <a:spLocks/>
          </p:cNvSpPr>
          <p:nvPr/>
        </p:nvSpPr>
        <p:spPr>
          <a:xfrm>
            <a:off x="437002" y="889920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Index </a:t>
            </a:r>
            <a:r>
              <a:rPr lang="sv-SE" dirty="0">
                <a:solidFill>
                  <a:schemeClr val="tx1"/>
                </a:solidFill>
              </a:rPr>
              <a:t>2010=100,</a:t>
            </a:r>
            <a:r>
              <a:rPr lang="sv-SE" dirty="0"/>
              <a:t> fasta priser, säsongsrensade kvartalsvärden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CD3C19B5-7419-470D-BD6C-72C69B50BDB4}"/>
              </a:ext>
            </a:extLst>
          </p:cNvPr>
          <p:cNvSpPr txBox="1">
            <a:spLocks/>
          </p:cNvSpPr>
          <p:nvPr/>
        </p:nvSpPr>
        <p:spPr>
          <a:xfrm>
            <a:off x="443677" y="332712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Produktion i näringslivet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117D34D-FCB2-49E4-9561-2E02C7888852}"/>
              </a:ext>
            </a:extLst>
          </p:cNvPr>
          <p:cNvSpPr txBox="1">
            <a:spLocks/>
          </p:cNvSpPr>
          <p:nvPr/>
        </p:nvSpPr>
        <p:spPr>
          <a:xfrm>
            <a:off x="437002" y="6200280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7D5A26-6E79-4E79-94A9-0E0AC0763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1"/>
            <a:ext cx="5384800" cy="4665373"/>
          </a:xfrm>
          <a:prstGeom prst="rect">
            <a:avLst/>
          </a:prstGeo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4BBB9988-7966-4E4A-8B23-7DCD2BCBB6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365537385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720</TotalTime>
  <Words>1027</Words>
  <Application>Microsoft Office PowerPoint</Application>
  <PresentationFormat>Bredbild</PresentationFormat>
  <Paragraphs>215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ExternaPresentationer2</vt:lpstr>
      <vt:lpstr>KONJUNKTURINSTITUTET</vt:lpstr>
      <vt:lpstr>Ljusare tider i sommar</vt:lpstr>
      <vt:lpstr>BNP ökar igen det första kvartalet i år</vt:lpstr>
      <vt:lpstr>Covidantaganden</vt:lpstr>
      <vt:lpstr>PowerPoint-presentation</vt:lpstr>
      <vt:lpstr>Detaljhandeln i valda länder och regioner</vt:lpstr>
      <vt:lpstr>PowerPoint-presentation</vt:lpstr>
      <vt:lpstr>Återhämtningen i omvärlden drivs av stark tillväxt i USA</vt:lpstr>
      <vt:lpstr>PowerPoint-presentation</vt:lpstr>
      <vt:lpstr>Finanspolitiken stöttar ekonomin </vt:lpstr>
      <vt:lpstr>Strukturella sparandet i linje med överskottsmålet 2023</vt:lpstr>
      <vt:lpstr>Hushållens konfidensindikator och hushållens konsumtion</vt:lpstr>
      <vt:lpstr>Covid-vård och vårdskuld gör att offentlig konsumtion stiger 2021</vt:lpstr>
      <vt:lpstr>Investeringarna förhållandevis lite påverkade av pandemin</vt:lpstr>
      <vt:lpstr>BNP växer med nästan 4 procent i år</vt:lpstr>
      <vt:lpstr>Stark tillväxt i sysselsättningen under avslutningen av 2020</vt:lpstr>
      <vt:lpstr>Anställningsplaner i näringslivet</vt:lpstr>
      <vt:lpstr>Inskrivna arbetslösa vid Arbetsförmedlingen</vt:lpstr>
      <vt:lpstr>Framtunga avtal driver på lönetillväxten i år </vt:lpstr>
      <vt:lpstr>Leveransproblem och högre råvarupriser håller upp inflationen 2021</vt:lpstr>
      <vt:lpstr>Risken för en lägre tillväxt i BNP dominerar</vt:lpstr>
      <vt:lpstr>Prognosen i sammandrag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66</cp:revision>
  <dcterms:created xsi:type="dcterms:W3CDTF">2021-03-26T10:12:01Z</dcterms:created>
  <dcterms:modified xsi:type="dcterms:W3CDTF">2021-03-30T13:21:17Z</dcterms:modified>
</cp:coreProperties>
</file>