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3" r:id="rId2"/>
    <p:sldId id="334" r:id="rId3"/>
    <p:sldId id="335" r:id="rId4"/>
    <p:sldId id="336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47" r:id="rId16"/>
    <p:sldId id="348" r:id="rId17"/>
    <p:sldId id="374" r:id="rId18"/>
    <p:sldId id="350" r:id="rId19"/>
    <p:sldId id="351" r:id="rId20"/>
    <p:sldId id="352" r:id="rId21"/>
    <p:sldId id="353" r:id="rId22"/>
    <p:sldId id="354" r:id="rId23"/>
    <p:sldId id="355" r:id="rId24"/>
    <p:sldId id="356" r:id="rId25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60"/>
  </p:normalViewPr>
  <p:slideViewPr>
    <p:cSldViewPr showGuides="1">
      <p:cViewPr>
        <p:scale>
          <a:sx n="100" d="100"/>
          <a:sy n="100" d="100"/>
        </p:scale>
        <p:origin x="-1680" y="-690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2016-10-04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2016-10-04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2016-10-04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2016-10-04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2016-10-04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2016-10-04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524628"/>
            <a:chOff x="4544" y="0"/>
            <a:chExt cx="1696" cy="4110"/>
          </a:xfrm>
        </p:grpSpPr>
        <p:pic>
          <p:nvPicPr>
            <p:cNvPr id="19" name="Picture 8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9" y="3556"/>
              <a:ext cx="526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2016-10-04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file:///G:\PRO\Gemensam\Diagram\RapportDia\Emf\Lbr_404.Emf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Beviljade uppehållstillstånd, asyl- och anhöriginvandrare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Tusental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400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Arbetslöshet, 16–64 år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arbetskraften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180676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Arbetslöshet, utbildningsnivå, 16–64 år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arbetskraften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54301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Jobbchans för inrikes respektive utrikes födda, </a:t>
            </a:r>
            <a:br>
              <a:rPr lang="sv-SE" dirty="0" smtClean="0"/>
            </a:br>
            <a:r>
              <a:rPr lang="sv-SE" dirty="0" smtClean="0"/>
              <a:t>16-64 år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178334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Jobbchans och utbildningsnivå, 16-64 år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säsongsrensade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318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Genomsnittlig tid i arbetslöshet, 16–64 år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Tid i veckor,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766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Långtidsarbetslöshet, 27 veckor eller mer, </a:t>
            </a:r>
            <a:br>
              <a:rPr lang="sv-SE" dirty="0" smtClean="0"/>
            </a:br>
            <a:r>
              <a:rPr lang="sv-SE" dirty="0" smtClean="0"/>
              <a:t>16−64 år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 av arbetslösa,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757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Arbetslöshet enligt AKU och Arbetsförmedlingen, 16−64 år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1007641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 av arbetslösa respektive registerbaserad arbetskraft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362685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err="1" smtClean="0"/>
              <a:t>Beveridgekurvan</a:t>
            </a:r>
            <a:r>
              <a:rPr lang="sv-SE" dirty="0" smtClean="0"/>
              <a:t> med lediga jobb från SCB, 2001−2016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 av arbetskraften,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Bild 8" descr="G:\PRO\Gemensam\Diagram\RapportDia\Emf\Lbr_404.Emf"/>
          <p:cNvPicPr>
            <a:picLocks noGrp="1"/>
          </p:cNvPicPr>
          <p:nvPr>
            <p:ph idx="1"/>
          </p:nvPr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44" y="1556792"/>
            <a:ext cx="5040560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659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Jobbchans och arbetsmarknadsläge, </a:t>
            </a:r>
            <a:br>
              <a:rPr lang="sv-SE" dirty="0" smtClean="0"/>
            </a:br>
            <a:r>
              <a:rPr lang="sv-SE" dirty="0" smtClean="0"/>
              <a:t>1997–2016 kv2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935633"/>
          </a:xfrm>
        </p:spPr>
        <p:txBody>
          <a:bodyPr>
            <a:normAutofit lnSpcReduction="10000"/>
          </a:bodyPr>
          <a:lstStyle/>
          <a:p>
            <a:endParaRPr lang="sv-SE" dirty="0" smtClean="0"/>
          </a:p>
          <a:p>
            <a:r>
              <a:rPr lang="sv-SE" dirty="0" smtClean="0"/>
              <a:t>Genomsnittligt samband och 90-procentigt konfidensintervall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947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Arbetskraftsdeltagande och sysselsättningsgrad i Europa, 15−64 år, 2015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 av befolkningen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571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Befolkningsförändring, 16–64 år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Tusental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100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Sysselsättningsgrad, skillnad mellan utrikes och inrikes födda, 15−64 år, 2015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Procentenheter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413196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Arbetslöshet, skillnad mellan utrikes och inrikes födda, 15−64 år, 2015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Procentenheter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1075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Uppehållstillstånd till personer födda utanför EU efter orsak, 2015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 av befolkningen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708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Arbetstillfällen utan krav på särskild yrkesutbildning, 15−64 år, 2015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 lnSpcReduction="10000"/>
          </a:bodyPr>
          <a:lstStyle/>
          <a:p>
            <a:endParaRPr lang="sv-SE" dirty="0" smtClean="0"/>
          </a:p>
          <a:p>
            <a:r>
              <a:rPr lang="sv-SE" dirty="0" smtClean="0"/>
              <a:t>Andel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401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Arbetsmarknadspolitiska program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Tusental deltagare, säsongsrensade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435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Gymnasiebehörighet och vistelsetider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Andel av avgångselever åk 9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333566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Arbetskraftsdeltagande, 16–64 år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106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Arbetskraftsdeltagande, utbildningsnivå, 16−64 år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befolkningen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829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Sysselsättningsgrad, 16−64 år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befolkningen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80334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Sysselsättningsgrad, utbildningsnivå, 16−64 år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befolkningen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434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850106"/>
          </a:xfrm>
        </p:spPr>
        <p:txBody>
          <a:bodyPr>
            <a:normAutofit/>
          </a:bodyPr>
          <a:lstStyle/>
          <a:p>
            <a:r>
              <a:rPr lang="sv-SE" dirty="0" smtClean="0"/>
              <a:t>Andel förvärvsarbetande bland kommunmottagna flyktingar efter vistelsetid, 20-64 år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127011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Inkomstfördelning, arbetsinkomster, 20−64 år, 2013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69977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1015</TotalTime>
  <Words>263</Words>
  <Application>Microsoft Office PowerPoint</Application>
  <PresentationFormat>A4 (210 x 297 mm)</PresentationFormat>
  <Paragraphs>61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24</vt:i4>
      </vt:variant>
    </vt:vector>
  </HeadingPairs>
  <TitlesOfParts>
    <vt:vector size="25" baseType="lpstr">
      <vt:lpstr>Office-tema</vt:lpstr>
      <vt:lpstr>Beviljade uppehållstillstånd, asyl- och anhöriginvandrare</vt:lpstr>
      <vt:lpstr>Befolkningsförändring, 16–64 år</vt:lpstr>
      <vt:lpstr>Gymnasiebehörighet och vistelsetider</vt:lpstr>
      <vt:lpstr>Arbetskraftsdeltagande, 16–64 år</vt:lpstr>
      <vt:lpstr>Arbetskraftsdeltagande, utbildningsnivå, 16−64 år</vt:lpstr>
      <vt:lpstr>Sysselsättningsgrad, 16−64 år</vt:lpstr>
      <vt:lpstr>Sysselsättningsgrad, utbildningsnivå, 16−64 år</vt:lpstr>
      <vt:lpstr>Andel förvärvsarbetande bland kommunmottagna flyktingar efter vistelsetid, 20-64 år</vt:lpstr>
      <vt:lpstr>Inkomstfördelning, arbetsinkomster, 20−64 år, 2013</vt:lpstr>
      <vt:lpstr>Arbetslöshet, 16–64 år</vt:lpstr>
      <vt:lpstr>Arbetslöshet, utbildningsnivå, 16–64 år</vt:lpstr>
      <vt:lpstr>Jobbchans för inrikes respektive utrikes födda,  16-64 år</vt:lpstr>
      <vt:lpstr>Jobbchans och utbildningsnivå, 16-64 år</vt:lpstr>
      <vt:lpstr>Genomsnittlig tid i arbetslöshet, 16–64 år</vt:lpstr>
      <vt:lpstr>Långtidsarbetslöshet, 27 veckor eller mer,  16−64 år</vt:lpstr>
      <vt:lpstr>Arbetslöshet enligt AKU och Arbetsförmedlingen, 16−64 år</vt:lpstr>
      <vt:lpstr>Beveridgekurvan med lediga jobb från SCB, 2001−2016</vt:lpstr>
      <vt:lpstr>Jobbchans och arbetsmarknadsläge,  1997–2016 kv2</vt:lpstr>
      <vt:lpstr>Arbetskraftsdeltagande och sysselsättningsgrad i Europa, 15−64 år, 2015</vt:lpstr>
      <vt:lpstr>Sysselsättningsgrad, skillnad mellan utrikes och inrikes födda, 15−64 år, 2015</vt:lpstr>
      <vt:lpstr>Arbetslöshet, skillnad mellan utrikes och inrikes födda, 15−64 år, 2015</vt:lpstr>
      <vt:lpstr>Uppehållstillstånd till personer födda utanför EU efter orsak, 2015</vt:lpstr>
      <vt:lpstr>Arbetstillfällen utan krav på särskild yrkesutbildning, 15−64 år, 2015</vt:lpstr>
      <vt:lpstr>Arbetsmarknadspolitiska program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Rosmarie Andersson</cp:lastModifiedBy>
  <cp:revision>50</cp:revision>
  <dcterms:created xsi:type="dcterms:W3CDTF">2013-02-22T10:31:08Z</dcterms:created>
  <dcterms:modified xsi:type="dcterms:W3CDTF">2016-10-04T08:13:07Z</dcterms:modified>
</cp:coreProperties>
</file>