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howGuides="1">
      <p:cViewPr varScale="1">
        <p:scale>
          <a:sx n="72" d="100"/>
          <a:sy n="72" d="100"/>
        </p:scale>
        <p:origin x="654" y="60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2020-12-15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2020-12-15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1C5FD8-8979-471B-8318-9B9D08B4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46D6A7E-1EA0-4587-AF5C-DF83F4E86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CCC8AC-364C-4695-9AC8-B81054FE54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6D1107-3F85-497C-85F0-B640BF19E4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7126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405DB0-0153-4577-A73A-8C762808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Varuexportandel till Storbritannien efter produktgrupp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735F31-D23D-49AE-87CE-C29E3BC03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av total varuexport för respektive produktgrupp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DC2BD9-92FD-490C-B2EB-1F8D6F5BA3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40A885D3-BA5B-4B59-9133-D9E6E41CD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380704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16DA9C-1BCF-4152-8C01-B5F8A4EF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581FFAE-E765-46D1-98EB-5C9103BBC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7BF2DC-F845-4784-B156-598C625C1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 16 år och äldre,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8E494E-1200-48F0-B53C-A860CA67B4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Bureau of Labor Statistics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47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4BAC31-AE5E-45C2-BA6D-2F7118BF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Konsoliderad bruttoskuld i omvärlden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31FF21E-5E3C-426C-B96F-A7A0D2A3F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FDDB93-A2A2-4819-9548-CB053C5A80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8D47BBB-3377-4A7D-88D8-62A1B9D788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Eurostat och Federal Reserve Bank of St. Louis.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246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2291EA-A72E-41B5-BEDA-0FC0E14B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Utveckling av konsoliderad bruttoskuld 2020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FA5C70B-211E-4401-817F-6DF8CB64E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316853"/>
            <a:ext cx="4704370" cy="470437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DF211D-4579-477E-8380-EEDC99379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0D4CBB-2DFC-4B20-9C89-4E1DCC6B80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Eurostat och Federal Reserve Bank of St. Louis.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99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97A29D-6DCD-4EE8-9B24-E120B7D2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KIX-vägd BNP och svensk exportmarknad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8CF1C31-FAFC-4F8D-B8E3-9B894D252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C3B0B3-D9EB-4375-A22A-ED0625684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42FE01-DACF-4EC4-9578-4274AC2602F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Nationella källor,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93208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F37142-D239-4CA4-8902-AFC79E18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288CE8A-40B7-41C6-A091-65CAB7046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35A22E-B1CB-4F0D-9A9B-46B51F5401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0F9559-0677-4F9E-9BE3-3A8AAE22FC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8197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12C734-8ED4-46E9-8335-CEECD413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Exportorderingång i 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F63A16F-B743-4BF3-AB8B-B28077FA8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C272A2-1C12-4C24-8F27-8307DB8271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Diffusionsindex respektive 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473480-2EDB-4362-82B6-2C738289FE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SwedbankSILF,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5994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051F73-9C47-4ABB-910F-E6BC7626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7FB8237-1C86-474C-80BA-BC241A70B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759415-C3D4-4523-9A8E-01636CFAE5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7F35619-C7E5-4EE3-9127-AE168922D0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6923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43E7D7-90DE-4360-9F08-1395A75E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6A09EA8-C852-404C-8E69-5783DE1E3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A71BDE-E2F3-48C9-AEFD-7ADB8F846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1B5A20-178A-4E11-9509-73B7BC5381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94122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641EE4-8245-45AD-9C61-047F4500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4CAD474-D0C6-4972-8C19-F22C73A59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6894A9-4180-4B1A-AD0A-442A507273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C65836-418B-4DDD-8A85-C67757BB47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7943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2E7155-A714-4467-B05C-EAF67932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Extraundersökning Konjunkturbarometern: Omsättning jämfört med normalläge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0439404-6326-4155-A9D3-1AC1BF2FB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16E441-B761-472A-B55A-A7BB451F00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989D03-9053-4449-A024-3273B340D4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20765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3B219C-96FB-4845-A896-77B4A49A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Förväntningar på husbyggande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25C330A-0754-4B95-B549-145A0C5CE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6A2261-F92F-4112-8BCA-85A4ECDC94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7D24A0-6018-492C-9677-9172DDCE86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77747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801DE7-5A56-4FF6-A36F-CC18003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bruttoinvesteringar, kvartal 2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4517A9D-5EED-4BFB-9D36-B473F759F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179E6C-70E0-49E4-9CA1-39EE6D7F36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Säsongskomponent som andel av faktisk serie, procent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829CE4-62D2-4610-AB55-FB178429CB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61008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606548-BFE2-4A1F-A92B-E2ADB4FF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bruttoinvesteringar, kvartal 3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28C4FA7-F688-48A4-867C-AB3ECD8D8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A65A65-76B4-4B34-BE46-B2CD5C35F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Säsongskomponent som andel av faktisk serie, procent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DEF536-859A-4D50-9DEC-F880D22DAD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81475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1815EB-5A98-4EC1-BFF1-E1BF9545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654C057-1648-485A-85FD-E9235534E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E19FA7-A0F9-4E6B-930E-F2AADF86C3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6D1F8D-93E2-41B4-AC7A-7BE1166041A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7357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94A235-2362-41CB-9551-98251706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sektors inkomster och 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7C6522B-970D-4A08-8134-0E982FF93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24D356-9CBB-4208-8414-3E89D59270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8769E1-0B83-49E9-86FF-ADB9960B5E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81612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286DC0-D397-458F-B105-E5121665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konsumtionsutgifter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EBA56D0-4A12-42A4-A655-3C15D4B2E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2235E8-835F-4FBF-A1FD-162FE3A6DF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löpande priser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C249FB-1E93-4AB3-A91D-9A361EF976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13972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8AC677-A702-4432-8645-BFFBFD8C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och strukturellt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650781E-36A6-4D4F-9C62-C703D60D9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70D43B-EAA1-4D57-986C-DFC02CC95F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ACC77A-5C41-41A9-B44F-A578E1A4DB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6490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E67905-7E2D-4292-9938-54CE8DCB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Maastrichtskuld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34DAB6-5F0E-469C-A601-30D8FED8C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9250C4-84F3-4E37-BD2B-44BEA29122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019912F-04F1-43D1-A6C3-5F0A72F26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2225364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97C90-3923-4769-9CF1-C11E772E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 och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6E578FA-5DAA-4FCB-A051-89A68FE33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DB1A66-7D33-4D95-95C2-9E7F8B087C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7C5680-0A85-4E95-8EE3-AC9CA61AC5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42260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2CEAE4-4D85-493D-AAC4-785E6141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totala konsumtion och olika komponenter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82E5A69-9610-4CF5-8406-4D77B4077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960F58-4D28-4FBF-B8A1-15A743A6FB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 kvartal 3=100,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44BF5A-42E3-486B-B36A-5C9B709D04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608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D61572-C0BB-47B7-8E08-AEFB58B9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Produktionsplaner i tillverkningsindustrin och privata tjänstenäringar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E0A02FF-6B42-4087-B56B-AC15B8718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DF6811-7310-466D-BB95-7A960F47A4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140773-F860-4266-90C4-03C2A5C04B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248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026D58-3BA8-4B67-B487-360BA52C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FAA8AB6-0330-44B7-968A-4ED882EC3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A283E7-E3B8-4603-989C-7111092B7B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värden, respektive procent av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A81597-191F-4801-8FCB-DFAA539471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12420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16302-FF9D-440F-8652-D38B754C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näringslivet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FD6E26-8B60-4B59-B6D0-58A2BA0C09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säsongsrensade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DA9BA4-5056-47C1-ABFF-BB5C5BF005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9E4EFD3B-02B3-488E-AB5C-EE778036D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3078031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9B94C2-544C-49FA-8E9E-4E64995E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tjänstebranscherna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6A22DC6-E897-4F88-AF63-6833B3D45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13249A-44B6-4598-B087-979F603CA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 kvartal 4=100,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D1129A-0CB9-4AB9-942B-9B49264E47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95964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992663-9036-4719-AA04-624EF37E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Extraundersökning Konjunkturbarometern: Omsättning jämfört med normalläge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51C8824-8F9F-406D-A5DD-57408B4EB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0D0C39-6E08-414C-805F-AD2BC7EC88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712086-C2DD-4160-B7C4-8E78DDD2AC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79318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1C39EA-C211-4956-BF3F-221714E9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och jämviktsarbetslöshet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846ED9A-A6C9-427E-9800-7D01A894E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D09499-230F-4F54-9A89-D46C6C4DC3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34D0EF-FC34-4867-84B5-F29D84157C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39401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C66BA9-3846-4A64-9D6A-A6DA397C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0996A6A-3F77-45FF-8C6A-B3720F3BE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3720AF-706F-4648-839A-5D92FA075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1129C7-9D86-490A-84CB-EC58C98F4E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24689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A6E767-52EE-43FB-ABA0-83EE1356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8F72918-8C34-41A9-8239-68EA7A28B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20CC94-54BB-4966-8AA7-07C4D828E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3540EA-B54E-4F0D-B9F2-9D8FFCF204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23197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B7ED9B-E18F-419C-9BC4-F603E387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 och arbetade timmar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0413FAD-6669-4959-8552-FE834E52D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62AA20-27F0-488C-AF63-8AECD2632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7E5896-13AB-4C16-85EA-3EB1306C5D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20659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37B2D0-E4FA-4454-9930-00BBC356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arbetsmarknadsgap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E91FB37-97B4-4465-8FD1-23E7B1B35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9510A3-5814-411C-BE18-81DB2AE92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546F77-7264-406B-B7FE-3DB131D174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38584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C7B2BF-C2F7-459B-BFDB-F749D4CE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DD93B91-DBE6-4C49-A6B9-DADC51A07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8FB329-51CB-4E5D-9113-0A2D6AC43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5D23B8-2FDB-4E3F-8C12-9AEAD698BF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5000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A8C5D4-5322-42E8-B831-E0472B32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Industriproduktion i valda länder och regioner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E4B5248-2DC9-4799-B46B-308456CED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A38913-15E5-44E1-BA11-BBB7B4F7E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B8D3C3-584C-4B79-B1D9-D61F4B83C8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Federal Reserve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65354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7C5699-E04E-4452-9E88-D381B2ED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46DBA06-8FED-4A79-A82C-51C2C224D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B42A78-DBAE-4954-9747-3406501F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762282-562B-4697-926B-47A0A7F2BD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37306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809A0-2E06-4FD0-837F-F4ACF168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Justerad enhetsarbetskostnad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385D4F0-374C-44E5-AEE8-B24AF6BE6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A21F79-CC43-4114-9F38-1A30EDDE7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DCB9C2-AD52-4C37-B267-84B8941A2E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5019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731C33-B613-4DB0-B2BA-B5B976EA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9F5A614-0C1D-4EDA-AFAE-0A872E32A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E6C61E-9A61-45B9-8930-A5830F2B5F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929E83-5BC3-47E6-BC43-FAE7A451E3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97950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53E6B5-80F4-4BA8-895E-9B827A07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0349E89-C6BA-40C6-8E56-5013A711E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E3765D-28A7-4FB9-B1FC-07FDAAD3C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17D7C3-1B9E-4325-91D1-43F8247F3D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85561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42A049-B70A-44A7-BE49-8C332A1D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KPIF-inflationen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8797AC-647B-4A63-8966-5DCAAEC5D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4BAD62-27BA-4718-BFCC-881CC06194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52AFCD6D-B9D7-4F2F-9757-99103D4EE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2771260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6E04E3-7BED-40E4-BB5D-E97CD38D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9F76049-066C-4424-8A8D-1DB3B0D40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A9A036-722A-4705-B14B-59A6FCDFDD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9C4536-19B9-4EB2-9C99-E3A33D8396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46839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702B63-C6BE-4073-AA1D-8FF72AE7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99DBE17-35E6-4BDA-9F83-3538E68CF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B1331A-A77A-4451-B019-DB1FE068A5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B3351F-EE55-4AB4-AFAE-B9D4C76A23E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822617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A9CA13-C426-4E83-BD13-62F5A17F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4EA33AF-E360-4B14-8ABC-F40D56925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B2B1B1-3EC4-465F-ABA3-3DABBCEEC0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46CF4B-D9B7-40EA-8E17-FFE073C529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3877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13C442-9E48-4AAD-B63E-C99CA0E10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arbetsmarknadsgap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B87EB5F-D3B0-421E-A49A-CEE4E1B97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51B10C-7FCB-4412-963A-47A3E07A4C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C372C52-5671-45B5-8531-2C7C14AF78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525067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7CB068-0AF3-4B2A-BCEF-415DEB8D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och jämviktsarbetslöshet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194B79E-1813-4503-9EDC-65E2B14A2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61D772-FB2D-4DEE-ADF9-C75A4CD8D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2E2242C-03F6-4EDD-9102-4F355E3AD1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3594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8623FA-E421-4B84-A0C1-8A3C7A69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Sammanvägt inköpschefsindex i valda länder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9C2D227-B906-40D8-8ECA-FD9EF01DB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E99F0E-057E-486F-91D9-493BE6D372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D65B85-F2E9-45E6-A728-AE833F39CF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IHS Markit.</a:t>
            </a:r>
          </a:p>
        </p:txBody>
      </p:sp>
    </p:spTree>
    <p:extLst>
      <p:ext uri="{BB962C8B-B14F-4D97-AF65-F5344CB8AC3E}">
        <p14:creationId xmlns:p14="http://schemas.microsoft.com/office/powerpoint/2010/main" val="8472523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F5B619-08C6-4EF1-A30F-B5F11937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Kronans effektiva växelkurs (KIX)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E8B2F87-5219-46AA-ACC2-012A9F649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387B0C-76BC-40B8-B420-F0952CF0B9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7C7E058-EDDD-4EFE-AF77-D296E170B8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974608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C4B802-E920-4E85-9157-AD19145F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Realränta, KPIF-inflation och BNP-gap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A11088-8E1F-417A-B55C-475BDFC039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procent av potentiell BNP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202A2D-A75B-4F26-B76B-D39F148950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4539E7CB-D4A7-42CE-9E24-2A0DE7E31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28266080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D99175-C43F-410E-9530-84BA73CB4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euroområdet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9488E5-9C54-44CE-8E2C-93027A1ECF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021113-002B-4AAE-9B9E-D6EDC325A20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1F4F737C-92D4-4900-B17A-F75395053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42490449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4740A-864E-43D7-8044-866F2BAC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FEF6CB8-2B27-4083-B2F4-E9B87443E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887CBE-25F1-49C0-AFD9-926A0683B4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3599EA-5D82-4265-9A48-F77D78F68A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013732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3A97B2-5E17-4441-8C50-CB6B20E6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Kronans effektiva växelkurs (KIX)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D5B4E2-FF02-4893-80A2-FB2522BA1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7269D7-3966-4FE9-B56A-408BD442A03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58FB7852-6920-4B55-9452-340FFD931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145964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7E7232-277C-404A-A123-BA0455E4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Konsumentförtroende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8F22BF2-9853-4FB3-BA75-78589C45B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7D393C-9CF1-4FFB-989A-40164856EF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008E1D-F6D8-48B2-9E6E-70721F57E4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Conference Board, Eurostat och Macrobond.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814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3D4A7D-C198-487E-8FC3-F723542D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Börsutveckling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7E282C2-5250-40B6-B2AF-F2813329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2BDA0B-6C45-41E3-B0AD-149852DD0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2006-12-29=100,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5DC18F8-9989-4074-92B7-A5C303E4DAD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Standard &amp; Poor’s, STOXX, MSCI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57013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DB030A-C45B-4FA5-BBCE-888C0FB76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D2269D8-C788-4314-954E-D05891F01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AD743F-FB65-4C92-9272-E4AD3CDAB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E61646E-F9A3-4E3C-B06A-CDAEFB66A4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512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0E9EEE-14FB-4C27-837B-8D9E23F7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Varu- och tjänsteexport till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88FEBDA-EB76-4958-8565-C9BCE4EBB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20F288-5BAD-4D48-BE96-18ACF6288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av Sveriges totala varu- och tjänsteexport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4EA713-9FCE-42DD-9409-CAE17DAA58B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92741050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17</TotalTime>
  <Words>896</Words>
  <Application>Microsoft Office PowerPoint</Application>
  <PresentationFormat>Bredbild</PresentationFormat>
  <Paragraphs>162</Paragraphs>
  <Slides>54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54</vt:i4>
      </vt:variant>
    </vt:vector>
  </HeadingPairs>
  <TitlesOfParts>
    <vt:vector size="58" baseType="lpstr">
      <vt:lpstr>Arial</vt:lpstr>
      <vt:lpstr>Calibri</vt:lpstr>
      <vt:lpstr>Verdana</vt:lpstr>
      <vt:lpstr>ExternaPresentationer2</vt:lpstr>
      <vt:lpstr>Barometerindikatorn och BNP</vt:lpstr>
      <vt:lpstr>Extraundersökning Konjunkturbarometern: Omsättning jämfört med normalläge</vt:lpstr>
      <vt:lpstr>Produktionsplaner i tillverkningsindustrin och privata tjänstenäringar</vt:lpstr>
      <vt:lpstr>Industriproduktion i valda länder och regioner </vt:lpstr>
      <vt:lpstr>Sammanvägt inköpschefsindex i valda länder och regioner</vt:lpstr>
      <vt:lpstr>Konsumentförtroende</vt:lpstr>
      <vt:lpstr>Börsutveckling</vt:lpstr>
      <vt:lpstr>Styrräntor</vt:lpstr>
      <vt:lpstr>Varu- och tjänsteexport till Storbritannien</vt:lpstr>
      <vt:lpstr>Varuexportandel till Storbritannien efter produktgrupp</vt:lpstr>
      <vt:lpstr>Arbetslöshet i USA</vt:lpstr>
      <vt:lpstr>Konsoliderad bruttoskuld i omvärlden</vt:lpstr>
      <vt:lpstr>Utveckling av konsoliderad bruttoskuld 2020</vt:lpstr>
      <vt:lpstr>KIX-vägd BNP och svensk exportmarknad</vt:lpstr>
      <vt:lpstr>Barometerindikatorn och BNP</vt:lpstr>
      <vt:lpstr>Exportorderingång i industrin</vt:lpstr>
      <vt:lpstr>Importjusterat bidrag till BNP-tillväxten</vt:lpstr>
      <vt:lpstr>Fasta bruttoinvesteringar</vt:lpstr>
      <vt:lpstr>Fasta bruttoinvesteringar</vt:lpstr>
      <vt:lpstr>Förväntningar på husbyggande</vt:lpstr>
      <vt:lpstr>Fasta bruttoinvesteringar, kvartal 2</vt:lpstr>
      <vt:lpstr>Fasta bruttoinvesteringar, kvartal 3</vt:lpstr>
      <vt:lpstr>Fasta bruttoinvesteringar</vt:lpstr>
      <vt:lpstr>Offentlig sektors inkomster och utgifter</vt:lpstr>
      <vt:lpstr>Offentliga konsumtionsutgifter</vt:lpstr>
      <vt:lpstr>Finansiellt och strukturellt sparande i offentlig sektor</vt:lpstr>
      <vt:lpstr>Maastrichtskuld</vt:lpstr>
      <vt:lpstr>Hushållens konfidensindikator och konsumtion</vt:lpstr>
      <vt:lpstr>Hushållens totala konsumtion och olika komponenter</vt:lpstr>
      <vt:lpstr>Hushållens konsumtion och sparkvot</vt:lpstr>
      <vt:lpstr>Produktion i näringslivet</vt:lpstr>
      <vt:lpstr>Produktion i tjänstebranscherna</vt:lpstr>
      <vt:lpstr>Extraundersökning Konjunkturbarometern: Omsättning jämfört med normalläge</vt:lpstr>
      <vt:lpstr>Arbetslöshet och jämviktsarbetslöshet</vt:lpstr>
      <vt:lpstr>Sysselsättning</vt:lpstr>
      <vt:lpstr>Bidrag till sysselsättningstillväxten </vt:lpstr>
      <vt:lpstr>Sysselsättning och arbetade timmar</vt:lpstr>
      <vt:lpstr>BNP-gap och arbetsmarknadsgap</vt:lpstr>
      <vt:lpstr>Timlön</vt:lpstr>
      <vt:lpstr>Timlön i hela ekonomin</vt:lpstr>
      <vt:lpstr>Justerad enhetsarbetskostnad i näringslivet</vt:lpstr>
      <vt:lpstr>Lönsamhet i näringslivet</vt:lpstr>
      <vt:lpstr>Konsumentpriser</vt:lpstr>
      <vt:lpstr>Bidrag till KPIF-inflationen</vt:lpstr>
      <vt:lpstr>Konsumentpriser</vt:lpstr>
      <vt:lpstr>Reporänta</vt:lpstr>
      <vt:lpstr>Importjusterat bidrag till BNP-tillväxten</vt:lpstr>
      <vt:lpstr>BNP-gap och arbetsmarknadsgap i Sverige</vt:lpstr>
      <vt:lpstr>Arbetslöshet och jämviktsarbetslöshet</vt:lpstr>
      <vt:lpstr>Kronans effektiva växelkurs (KIX)</vt:lpstr>
      <vt:lpstr>Realränta, KPIF-inflation och BNP-gap</vt:lpstr>
      <vt:lpstr>BNP i euroområdet</vt:lpstr>
      <vt:lpstr>BNP</vt:lpstr>
      <vt:lpstr>Kronans effektiva växelkurs (KIX)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Barometerindikatorn och BNP</dc:title>
  <dc:creator>Rosmarie Andersson</dc:creator>
  <cp:lastModifiedBy>Rosmarie Andersson</cp:lastModifiedBy>
  <cp:revision>4</cp:revision>
  <dcterms:created xsi:type="dcterms:W3CDTF">2020-12-14T17:51:54Z</dcterms:created>
  <dcterms:modified xsi:type="dcterms:W3CDTF">2020-12-15T15:42:27Z</dcterms:modified>
</cp:coreProperties>
</file>