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0" r:id="rId2"/>
    <p:sldId id="365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170556-2354-1A29-D1C2-EE7F4E57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A64156-ACA4-6F44-C770-91960E24A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D27651-2F5A-B321-D15D-30D502EBAA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2FA336-C380-B414-FA2E-890EA4D5A7B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19369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18AC87-0FE5-4E29-90DF-CF4B5221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hushållens konsumtionstillväxt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FA44ED-7DDA-7AC6-AA41-0BB4D03131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Löpande respektive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584A51-C7E3-2C51-519F-FCF8608DB8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20" name="Platshållare för innehåll 19">
            <a:extLst>
              <a:ext uri="{FF2B5EF4-FFF2-40B4-BE49-F238E27FC236}">
                <a16:creationId xmlns:a16="http://schemas.microsoft.com/office/drawing/2014/main" id="{C38212F8-C7D4-55D3-5C8E-C5AFEBB82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22" y="1419225"/>
            <a:ext cx="7871881" cy="4679950"/>
          </a:xfrm>
        </p:spPr>
      </p:pic>
      <p:sp>
        <p:nvSpPr>
          <p:cNvPr id="21" name="textruta 20">
            <a:extLst>
              <a:ext uri="{FF2B5EF4-FFF2-40B4-BE49-F238E27FC236}">
                <a16:creationId xmlns:a16="http://schemas.microsoft.com/office/drawing/2014/main" id="{0B433E1B-3E7D-1A1D-1937-86D06BE8D8ED}"/>
              </a:ext>
            </a:extLst>
          </p:cNvPr>
          <p:cNvSpPr txBox="1"/>
          <p:nvPr/>
        </p:nvSpPr>
        <p:spPr>
          <a:xfrm>
            <a:off x="1394152" y="4387713"/>
            <a:ext cx="12241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Löpande</a:t>
            </a:r>
            <a:r>
              <a:rPr lang="sv-SE" sz="1050" dirty="0"/>
              <a:t> priser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56B4C2E2-A844-3788-F6E4-24D57637C998}"/>
              </a:ext>
            </a:extLst>
          </p:cNvPr>
          <p:cNvSpPr txBox="1"/>
          <p:nvPr/>
        </p:nvSpPr>
        <p:spPr>
          <a:xfrm>
            <a:off x="3168668" y="4378898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Fasta</a:t>
            </a:r>
            <a:r>
              <a:rPr lang="sv-SE" sz="1050" dirty="0"/>
              <a:t> priser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7C2055CC-D687-5B59-B4C6-06B6BC83BDFF}"/>
              </a:ext>
            </a:extLst>
          </p:cNvPr>
          <p:cNvSpPr txBox="1"/>
          <p:nvPr/>
        </p:nvSpPr>
        <p:spPr>
          <a:xfrm>
            <a:off x="4845889" y="4361694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Löpande</a:t>
            </a:r>
            <a:r>
              <a:rPr lang="sv-SE" sz="1050" dirty="0"/>
              <a:t> priser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94F5A064-0FB9-C973-2DEB-A8F02796DF19}"/>
              </a:ext>
            </a:extLst>
          </p:cNvPr>
          <p:cNvSpPr txBox="1"/>
          <p:nvPr/>
        </p:nvSpPr>
        <p:spPr>
          <a:xfrm>
            <a:off x="6456040" y="4361694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Fasta</a:t>
            </a:r>
            <a:r>
              <a:rPr lang="sv-SE" sz="1050" dirty="0"/>
              <a:t> priser</a:t>
            </a:r>
          </a:p>
        </p:txBody>
      </p:sp>
    </p:spTree>
    <p:extLst>
      <p:ext uri="{BB962C8B-B14F-4D97-AF65-F5344CB8AC3E}">
        <p14:creationId xmlns:p14="http://schemas.microsoft.com/office/powerpoint/2010/main" val="240958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B57FA6-0812-6DAC-B5A8-6AF8A665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konsumtion, real disponibel inkomst och sparande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EBC4D7-DC5C-834A-1D6E-A189877F56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7F3F58-DB1E-4D5D-452C-C8692FDF533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8501FA1-2F92-CC6E-9937-579E940CA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236318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45041C-9951-F116-F5B1-CC9FFC37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disponibelinkomst och reallön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58F0AD9-CED1-E2DE-9BA4-A212ACD76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664022-5DF9-48CB-D92E-34AB3461CC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3B2750-B9F1-BC8E-B5FF-BADB8969C8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27352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06BFF6-4AC2-0DDB-779C-86A114C5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Reala bostadspriser i valda OECD-länder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C8E433-AEF6-1234-23A6-471616169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EF1066-1391-A060-5A89-A9470AA6B1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2001 kvartal 1=100,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DA73A97-9ECF-58DA-3036-8CAE6379BD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2058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88103C-E512-C3EF-1E04-7EE9A79D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HOX bostadspriser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2794D63-B741-60C1-3F1E-554FCA3FB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9246BE-98D1-4979-034B-A75F6AA4C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HOX prisindex, januari 2005=100,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F39F1C2-9ACE-4272-9A42-2774B62EB0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Valueguard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898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CF64C1-A190-F6E1-B811-51BF413F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SEB:s boprisindikator</a:t>
            </a:r>
            <a:br>
              <a:rPr lang="pt-BR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956EE4D-1A9B-888F-9661-05801ECCB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E27DFB-FF25-326D-0C69-4F745AFF9A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37F39A8-68CF-AF06-544C-36C2F26FDB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SEB.</a:t>
            </a:r>
          </a:p>
        </p:txBody>
      </p:sp>
    </p:spTree>
    <p:extLst>
      <p:ext uri="{BB962C8B-B14F-4D97-AF65-F5344CB8AC3E}">
        <p14:creationId xmlns:p14="http://schemas.microsoft.com/office/powerpoint/2010/main" val="93018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08ECC-63F5-96D2-8C98-D9185A14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konsumtion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9D4847-CB40-2452-849E-714213B30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4D2D8D-CB60-5AE2-D719-52E6B5031C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EBB778-F51C-A472-6322-C915AFFB16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5587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9B6F24-0BC8-DA5B-8370-1245B625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6D1D9F2-DF11-E71A-8713-8DBE29193F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4CCC8F-5AE4-635D-FB6D-4253F486EA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2010=100,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21FD81-955A-1652-C343-03CE3A31B5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09600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D32E3-6505-9538-8DA2-56F8ECBCE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Produktionsplaner i tillverkningsindustrin och privata tjänstenäringar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340384-7CE5-A11B-BA6E-7AEB5065F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9553EC-5D19-F28E-F5B3-2FE2579F2D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E8EE1F2-149C-AA75-8F50-175F8E8D48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48599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357C1-F5A0-46C9-751B-DFE37FB5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tjänstebranscherna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370D49-E5F1-2519-48F9-6ECF33313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3B835B-9C0E-858F-58C3-2E85E58703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F5A127C-9F33-3FA1-089B-8D7F014DF4C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2421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89A47-ADFE-8A57-4D5E-1F094F8D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sv-SE" dirty="0" err="1"/>
              <a:t>äringslivets</a:t>
            </a:r>
            <a:r>
              <a:rPr lang="sv-SE" dirty="0"/>
              <a:t> och hushållens konfidensindikatorer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369E8E-0945-2965-AE5F-B23B24D19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1EBB16-D5F3-5A91-59FC-005133BE82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C2A714-3956-8D04-756D-DCFB160DB6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707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D53337-8A18-53E6-FB2A-00A14977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byggbranschen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499DEFF-0D25-7000-2125-ADDF98BAB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88B624-72DC-2A24-DE76-AB6ABDB983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EE8512-6D17-37DA-FD10-EFC0738F56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1335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B5DD56-C54C-7607-C117-62049C70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Sysselsatta och arbetade timmar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E28FCD4-3BB6-EC70-4F33-9536A4BFC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508B2C-1221-7945-86EE-5756F1EAAB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index 2015=100,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3CBE247-5DF6-5EBA-FA26-4FD85348000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94469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6E11C-53A8-9801-325C-6222B5D3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E4516D-A87B-651D-B5CB-14EE1FBA34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F205ED-067A-6878-514E-4705826B25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7494A8-1D3B-42E2-0873-54B9A2EB62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66064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1BF32F-336D-11A9-3427-140304AA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510542E-6828-B993-D10A-7282761F2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F81BE6-DA97-DFFD-6226-CAD880B13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B67241-AAF0-C34F-519D-5C04B938186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60358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A3E30B-291C-8A1D-C5DF-606B1E81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772A05D-703A-BD6E-F756-EE14E9862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AE4E06-9E55-91D8-2C59-93EA474D8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2C012F-9BE5-F80F-0EF6-05A012354E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47969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33FB22-C98F-866C-DC8E-84FEE22A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Arbetsmarknadssituation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3670D71-CB06-0231-35C1-B777DFBBD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88D118-D281-75B8-66A6-D1ED6AAF73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43E192-FB83-BFD1-710D-DC723B1793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58815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B47136-2332-C7C4-6CC8-E2D74915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BNP-gap, arbetsmarknadsgap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D84B864-B621-7E4C-C5D7-3C76882EE2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029FC0-5177-CCC9-CA8D-1E0B7BA3F0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3A3AC6-EC25-835F-C7DC-604503E697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2391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FA25EB-81BC-686B-3B76-35E88C657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EFBFF6D-ABDB-3040-012B-F2E2CF3FD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4E7BB4-049E-DA07-CE31-86F1A902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0C4700-4014-78E3-10B1-684533523B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84116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91B409-2E39-922A-02F9-B86CA333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74D07A-BEC8-923B-7A97-D34766658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A1185D-A6F9-7F9F-9640-F9E3B2F5A4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BCE4B5-8AA5-313D-DDB9-045FBB3BC3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41312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58E0A1-2AAC-96B8-7F98-447BCDE5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5FF746-775C-2D38-6483-FCB4EE5A4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CCDBEB-00E7-CD68-5FAD-E9FC338BA3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7F3B37-AADF-BEF7-0904-86C66916E16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7834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832C6-207C-4524-095C-2683E76A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E244D9F-9D3C-55DC-E9CD-AFA872568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165A4C-8E98-26C4-F796-071B722F8D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4CB04C-7A5B-8C69-3361-A188298779D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56032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CE3070-C2F7-2435-B4AA-EEB42BCB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Reallön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D80B7C-BC52-159B-F3C9-602B51FD2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26FBF7-F184-87BC-AA63-7F907AC2BB8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2D4E6A7C-68A2-242C-4CE6-AB20E07B2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</p:spTree>
    <p:extLst>
      <p:ext uri="{BB962C8B-B14F-4D97-AF65-F5344CB8AC3E}">
        <p14:creationId xmlns:p14="http://schemas.microsoft.com/office/powerpoint/2010/main" val="42189069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162BB3-4608-0D1F-A857-6C2B59C4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Justerad enhetsarbetskostnad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D0A23C7-4279-2C69-649D-1FCAD4DE10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E5EC34-74FB-5AF8-254A-1B57F217B2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4FBFC0-B320-850A-F898-408D98044B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2715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B8A031-2C16-ABCE-A5DF-8E2FA060B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enligt KL och NR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9A9EAA-1513-FCB3-9B67-040EDE47D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133327-BFCE-51FF-8611-AA5ED7EEFB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A32E14-6BB8-3ED9-EE5F-68F557E5CE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94077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B5131-DD41-09C2-AAC5-E9DB1F7E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FCEC3D-C5A5-C84E-1694-ADC7F869A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EBBDFD-B8AF-0F19-6379-BEC213FBC6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DFFCB0C-B21B-F339-293F-2E5630A3EB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42440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3C3F42-EDB7-0D1C-2D56-93C07D7E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3DE9AED-0300-B3A0-C6FF-0DDFCB051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80BAE0-1211-462E-FBD8-E23192687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068DC6-80C8-CDCB-08CF-AC62DBDA04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26835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B0D295-8299-2E99-7C9C-3F4C9B3F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Livsmedelspris i KPI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58892D-D6CD-8A0A-D02F-E8B53A574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AF694A-7B9F-2A56-6672-5EE13483F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1980=100,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833BC2-2C39-E63A-000A-CE6F8705FF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96272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AF5B12-F560-0FA1-C19C-9C489181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Spotpris på el i Sverige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8AAAAF-CE0C-CB59-F709-6E7B277C49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AA3F0C-F381-C9F2-BFF4-764C45CC9A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8D1D7E2-DA01-BC34-513C-7C9779AD9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39193987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DDD4C7-841C-454F-9815-9E0351AF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Prisutveckling för vatten, avlopp, renhållning och sotning i KPI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386E7D-B319-9DE0-6E4D-FEDED0FB2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39D07C-BD8F-88A9-7378-4AF58B16A8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942681-B23C-9450-C8F5-A2667E9408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50348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D33953-EDA3-84ED-8AD6-4E51F08C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 och räntesatsindex i KPI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BC43109-E1F1-4E83-E1F3-F643E5403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E431C3-CF89-327B-7222-9BB7777F2D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50B3DB-EF46-B766-4303-92D13A3D4D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0270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CEF415-2649-9721-DAD3-2B05F9A1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Exportorderingång i tillverkningsindustrin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D11E426-8EB2-F237-48F1-7A4DD2045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435F38-E706-DDCC-A6E4-770EB76EEF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Diffusionsindex, index 2005=100, fasta priser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BE5C08-17D0-9DBC-C551-0A1C9A5B97E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SCB,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0176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32D2BA-DE47-7C46-6EC3-BE3B26E8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Industrins omdöme om exportorderstocken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10F096-5F01-015E-12E2-D2922DA4A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74E968-2EAB-41FE-B1C9-7922166B40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006D72-3BB8-F6C8-FA2F-C75C4B2ED76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4462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83466B-E2B0-2E9F-7317-647AF117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9BF1649-2D02-3501-56EA-97EDD5C02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0BD9D8-C843-2EDD-0ECF-CC6366819C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2E54B4-605E-DFDD-D5F3-C436AD4492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5211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482CF6-EF25-17FA-1482-88542E77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Påbörjade lägenheter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BF9A67-1E38-CACF-3618-F632CB2F9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34E91B-16F3-826D-571A-77E0E3019B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FCB434B-9A4C-D754-F871-0C902D444FE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154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D60B3-41DB-D25F-9FAD-4ABCC13B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EAAED8-23B1-F8D1-F6BC-99D0204BA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FA0ED7-DC65-42B3-4CFC-384F194E39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DFC399-54E6-41F4-EBB7-8B62253065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95531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833113-7C5C-427A-5F4E-9ECEDB6E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konfidensindikator och hushållens konsumtion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FDA988-9BFA-B576-4CEC-FA312BC81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1929D2-938F-2AA6-0A5E-E6EF7C748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6C6CF8-A946-C5E6-89B8-7FD3F8DBC4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8741843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122</TotalTime>
  <Words>662</Words>
  <Application>Microsoft Office PowerPoint</Application>
  <PresentationFormat>Bredbild</PresentationFormat>
  <Paragraphs>159</Paragraphs>
  <Slides>38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38</vt:i4>
      </vt:variant>
    </vt:vector>
  </HeadingPairs>
  <TitlesOfParts>
    <vt:vector size="42" baseType="lpstr">
      <vt:lpstr>Arial</vt:lpstr>
      <vt:lpstr>Calibri</vt:lpstr>
      <vt:lpstr>Verdana</vt:lpstr>
      <vt:lpstr>ExternaPresentationer2</vt:lpstr>
      <vt:lpstr>Barometerindikatorn och BNP </vt:lpstr>
      <vt:lpstr>Näringslivets och hushållens konfidensindikatorer</vt:lpstr>
      <vt:lpstr>Importjusterat bidrag till BNP-tillväxten </vt:lpstr>
      <vt:lpstr>Exportorderingång i tillverkningsindustrin </vt:lpstr>
      <vt:lpstr>Industrins omdöme om exportorderstocken </vt:lpstr>
      <vt:lpstr>Fasta bruttoinvesteringar </vt:lpstr>
      <vt:lpstr>Påbörjade lägenheter </vt:lpstr>
      <vt:lpstr>Offentliga investeringar </vt:lpstr>
      <vt:lpstr>Hushållens konfidensindikator och hushållens konsumtion </vt:lpstr>
      <vt:lpstr>Bidrag till hushållens konsumtionstillväxt </vt:lpstr>
      <vt:lpstr>Hushållens konsumtion, real disponibel inkomst och sparande </vt:lpstr>
      <vt:lpstr>Real disponibelinkomst och reallön </vt:lpstr>
      <vt:lpstr>Reala bostadspriser i valda OECD-länder </vt:lpstr>
      <vt:lpstr>HOX bostadspriser i Sverige </vt:lpstr>
      <vt:lpstr>SEB:s boprisindikator </vt:lpstr>
      <vt:lpstr>Offentlig konsumtion </vt:lpstr>
      <vt:lpstr>Produktion i näringslivet </vt:lpstr>
      <vt:lpstr>Produktionsplaner i tillverkningsindustrin och privata tjänstenäringar </vt:lpstr>
      <vt:lpstr>Produktion i tjänstebranscherna </vt:lpstr>
      <vt:lpstr>Produktion i byggbranschen </vt:lpstr>
      <vt:lpstr>Sysselsatta och arbetade timmar </vt:lpstr>
      <vt:lpstr>Bidrag till sysselsättningstillväxten  </vt:lpstr>
      <vt:lpstr>Anställningsplaner </vt:lpstr>
      <vt:lpstr>Bidrag till sysselsättningstillväxten  </vt:lpstr>
      <vt:lpstr>Arbetsmarknadssituation </vt:lpstr>
      <vt:lpstr>BNP-gap, arbetsmarknadsgap </vt:lpstr>
      <vt:lpstr>Arbetslöshet och jämviktsarbetslöshet </vt:lpstr>
      <vt:lpstr>Timlön i hela ekonomin </vt:lpstr>
      <vt:lpstr>Timlön </vt:lpstr>
      <vt:lpstr>Reallön </vt:lpstr>
      <vt:lpstr>Justerad enhetsarbetskostnad i näringslivet </vt:lpstr>
      <vt:lpstr>Timlön enligt KL och NR </vt:lpstr>
      <vt:lpstr>Konsumentpriser </vt:lpstr>
      <vt:lpstr>Bidrag till KPIF-inflationen </vt:lpstr>
      <vt:lpstr>Livsmedelspris i KPI </vt:lpstr>
      <vt:lpstr>Spotpris på el i Sverige </vt:lpstr>
      <vt:lpstr>Prisutveckling för vatten, avlopp, renhållning och sotning i KPI </vt:lpstr>
      <vt:lpstr>KPI och räntesatsindex i KPI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2022-09-27T09:08:35Z</dcterms:modified>
</cp:coreProperties>
</file>