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8" r:id="rId2"/>
    <p:sldId id="370" r:id="rId3"/>
    <p:sldId id="371" r:id="rId4"/>
    <p:sldId id="372" r:id="rId5"/>
    <p:sldId id="373" r:id="rId6"/>
    <p:sldId id="374" r:id="rId7"/>
    <p:sldId id="397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419" r:id="rId16"/>
    <p:sldId id="382" r:id="rId17"/>
    <p:sldId id="383" r:id="rId18"/>
    <p:sldId id="384" r:id="rId19"/>
    <p:sldId id="386" r:id="rId20"/>
    <p:sldId id="385" r:id="rId21"/>
    <p:sldId id="387" r:id="rId22"/>
    <p:sldId id="388" r:id="rId23"/>
    <p:sldId id="389" r:id="rId24"/>
    <p:sldId id="420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406" r:id="rId34"/>
    <p:sldId id="407" r:id="rId35"/>
    <p:sldId id="421" r:id="rId36"/>
    <p:sldId id="390" r:id="rId37"/>
    <p:sldId id="391" r:id="rId38"/>
    <p:sldId id="392" r:id="rId39"/>
    <p:sldId id="393" r:id="rId40"/>
    <p:sldId id="394" r:id="rId41"/>
    <p:sldId id="408" r:id="rId42"/>
    <p:sldId id="409" r:id="rId43"/>
    <p:sldId id="416" r:id="rId44"/>
    <p:sldId id="410" r:id="rId45"/>
    <p:sldId id="417" r:id="rId46"/>
    <p:sldId id="411" r:id="rId47"/>
    <p:sldId id="412" r:id="rId48"/>
    <p:sldId id="413" r:id="rId49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0" autoAdjust="0"/>
    <p:restoredTop sz="94660"/>
  </p:normalViewPr>
  <p:slideViewPr>
    <p:cSldViewPr showGuides="1">
      <p:cViewPr>
        <p:scale>
          <a:sx n="100" d="100"/>
          <a:sy n="100" d="100"/>
        </p:scale>
        <p:origin x="-1680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file:///G:\PRO\Gemensam\Diagram\RapportDia\Prg\Emf\ros_107.emf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file:///G:\PRO\Gemensam\Diagram\RapportDia\Prg\Emf\ros_108.emf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file:///\\NCS_VOL1_SERVER\VOL1\PRO\Gemensam\Diagram\RapportDia\Prg\Emf\ros_109.emf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file:///\\NCS_VOL1_SERVER\VOL1\PRO\Gemensam\Diagram\RapportDia\Prg\Emf\ros_110.emf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file:///\\NCS_VOL1_SERVER\VOL1\PRO\Gemensam\Diagram\RapportDia\Prg\Emf\ros_106.emf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file:///G:\Pro\Gemensam\Diagram\RapportDia\Prg\Emf\ros_101.emf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file:///\\NCS_VOL1_SERVER\VOL1\PRO\Gemensam\Diagram\RapportDia\Prg\Emf\ros_105.emf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file:///G:\Pro\Gemensam\Diagram\RapportDia\Prg\Emf\ros_102.emf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file:///\\NCS_VOL1_SERVER\VOL1\PRO\Gemensam\Diagram\RapportDia\Prg\Emf\ros_103.emf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file:///G:\Pro\Gemensam\Diagram\RapportDia\Prg\Emf\ros_104.emf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file:///G:\PRO\Gemensam\Diagram\Powerpoint\Emf\Rif_114.emf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800" dirty="0" smtClean="0"/>
              <a:t>De låga inflationsförväntningarna −            hur påverkar de ekonomin och vad kan penningpolitiken göra för att mildra deras effekter?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4083633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Inflationsförväntningar (BNP-deflator)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971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Arbetskostnader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5193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KPIF-inflation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0523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8009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5007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800" dirty="0" smtClean="0"/>
              <a:t>Risk för svagare utveckling av hushållens konsumtion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579637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kronor, fasta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061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6861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9013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KPIF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266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3776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6574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9880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konsumtion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kronor, fasta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8242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Finansiellt sparande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5586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800" dirty="0" smtClean="0"/>
              <a:t>Osäkerheten i Konjunkturinstitutets prognoser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1830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Förändringen i hushållens konsumtionsutgifter 2004−2014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/>
          </p:cNvPicPr>
          <p:nvPr>
            <p:ph idx="1"/>
          </p:nvPr>
        </p:nvPicPr>
        <p:blipFill>
          <a:blip r:link="rId2"/>
          <a:stretch>
            <a:fillRect/>
          </a:stretch>
        </p:blipFill>
        <p:spPr>
          <a:xfrm>
            <a:off x="2000672" y="1340768"/>
            <a:ext cx="3960440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0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Förändringen i export 2004−2014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/>
          </p:cNvPicPr>
          <p:nvPr>
            <p:ph idx="1"/>
          </p:nvPr>
        </p:nvPicPr>
        <p:blipFill>
          <a:blip r:link="rId2"/>
          <a:stretch>
            <a:fillRect/>
          </a:stretch>
        </p:blipFill>
        <p:spPr>
          <a:xfrm>
            <a:off x="1856656" y="1052736"/>
            <a:ext cx="3960440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48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Prognosfel för förändringen i hushållens konsumtionsutgifter 2004−2014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 1" descr="\\NCS_VOL1_SERVER\VOL1\PRO\Gemensam\Diagram\RapportDia\Prg\Emf\ros_109.emf"/>
          <p:cNvPicPr>
            <a:picLocks noGrp="1"/>
          </p:cNvPicPr>
          <p:nvPr>
            <p:ph idx="1"/>
          </p:nvPr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1124744"/>
            <a:ext cx="4392488" cy="504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2885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Prognosfel för förändringen i export 2004−2014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 2" descr="\\NCS_VOL1_SERVER\VOL1\PRO\Gemensam\Diagram\RapportDia\Prg\Emf\ros_110.emf"/>
          <p:cNvPicPr>
            <a:picLocks noGrp="1"/>
          </p:cNvPicPr>
          <p:nvPr>
            <p:ph idx="1"/>
          </p:nvPr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1196752"/>
            <a:ext cx="4176464" cy="4896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944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Prognosintervall för KPI-inflation enligt </a:t>
            </a:r>
            <a:br>
              <a:rPr lang="sv-SE" dirty="0" smtClean="0"/>
            </a:br>
            <a:r>
              <a:rPr lang="sv-SE" dirty="0" smtClean="0"/>
              <a:t>BVAR-modell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 1" descr="\\NCS_VOL1_SERVER\VOL1\PRO\Gemensam\Diagram\RapportDia\Prg\Emf\ros_106.emf"/>
          <p:cNvPicPr>
            <a:picLocks noGrp="1"/>
          </p:cNvPicPr>
          <p:nvPr>
            <p:ph idx="1"/>
          </p:nvPr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6" y="1268760"/>
            <a:ext cx="3888432" cy="4824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79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Inflation och inflationsförväntningar på ett års sikt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134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Prognosintervall för KPI-inflation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 4" descr="G:\Pro\Gemensam\Diagram\RapportDia\Prg\Emf\ros_101.emf"/>
          <p:cNvPicPr>
            <a:picLocks noGrp="1"/>
          </p:cNvPicPr>
          <p:nvPr>
            <p:ph idx="1"/>
          </p:nvPr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64" y="1052736"/>
            <a:ext cx="4032448" cy="504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017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Prognosintervall för reporänta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 2" descr="\\NCS_VOL1_SERVER\VOL1\PRO\Gemensam\Diagram\RapportDia\Prg\Emf\ros_105.emf"/>
          <p:cNvPicPr>
            <a:picLocks noGrp="1"/>
          </p:cNvPicPr>
          <p:nvPr>
            <p:ph idx="1"/>
          </p:nvPr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980728"/>
            <a:ext cx="4320480" cy="518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983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Prognosintervall för BNP-tillväxt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 1" descr="G:\Pro\Gemensam\Diagram\RapportDia\Prg\Emf\ros_102.emf"/>
          <p:cNvPicPr>
            <a:picLocks noGrp="1"/>
          </p:cNvPicPr>
          <p:nvPr>
            <p:ph idx="1"/>
          </p:nvPr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6" y="1052736"/>
            <a:ext cx="4104456" cy="504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618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Prognosintervall för förändringen i hushållens konsumtionsutgifter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 1" descr="\\NCS_VOL1_SERVER\VOL1\PRO\Gemensam\Diagram\RapportDia\Prg\Emf\ros_103.emf"/>
          <p:cNvPicPr>
            <a:picLocks noGrp="1"/>
          </p:cNvPicPr>
          <p:nvPr>
            <p:ph idx="1"/>
          </p:nvPr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4" y="1412776"/>
            <a:ext cx="3672408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657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Prognosintervall för förändringen i export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 3" descr="G:\Pro\Gemensam\Diagram\RapportDia\Prg\Emf\ros_104.emf"/>
          <p:cNvPicPr>
            <a:picLocks noGrp="1"/>
          </p:cNvPicPr>
          <p:nvPr>
            <p:ph idx="1"/>
          </p:nvPr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64" y="1052736"/>
            <a:ext cx="3816424" cy="504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592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800" dirty="0" smtClean="0"/>
              <a:t>Historiskt låga realräntor det kommande decenniet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780072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Realränta på statsobligationer med lång löptid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8181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Realränta på statsobligationer med olika löptid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2014-12-05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4479228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Riksbankens prognos av reporäntan vid olika tillfällen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35306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Penningmarknadsaktörers förväntningar på reporäntan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589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Inflation och inflationsförväntningar på två års sikt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8571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Andel yngre (&lt;15 år) och äldre (65+år) i förhållande till arbetsför befolkning (15–64 år)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088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Potentiell tillväxt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6781791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Förväntad nominell styrränta i USA, euroområdet och Sverige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298765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Förväntad real styrränta i USA, euroområdet och Sverige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057393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Tvååriga marknadsförväntningar i Sverige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2961800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Femåriga marknadsförväntningar i Sverige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7389345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Styrräntor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2961800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Reala styrräntor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Procent, årsvärden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2961800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BNP-gap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29618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Inflation och inflationsförväntningar på fem års sikt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14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Inflation och inflationsförväntningar i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2899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Real ettårsränta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link="rId2"/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605013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8443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Förväntad realränta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6424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345</Words>
  <Application>Microsoft Office PowerPoint</Application>
  <PresentationFormat>A4 (210 x 297 mm)</PresentationFormat>
  <Paragraphs>101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48</vt:i4>
      </vt:variant>
    </vt:vector>
  </HeadingPairs>
  <TitlesOfParts>
    <vt:vector size="49" baseType="lpstr">
      <vt:lpstr>Office-tema</vt:lpstr>
      <vt:lpstr>PowerPoint-presentation</vt:lpstr>
      <vt:lpstr>Konsumentpriser</vt:lpstr>
      <vt:lpstr>Inflation och inflationsförväntningar på ett års sikt</vt:lpstr>
      <vt:lpstr>Inflation och inflationsförväntningar på två års sikt</vt:lpstr>
      <vt:lpstr>Inflation och inflationsförväntningar på fem års sikt</vt:lpstr>
      <vt:lpstr>Inflation och inflationsförväntningar i euroområdet</vt:lpstr>
      <vt:lpstr>Real ettårsränta</vt:lpstr>
      <vt:lpstr>Reporänta</vt:lpstr>
      <vt:lpstr>Förväntad realränta</vt:lpstr>
      <vt:lpstr>Inflationsförväntningar (BNP-deflator)</vt:lpstr>
      <vt:lpstr>Arbetskostnader i näringslivet</vt:lpstr>
      <vt:lpstr>KPIF-inflation</vt:lpstr>
      <vt:lpstr>Arbetslöshet</vt:lpstr>
      <vt:lpstr>BNP-gap</vt:lpstr>
      <vt:lpstr>PowerPoint-presentation</vt:lpstr>
      <vt:lpstr>Hushållens konsumtion</vt:lpstr>
      <vt:lpstr>Hushållens konsumtion</vt:lpstr>
      <vt:lpstr>Arbetslöshet</vt:lpstr>
      <vt:lpstr>KPIF</vt:lpstr>
      <vt:lpstr>Reporänta</vt:lpstr>
      <vt:lpstr>BNP-gap</vt:lpstr>
      <vt:lpstr>Offentlig konsumtion</vt:lpstr>
      <vt:lpstr>Finansiellt sparande i offentlig sektor</vt:lpstr>
      <vt:lpstr>PowerPoint-presentation</vt:lpstr>
      <vt:lpstr>Förändringen i hushållens konsumtionsutgifter 2004−2014</vt:lpstr>
      <vt:lpstr>Förändringen i export 2004−2014</vt:lpstr>
      <vt:lpstr>Prognosfel för förändringen i hushållens konsumtionsutgifter 2004−2014</vt:lpstr>
      <vt:lpstr>Prognosfel för förändringen i export 2004−2014</vt:lpstr>
      <vt:lpstr>Prognosintervall för KPI-inflation enligt  BVAR-modell</vt:lpstr>
      <vt:lpstr>Prognosintervall för KPI-inflation</vt:lpstr>
      <vt:lpstr>Prognosintervall för reporänta</vt:lpstr>
      <vt:lpstr>Prognosintervall för BNP-tillväxt</vt:lpstr>
      <vt:lpstr>Prognosintervall för förändringen i hushållens konsumtionsutgifter</vt:lpstr>
      <vt:lpstr>Prognosintervall för förändringen i export</vt:lpstr>
      <vt:lpstr>PowerPoint-presentation</vt:lpstr>
      <vt:lpstr>Realränta på statsobligationer med lång löptid</vt:lpstr>
      <vt:lpstr>Realränta på statsobligationer med olika löptid</vt:lpstr>
      <vt:lpstr>Riksbankens prognos av reporäntan vid olika tillfällen </vt:lpstr>
      <vt:lpstr>Penningmarknadsaktörers förväntningar på reporäntan </vt:lpstr>
      <vt:lpstr>Andel yngre (&lt;15 år) och äldre (65+år) i förhållande till arbetsför befolkning (15–64 år)</vt:lpstr>
      <vt:lpstr>Potentiell tillväxt </vt:lpstr>
      <vt:lpstr>Förväntad nominell styrränta i USA, euroområdet och Sverige </vt:lpstr>
      <vt:lpstr>Förväntad real styrränta i USA, euroområdet och Sverige </vt:lpstr>
      <vt:lpstr>Tvååriga marknadsförväntningar i Sverige </vt:lpstr>
      <vt:lpstr>Femåriga marknadsförväntningar i Sverige </vt:lpstr>
      <vt:lpstr>Styrräntor </vt:lpstr>
      <vt:lpstr>Reala styrräntor </vt:lpstr>
      <vt:lpstr>BNP-gap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47</cp:revision>
  <dcterms:created xsi:type="dcterms:W3CDTF">2013-02-22T10:31:08Z</dcterms:created>
  <dcterms:modified xsi:type="dcterms:W3CDTF">2014-12-17T08:34:18Z</dcterms:modified>
</cp:coreProperties>
</file>