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46" r:id="rId57"/>
    <p:sldId id="347" r:id="rId58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howGuides="1">
      <p:cViewPr varScale="1">
        <p:scale>
          <a:sx n="130" d="100"/>
          <a:sy n="130" d="100"/>
        </p:scale>
        <p:origin x="798" y="132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2018-06-19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24749B-D403-400F-A674-5C834CAF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arbetsmarknadsgap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6D7D14-711B-404A-88C8-0CEC156C4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potentiellt arbetade timmar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AAB3070-4830-484F-9604-4D61D150D98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1121ED2E-6D52-45AD-B5BC-EA5E99EC5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414981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196635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F88B47-EFF9-4CC4-B8DB-450BCB6B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0DBC09C-62F0-411B-BA99-79ECDFB43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E1EB7E-72B9-4A0D-A5E9-1BB839EDE1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08A3F4F-BB93-46BC-A4A9-81DC7D07986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48684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55EA09-4B2B-4D6E-80D6-6E11291B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konfidensindikator i Sverige och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044726C-0689-481D-A800-9AC837E79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F585ED-23AD-4250-B0E3-D1B03A818A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0B3230D-6B7D-48FD-BDF1-46BE4AE8733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Europeiska </a:t>
            </a:r>
            <a:r>
              <a:rPr lang="sv-SE" dirty="0" err="1"/>
              <a:t>komissionen</a:t>
            </a:r>
            <a:r>
              <a:rPr lang="sv-SE" dirty="0"/>
              <a:t>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2206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D142D3-4D45-4B3F-AC1A-1F0E1AB5F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reala disponibla inkomst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09B93BE-84D6-4320-B8F1-4F7747E81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78333D-1DCB-4C62-9C1A-00BAAADFB3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B15E1C8-7C5F-414D-AB8A-1F178970C87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82386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A701A4-2FE3-4EE1-B2F3-4CE416C6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Konsumtion 1993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6145873-B141-49D6-9F69-6EE956583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1342729"/>
            <a:ext cx="5055679" cy="515272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FDD90B-2083-45D2-A150-FD70932042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hushållens totala konsumtion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B3B2690-ED12-44FE-A655-75B22E71F3E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294854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C1433F-FDF8-4AF7-9E38-749F2259A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Konsumtion 2017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4CBFC0A-E4EC-4207-85E6-AF9F5FD96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340768"/>
            <a:ext cx="5343994" cy="54465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B4B9D4-C558-4E60-9098-982BD178E9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hushållens totala konsumtion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8EC726-0564-4A2C-9B81-0936808A13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2626809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C5FE86-BE8D-4C27-A14E-7729ACE6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F68B5BF-4C11-4762-A026-B3D17D79C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9E7CF6-C2DD-4390-AE34-719CD759D4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86E5B7-0231-4AE4-9FE8-DD13F8DEC18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717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2AB1F6-6766-40AE-99A4-E53364C1A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2CADB40-5131-4000-A8D5-6D0BDF0A1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9DEF60-B433-4A59-A70C-6B9BFAB583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E682E7-C913-47E9-99B3-5B9A88071F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54042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DEA041-E244-4BC1-8B99-3CBE2A2E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Produktionsvärdeindex, 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FB831D2-9A00-4837-98C6-935DF1802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51F45F-FBEF-4025-B7CF-4E8E832159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kalenderkorrigerade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8EA06A7-B1C4-4CCB-9ED1-7C53361A57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910089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78868A-1CC0-49A7-A70A-89A897297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Konfidensindikatorer i olika branscher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B1229B2-E31E-4396-84BB-EED2815FC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D73C9A-40DD-4C41-8775-8440763AA6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A9F717-A6CB-458F-B06F-32E4B79DA91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75007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6EA978-44F1-4CB8-B233-D65758A45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B14946F-8A41-482B-AA6B-4144CF0A7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918A37-BB53-43E8-9E40-1B88DBE3BF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säsongsrensade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6B48F32-F691-4101-9945-410623FCBD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2190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65A4A7-D86F-4E4B-9C48-6CAD9F96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909F433-0E19-4DF4-B562-4553D2B29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9A46EA-3F2F-4533-A8A0-EEA8AD039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8679B0-1FE6-4805-83C4-B4322971D33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80584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AD7EA0-D1D6-4E89-BCC4-824A2E01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9F98B93-11DC-4EE8-AD2B-3F8DC93E5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6288A2-C6FC-4982-BD1C-88200C6968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personer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083E7E-9701-4CC4-9E03-600F8E63328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90774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131145-778C-4A05-A5A1-F7091301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Kvartalsvis förändring i antalet sysselsatta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6310763-9BE8-48F4-8B30-B726B32B6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4F5CDE-44D1-49C1-A31B-1931C2E4F9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Tusental, 15–74 år,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F3D476-F52B-4711-A085-47AC2F8E8A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43917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9F79C9-5ECA-4026-9CE3-4574429A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Arbetade timmar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3B971FC-EBE1-431B-BAEE-FD78488BA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A3971C-188E-40BA-A5E4-1B17B7749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timmar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67D0DC9-346F-44A7-BAFA-06EC9E35F10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5317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8C69DC-6AE3-4833-AF39-09012BD7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6ED3734-0240-4E27-8110-F3306ED68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EEE1D0-F195-4EC2-BF22-6354AFD95A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760AB4-0917-47BC-B0CD-4348747CEA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58392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780813-1E09-4140-B66C-0146EC128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11EEB6B-C98F-4269-BD4F-41B5CAD26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4EDBAD-C463-437B-9B34-9A1EA83F38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ja-svar,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CC306AA-336E-4140-9BAF-2DA054D9841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96016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9F2592-93BD-48A2-9578-BEF26E55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 i olika delar av näringslivet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06C6C6-8CD7-4F61-8812-D2ADD5137C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ja-svar,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5082F3B-802B-4A65-AA1D-D62D29E8CFC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3993A862-E04B-45BF-8485-67E4FF3FF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442478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2993647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5090F6-E7B4-4EA1-B608-8C1D27FA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 i industri, byggverksamhet, detaljhandel och privata tjänstenäringar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DB7ABBE-6B80-41B3-86D6-687C41EE2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248611-BBED-4BDC-9A09-98B571589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021F290-CEB7-4045-86CB-ECF2EC83B85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27279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E9F671-19EF-47A6-AAF5-0607E37C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F3EC892-00D3-4437-92A9-E5F99C1BC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5D6D9A-4881-4448-AED1-6B19DE408B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arbetsställen med rekryteringsproblem, procent, halvårsvärden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D37DB39-EB33-4756-877E-BE95025B964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3521171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DADB72-C493-4ACF-BB66-6DCA3440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sysselsättningstillväxten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3DB9B90-DDD8-4050-952B-9CEA88FF1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4422AD-FF9D-4440-A0F1-B55B8051A0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C08FADC-1832-4F54-9F35-A102388DBC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51707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B0574E-596F-48C3-86DD-67FFBFA53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Sysselsättningsgrad och arbetskraftsdeltagande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F6DBA27-9B6E-4E77-983D-D7439374E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B7DA16-D32D-451A-943F-37C0DA0081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 15–74 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DCB23B9-FE3C-4C7C-8BF8-21E50DA8E8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2059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8F8362-7E0A-443E-A4E1-D8B2AEC2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F54AA52-C023-4338-9F00-BD9412824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1E661B-F49C-4B4F-ADF4-1186683C57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46FEADC-3590-464A-8757-5CEA007AC42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69907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55AA1A-51B2-471D-8660-E039ED33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bland inrikes och utrikes födda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1AF195F-CA0C-4596-B414-6AA41F8F7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4C1E5E-64B2-45B1-AC82-6CC43B05F9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665BEA8-2C66-43FC-90C3-DA2B84C242A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48470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014939-31FC-4C94-95EB-5652DABA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C6C1631-1213-41BE-AD97-B73A83B1F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48049BC-085F-42D8-9668-19C3FE5B79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 respektive potentiell arbetskraft,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D8F8F6-0546-435D-9828-7174EB759F1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63063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763F25-352E-47F9-8531-A3C984F1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Nyanmälda lediga platser och lediga jobb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A88D196-E8A4-463D-99A9-AC0D19395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9E2F22-E391-43FE-A80B-A293A29B2A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Tusental, säsongsrensade kvartalsvärden respektive säsongsrensade månadsvärden, 3-månaders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3E8D89-9E0A-494D-99C1-8D9A46B7A0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Arbetsförmedlingen och SCB. </a:t>
            </a:r>
          </a:p>
        </p:txBody>
      </p:sp>
    </p:spTree>
    <p:extLst>
      <p:ext uri="{BB962C8B-B14F-4D97-AF65-F5344CB8AC3E}">
        <p14:creationId xmlns:p14="http://schemas.microsoft.com/office/powerpoint/2010/main" val="878911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08AED3-C9CD-4178-8271-4C8D0C75D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Beveridgekurvan</a:t>
            </a:r>
            <a:r>
              <a:rPr lang="sv-SE" dirty="0"/>
              <a:t> med lediga jobb från SCB, 2001-2018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68F6E1F-A3F2-4DEC-AAD4-79E249B3F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1381254"/>
            <a:ext cx="4691275" cy="469489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C1F039-447F-4AFE-9E06-BFF72B4561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9117757-6026-4222-B178-64D53CF30B1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3329228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BDB460-904D-455A-AE96-D33E52CD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kapacitetsutnyttjande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0DF6A2-680A-435D-906E-6CE720A626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CAF3756-E7A9-4365-9E1B-21169F360F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B0D3F15E-590E-4890-A804-3FF4BDFAA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403262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4255605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718E51-8E79-4591-88F9-49C5E3AB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 arbetsställen som högst kan öka produktionen med 10 procent utan att nyrekrytera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BC504BE-0145-4792-A7E7-A94C1F4BE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DB16C4-B256-4662-B727-8A8BE870C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halvårsvärden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0DD5024-58B2-47D5-810B-D249D77ABA0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2292475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71819D-E435-4B2D-9601-B54DF74D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Produktivitetsgap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839C81D-BEB4-4AA2-AA76-96877F1E4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CAB751-5655-49CD-9BAB-BB92E3699C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produktivitet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3B65D9A-4B20-4CFA-B0F2-52504D8712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16800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46E664-10AE-47E8-8FC8-52229D46A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SCB:s nya befolkningsframskrivning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62C93B6-F766-4E0D-82BB-EEE49F624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7436E6-C987-4894-BFB3-6D725C24D5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personer, 15–74 år, tusental respektive procent av befolkningen 15–74 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DF08E74-7DFC-44C6-82A4-F706C78CC8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83232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9296C4-83E4-4F81-A8B6-A3908446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Skillnad mellan nya och gamla befolkningsframskrivningen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B5CB20D-F4AA-452E-94AD-2D99AA86C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0ADD27-AD1D-49AD-8DE1-2DF70F42AA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personer, 15–74 år, tusental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399E656-2FF9-4F4F-815D-C716AD1CD5C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64890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9E99DB-FE0C-4799-A68B-BCBC73EC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Potentiell arbetskraft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EEB3B00-1A2C-4889-A77C-3D4B32E44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916DD2-C6CA-4AF8-828A-684E3A8E7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personer, 15–74 år, tusental,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25D0BC8-4B49-4CD6-8823-2AB7C072F1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1600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D121CB-087B-4A0D-81AF-92E9802B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 av varor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4289367-8943-4E6D-B855-87B785DFD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A5BEA3-9C4B-428D-B91F-00127EE667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4E0A101-7ADA-4CF0-BC07-826689E4FA1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41890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BF2A94-04FD-446F-B9EA-5ADD1DC4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RU-indikator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D206589-FA30-464D-A4D9-DBB5B441B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1E5FAD-02DB-400A-A822-16D06709A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och normaliserade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EB74B86-88AD-4A56-BF2D-D0B8786DB7C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1886663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BEA8A0-12BF-4696-8DA3-3B24C347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Arbetsmarknadsgap och timlön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120735E-3AF3-4882-B74B-01FD5D8EC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E38546-F13C-4713-95C0-102A25AC5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potentiellt arbetade timmar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375CE11-EFB5-4E28-8FF7-DE9A586C4EC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77754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9F50C3-5F38-4C71-BAD2-CE51EF54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B8742DD-DDB8-428C-BE77-50D6FCEE6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E11631-A2C6-4120-8C84-14BC8E96BF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1CDD287-F9E0-4497-86F8-6B76B4EBB1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09000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B56395-9A32-4EAD-9682-46D45A5D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näringsliv, kommunal sektor och statlig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456C310-3772-40AB-BB6C-11A19280C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70586F-5F88-4289-813E-3B55160DF4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E9F9EBD-011D-45C4-AB05-907B36626A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29579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A4219D-0377-4228-9BCF-76CD874A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Arbetsgivaravgifter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B0F4643-E935-475B-8D55-F2D011002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FB9309-3350-405C-89A5-CD259F2E26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lönesumman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DA01AFF-7CFC-4952-85C3-7D3A13D4698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265039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85C662-A007-4A6E-A425-206E2DD82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Enhetsarbetskostnad i näringslivet, anställda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971B4B1-A499-492F-A7A0-B40E5E412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CF579A-390B-4DC4-9E8F-3C6526A049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9F1D0AB-F618-4C92-80D4-B709229BA6F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68005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E20CBB-4658-47B1-BF6A-F8CF412C7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C5FF538-9DA4-4259-A3FD-44CF0D57A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4C4DAB-C7C9-471D-BC3E-0B3B10B851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årsvärden respektive 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225D98-6A22-4CDB-B157-F6FB4C6C0A8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282257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2AFBA8-C86A-44F8-B697-00EBC281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A5B54E9-7B23-49C8-8689-2FFEB511C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915FAF-285C-4F5D-869A-A7C36591A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480A28-92BD-404E-BC95-A6B435F7C40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960221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7D1E82-4F2F-4F70-B043-C03E1754B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Växelkurser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37B3329-7ACA-4D17-84C9-2C9E82276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43EDFA-81C0-4A59-8BD1-A3E63A152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Kronor per valutaenhet, dagsvärden, 5-dagars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7A825B-02CE-4DB6-8E06-ACABD815AF8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2488054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2F2014-3A35-490D-B725-C077666FC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Lönsamhetsomdöme i tillverkningsindustrin, handeln och privata tjänstenäringar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7A534E1-4EBA-4F68-A9AA-A555426F9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08E829-2637-4B3A-AFE7-D8467730E5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A9BE900-9090-486F-9B34-CEBD89DA692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8192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BCB3BD-B161-4E91-BA0D-ED214D9D6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omdöme om exportorderstocken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3683602-94AB-4B6B-B5C7-331F1BF1A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D1AC97F-48E5-4985-8201-CD35761E3F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02FCEC0-9B7C-47CE-8E64-9BFE818D3F1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137110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512D87-0C7C-482E-BE32-09AD56352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Företagens prisförväntningar på tre månaders sikt, handeln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F5CF3E4-9C33-41B7-B9CA-3A31C91C9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C36716-B083-4B09-B498-41F49239C5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39C07F6-9007-4EEB-B99E-1C0647E9FB7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145648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C83471-6234-4403-A442-FFF5078D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Energipriser och KPIF-inflation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AE266D3-66F7-432F-8925-017DC9F80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48F7E9-41D1-44DD-B717-2D1BFC1CCA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Procentenheter, bidrag till KPIF-inflation respektive 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36E1C0D-07F0-4672-AF6E-40098C05C0E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0795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443233-D043-4CC6-A828-EBC12BCC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Spotpris,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C2830AB-F006-4E4B-9436-3D6D68817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62DE23-DE1F-449E-89A1-2905997962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Öre per kilowattimme (kWh),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7957111-68B8-4CE1-B66A-6027985057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Nord Pool Spot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685546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4CEBAE-8FA5-4732-9235-D2550A014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Växelkursen och inflationen i varu- och tjänstepriser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2E105B4-FA80-489D-81E9-3F48F64A0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A7EF26-2241-43B6-AE69-187D1356D6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4-kvartals glidande medelvärde,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5D1A306-3865-44E3-9F70-F74AD6BF694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611904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469CDA-A5EB-4BA1-8657-CFFF5548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Importpriser för konsumtionsvaror och varor i KPI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7E45054-5A38-4A98-A1C7-BC2398D98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632C78-CCA0-420A-9BF0-57C47A63B9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0C8186-44DA-41AD-9FD2-25167020C0E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352948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344800-093F-482E-9346-091B23F0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Tjänstepriser och arbetskostnader i tjänstebranscherna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41E37CE-8014-4882-A894-16FF1EEF9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5547B4-1BC4-4A50-AD20-D27918DD4A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76BF5C-97A1-45C6-8126-FB85A6B5312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358597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81FA51-8020-48B6-9E42-81BFCF08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Tjänstepriser och uppdragsvolymen i tjänstebranscherna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B666F04-ED54-48AC-ACB5-BD7452982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34D25C-2D06-4345-8750-0DD727B059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 respektive nettotal,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F408BF7-B36C-4DF5-9DE9-787925516E2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22161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459E57-52A8-44C0-AE93-E15A0ACAC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KPIF-inflationen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565B5A2-E18A-4B46-84F1-973EAC668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B8EE05-A864-4497-8C0B-29EAB87E36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D0E53FF-AD85-483A-BC75-BD518B35678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3046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E02238-8DAB-4A64-A9CE-7EAFC257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 av tjänster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313EE10-FE23-469D-9F3A-D6610CBF9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7B282F-6824-4893-8555-019DC0402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07287D8-237B-4D77-93E4-D1E3345E6B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2646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663066-FB6D-4A70-8FFA-010D1957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Näringslivets investeringar exkl. bostadsinvesteringar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4794F4-D8DE-4304-BC25-7A4B3360D5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AC3E939-9735-43C1-9560-8C03500229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A3AA3534-6362-499A-9E41-EBA411A65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375249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EA37BB-0AC5-467F-8ED8-1ECA73874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Investeringar i bostäder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18B44C9-23D7-4C5E-BE2E-7042AD24E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914E0F-D65B-4E4F-9DDF-833D1DC821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26A4F4-1EEC-4E81-8CDB-D858055AF3A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7205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F87F2C-4DC6-4031-864D-35C63CAEE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Påbörjade lägenheter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D1B0E6B-CD48-4F1F-A6D6-DD6AE3BF6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227B3B-CD1B-40BC-8E06-473B828FEC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587093-5AD4-44BD-9FCB-19FDF84F711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95515683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95</TotalTime>
  <Words>918</Words>
  <Application>Microsoft Office PowerPoint</Application>
  <PresentationFormat>A4 (210 x 297 mm)</PresentationFormat>
  <Paragraphs>171</Paragraphs>
  <Slides>57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57</vt:i4>
      </vt:variant>
    </vt:vector>
  </HeadingPairs>
  <TitlesOfParts>
    <vt:vector size="61" baseType="lpstr">
      <vt:lpstr>Arial</vt:lpstr>
      <vt:lpstr>Calibri</vt:lpstr>
      <vt:lpstr>Verdana</vt:lpstr>
      <vt:lpstr>ExternaPresentationer2</vt:lpstr>
      <vt:lpstr>BNP-gap och arbetsmarknadsgap</vt:lpstr>
      <vt:lpstr>BNP</vt:lpstr>
      <vt:lpstr>Importjusterat bidrag till BNP-tillväxten</vt:lpstr>
      <vt:lpstr>Export av varor</vt:lpstr>
      <vt:lpstr>Industrins omdöme om exportorderstocken</vt:lpstr>
      <vt:lpstr>Export av tjänster</vt:lpstr>
      <vt:lpstr>Näringslivets investeringar exkl. bostadsinvesteringar</vt:lpstr>
      <vt:lpstr>Investeringar i bostäder</vt:lpstr>
      <vt:lpstr>Påbörjade lägenheter</vt:lpstr>
      <vt:lpstr>Hushållens konsumtion</vt:lpstr>
      <vt:lpstr>Hushållens konfidensindikator i Sverige och Euroområdet</vt:lpstr>
      <vt:lpstr>Hushållens reala disponibla inkomst</vt:lpstr>
      <vt:lpstr>Konsumtion 1993</vt:lpstr>
      <vt:lpstr>Konsumtion 2017</vt:lpstr>
      <vt:lpstr>Offentlig konsumtion</vt:lpstr>
      <vt:lpstr>Offentliga investeringar</vt:lpstr>
      <vt:lpstr>Produktionsvärdeindex, industrin</vt:lpstr>
      <vt:lpstr>Konfidensindikatorer i olika branscher</vt:lpstr>
      <vt:lpstr>Produktion i näringslivet</vt:lpstr>
      <vt:lpstr>Sysselsättning</vt:lpstr>
      <vt:lpstr>Kvartalsvis förändring i antalet sysselsatta</vt:lpstr>
      <vt:lpstr>Arbetade timmar</vt:lpstr>
      <vt:lpstr>Anställningsplaner i näringslivet</vt:lpstr>
      <vt:lpstr>Brist på arbetskraft i näringslivet</vt:lpstr>
      <vt:lpstr>Brist på arbetskraft i olika delar av näringslivet</vt:lpstr>
      <vt:lpstr>Anställningsplaner i industri, byggverksamhet, detaljhandel och privata tjänstenäringar</vt:lpstr>
      <vt:lpstr>Brist på arbetskraft</vt:lpstr>
      <vt:lpstr>Bidrag till sysselsättningstillväxten </vt:lpstr>
      <vt:lpstr>Sysselsättningsgrad och arbetskraftsdeltagande</vt:lpstr>
      <vt:lpstr>Arbetslöshet bland inrikes och utrikes födda</vt:lpstr>
      <vt:lpstr>Arbetslöshet</vt:lpstr>
      <vt:lpstr>Nyanmälda lediga platser och lediga jobb</vt:lpstr>
      <vt:lpstr>Beveridgekurvan med lediga jobb från SCB, 2001-2018 </vt:lpstr>
      <vt:lpstr>Industrins kapacitetsutnyttjande</vt:lpstr>
      <vt:lpstr>Andel arbetsställen som högst kan öka produktionen med 10 procent utan att nyrekrytera</vt:lpstr>
      <vt:lpstr>Produktivitetsgap i näringslivet</vt:lpstr>
      <vt:lpstr>SCB:s nya befolkningsframskrivning</vt:lpstr>
      <vt:lpstr>Skillnad mellan nya och gamla befolkningsframskrivningen</vt:lpstr>
      <vt:lpstr>Potentiell arbetskraft</vt:lpstr>
      <vt:lpstr>BNP-gap och RU-indikator</vt:lpstr>
      <vt:lpstr>Arbetsmarknadsgap och timlön i näringslivet</vt:lpstr>
      <vt:lpstr>Timlön i näringslivet</vt:lpstr>
      <vt:lpstr>Timlön i näringsliv, kommunal sektor och statlig sektor</vt:lpstr>
      <vt:lpstr>Arbetsgivaravgifter i näringslivet</vt:lpstr>
      <vt:lpstr>Enhetsarbetskostnad i näringslivet, anställda</vt:lpstr>
      <vt:lpstr>Lönsamhet i näringslivet</vt:lpstr>
      <vt:lpstr>Konsumentpriser</vt:lpstr>
      <vt:lpstr>Växelkurser</vt:lpstr>
      <vt:lpstr>Lönsamhetsomdöme i tillverkningsindustrin, handeln och privata tjänstenäringar</vt:lpstr>
      <vt:lpstr>Företagens prisförväntningar på tre månaders sikt, handeln</vt:lpstr>
      <vt:lpstr>Energipriser och KPIF-inflation</vt:lpstr>
      <vt:lpstr>Spotpris, Sverige</vt:lpstr>
      <vt:lpstr>Växelkursen och inflationen i varu- och tjänstepriser</vt:lpstr>
      <vt:lpstr>Importpriser för konsumtionsvaror och varor i KPI</vt:lpstr>
      <vt:lpstr>Tjänstepriser och arbetskostnader i tjänstebranscherna</vt:lpstr>
      <vt:lpstr>Tjänstepriser och uppdragsvolymen i tjänstebranscherna</vt:lpstr>
      <vt:lpstr>Bidrag till KPIF-inflationen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11</cp:revision>
  <dcterms:created xsi:type="dcterms:W3CDTF">2018-06-16T11:15:28Z</dcterms:created>
  <dcterms:modified xsi:type="dcterms:W3CDTF">2018-06-19T07:12:28Z</dcterms:modified>
</cp:coreProperties>
</file>