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62" r:id="rId2"/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howGuides="1">
      <p:cViewPr varScale="1">
        <p:scale>
          <a:sx n="130" d="100"/>
          <a:sy n="130" d="100"/>
        </p:scale>
        <p:origin x="798" y="132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2018-06-19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2018-06-19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3FEC7E-8A41-44FC-B89C-B3AA0AD1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och strukturellt sparande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6A3B136-7981-4D5B-9CF6-DC00BB6C4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C6C353-7037-4225-99C7-9239160830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B6EDC5D-8CC6-49DD-85EF-8C38664FF5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219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90EFE0-CD55-4AE5-8A63-D88D9AFC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Skatte- och statsbidragshöjningar i kommunsektorn 2019–2022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AB388B7-AE75-41A2-AB97-0F233DC57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257B11-E294-4637-825F-3C4DB831ED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Kommunalskattehöjning, procentsats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15626E7-55C5-42BE-8A6A-3E373C4A15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 </a:t>
            </a:r>
          </a:p>
        </p:txBody>
      </p:sp>
    </p:spTree>
    <p:extLst>
      <p:ext uri="{BB962C8B-B14F-4D97-AF65-F5344CB8AC3E}">
        <p14:creationId xmlns:p14="http://schemas.microsoft.com/office/powerpoint/2010/main" val="24919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80E1BF-6A25-4682-9550-2AB360057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Mervärdesskatt och 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7239FF3-ED21-4A16-933E-033580309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A60525-4E69-4172-AFC9-927BC62F6D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3FD9363-8811-49A5-A7FE-FF8EDB3854E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93586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34A5BE-9C85-4537-9869-25D1AD81E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Löneberoende skatter och lönesumman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B5ED68D-DCE5-4D7B-84CA-17C0D3DC9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22AA7B-09F2-4DE3-B0B9-270C063E75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68EF892-58CB-4224-89F0-6557AE41B38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14209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8F3DE2-5A00-4CDC-B260-2ECFD9CE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Utgiftstak och takbegränsade utgifter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9B8F08-C4DA-4920-B953-2627E88C29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3464625-5DBF-4FAF-823E-8F5772A4FA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Ekonomistyrningsverket, Regeringen och Konjunkturinstitutet. 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E5900FAD-AD30-4FD6-ACF3-07B1FE60D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442478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3021288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E9B14E-3D3E-48F5-A6F4-24AAEA4E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Budgeteringsmarginal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F66409C-C56D-400B-9F43-3E53A08E2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EA3D5E5-FBB9-4675-A402-342A4EEF51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 respektive procent av takbegränsade utgifter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EAAC727-1A49-426C-AD7B-B4D0F1A8C23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Ekonomistyrningsverket, Regeringen och Konjunkturinstitutet. </a:t>
            </a:r>
          </a:p>
        </p:txBody>
      </p:sp>
    </p:spTree>
    <p:extLst>
      <p:ext uri="{BB962C8B-B14F-4D97-AF65-F5344CB8AC3E}">
        <p14:creationId xmlns:p14="http://schemas.microsoft.com/office/powerpoint/2010/main" val="81074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95C9E4-7088-44D6-91EB-527C8AD22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konsumtionsutgifter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65CD956-B1AE-47A9-857E-E68CB0F57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EFAA22-12BF-48ED-B44F-DEFB2E50D0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löpande priser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56BD4B0-EFEC-43BA-935D-C5456BB1007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19117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191CE8-D34C-46E9-A5DE-2D0D983A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Befolkningen i olika åldersgrupper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84E2BDB-A850-4B90-8D05-C8E200B95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81B572-7CFA-43EE-9B9A-F743267A6F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69618C9-C10D-4432-95DD-9CBBF36CD84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6089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59A84B-A0D7-4A1E-B4DE-EE213B7BC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Demografiskt betingad efterfrågan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83611A3-A350-4B04-ABFD-CA43F7D6B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2E280A4-0AFF-463C-906A-726DC01964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29CEB97-A2CD-4EA4-A795-065BD6EB97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42736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F14AF0-CDAB-4CC5-9CA2-032B141C4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8307D1A-DBCC-4ACD-82C6-6AF9EAB51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0FD2A3-7258-47E3-A7EC-63471733A3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93F6C60-C872-4A3F-8BD1-DEC57483AA6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34404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E0F84F-9403-481E-B6A5-F03BAB41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Transfereringar till hushåll vid oförändrade regler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731B454-221F-4D59-BF62-41D42A537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168EE0-16D5-4AEB-9931-DECA59B9D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74EF6C-3038-4F28-8A64-387BA3B9F03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7299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EFC5AA-11EC-405C-A2B7-259478E8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inkomster och utgifter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AD83467-9F28-42EB-AF82-5A9FC5D4E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9EF4E6-E8B7-40BB-872D-1030019402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181871A-431E-4323-A8EB-042F32C16EF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47732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E632A1-C90A-46ED-8FA0-86BBEDA5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Kapitalnetto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81730D6-5AD1-4DE3-9FD9-C2C4533DD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A0A91F-862A-4679-9615-B99D1133C7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D0C761D-D911-4888-894D-5479A999B20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1215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0A245F-A773-4B35-94A9-9E6A52C1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Strukturella utgifter och inkomster i offentlig sektor vid oförändrade regler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A76C965-985B-4ED0-9435-B3AE1AB2B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06B461-C6F8-4D34-8926-7F4A538DF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958E7D3-A425-4F6A-AC76-388540D791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9640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EED89A-868D-4E69-9241-90918271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Strukturellt sparande i offentlig sektor vid oförändrade regler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4222082-1F08-45E0-912B-D774DB510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A4EBFB-2FD5-463C-A9A4-F4D592E31E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4727668-108A-4D0E-95BD-7776BBE071A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8185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A583A1-2F04-488F-9210-3DDDE8906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 konsumtion och offentliga 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7C75813-3504-4551-A809-D1EE222FD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AF0792-8844-47A5-9D7C-4A3FB7F24A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56960DE-412E-4D62-A1BC-145640EF34D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1427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639136-3AFD-4382-A901-1C3B53179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Strukturellt sparande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02348BF-DB72-4CAB-8582-A701BCB97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46E69D-273B-48E0-B102-5866EAB5DA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9D4565D-0B7F-4CB2-8A41-FC10D4218E7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5991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AB7248-F632-43D9-8480-DD542FCE8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 bruttoskuld (Maastrichtskuld)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3FA00A-11D3-4175-9AB5-D1088D2B9F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9FA40EB-CA39-4292-B301-2DFA66B8882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A7A0E84C-24DC-4C54-8C1A-8B91A85C6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42191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348577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6FB5CC-6B50-4ECA-A758-215A6533F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Transfereringar till hushållen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A9E0294-C5D9-4CA3-BAF3-3F58577BD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00E9F7-2C4B-4D3F-AA7E-89D3A888B4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2303E4-377A-4E42-8353-DC755603D6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91621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C1D246-0FFF-4EF8-A5F2-754220B11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Skatter och avgifter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834DDC8-09EB-4462-BB23-AB919373C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9E4914-8868-4AF6-A453-7831CDC631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9BAA68A-9AB1-469D-8F2C-6BC0040EDD3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5051401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95</TotalTime>
  <Words>282</Words>
  <Application>Microsoft Office PowerPoint</Application>
  <PresentationFormat>A4 (210 x 297 mm)</PresentationFormat>
  <Paragraphs>60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4" baseType="lpstr">
      <vt:lpstr>Arial</vt:lpstr>
      <vt:lpstr>Calibri</vt:lpstr>
      <vt:lpstr>Verdana</vt:lpstr>
      <vt:lpstr>ExternaPresentationer2</vt:lpstr>
      <vt:lpstr>Finansiellt och strukturellt sparande i offentlig sektor</vt:lpstr>
      <vt:lpstr>Offentliga inkomster och utgifter</vt:lpstr>
      <vt:lpstr>Strukturella utgifter och inkomster i offentlig sektor vid oförändrade regler</vt:lpstr>
      <vt:lpstr>Strukturellt sparande i offentlig sektor vid oförändrade regler</vt:lpstr>
      <vt:lpstr>Offentlig konsumtion och offentliga investeringar</vt:lpstr>
      <vt:lpstr>Strukturellt sparande</vt:lpstr>
      <vt:lpstr>Offentlig bruttoskuld (Maastrichtskuld)</vt:lpstr>
      <vt:lpstr>Transfereringar till hushållen</vt:lpstr>
      <vt:lpstr>Skatter och avgifter</vt:lpstr>
      <vt:lpstr>Skatte- och statsbidragshöjningar i kommunsektorn 2019–2022</vt:lpstr>
      <vt:lpstr>Mervärdesskatt och hushållens konsumtion</vt:lpstr>
      <vt:lpstr>Löneberoende skatter och lönesumman</vt:lpstr>
      <vt:lpstr>Utgiftstak och takbegränsade utgifter</vt:lpstr>
      <vt:lpstr>Budgeteringsmarginal</vt:lpstr>
      <vt:lpstr>Offentliga konsumtionsutgifter</vt:lpstr>
      <vt:lpstr>Befolkningen i olika åldersgrupper</vt:lpstr>
      <vt:lpstr>Demografiskt betingad efterfrågan</vt:lpstr>
      <vt:lpstr>Offentliga investeringar</vt:lpstr>
      <vt:lpstr>Transfereringar till hushåll vid oförändrade regler</vt:lpstr>
      <vt:lpstr>Kapitalnetto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11</cp:revision>
  <dcterms:created xsi:type="dcterms:W3CDTF">2018-06-16T11:15:28Z</dcterms:created>
  <dcterms:modified xsi:type="dcterms:W3CDTF">2018-06-19T07:16:18Z</dcterms:modified>
</cp:coreProperties>
</file>