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7" r:id="rId2"/>
    <p:sldId id="348" r:id="rId3"/>
    <p:sldId id="349" r:id="rId4"/>
    <p:sldId id="350" r:id="rId5"/>
    <p:sldId id="351" r:id="rId6"/>
    <p:sldId id="352" r:id="rId7"/>
    <p:sldId id="353" r:id="rId8"/>
    <p:sldId id="354" r:id="rId9"/>
    <p:sldId id="355" r:id="rId10"/>
    <p:sldId id="356" r:id="rId11"/>
    <p:sldId id="357" r:id="rId12"/>
    <p:sldId id="358" r:id="rId13"/>
    <p:sldId id="359" r:id="rId14"/>
    <p:sldId id="360" r:id="rId15"/>
    <p:sldId id="361" r:id="rId16"/>
    <p:sldId id="362" r:id="rId17"/>
    <p:sldId id="363" r:id="rId18"/>
    <p:sldId id="364" r:id="rId19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68" y="-666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2017-03-27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2017-03-27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2017-03-27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2017-03-27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2017-03-27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2017-03-27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524628"/>
            <a:chOff x="4544" y="0"/>
            <a:chExt cx="1696" cy="4110"/>
          </a:xfrm>
        </p:grpSpPr>
        <p:pic>
          <p:nvPicPr>
            <p:cNvPr id="19" name="Picture 8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9" y="3556"/>
              <a:ext cx="526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2017-03-27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Barometerindikatorn och BNP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 fontScale="92500"/>
          </a:bodyPr>
          <a:lstStyle/>
          <a:p>
            <a:r>
              <a:rPr lang="sv-SE" dirty="0" smtClean="0"/>
              <a:t>Index medelvärde=100, månadsvärden respektive årlig procentuell förändring, kalenderkorrigerade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9" name="Platshållare för innehåll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823292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Potentiella variabler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9390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 och sysselsättningsgrad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arbetskraften respektive procent av befolkningen, 15–74 år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270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Konsumentpriser och löner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0166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Reporänta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dags- respektive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9970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Realränta, KPIF-inflation och BNP-gap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 respektive årlig procentuell förändring,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182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Styrräntor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dags- respektive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0323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Långräntor, tioåriga statsobligationer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7521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Reala räntor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6643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Kronans effektiva växelkurs (KIX)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1992-11-18=100,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5386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 i världen, svensk exportmarknad och export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4677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Inflation, styrränta och BNP-gap i omvärlden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Procentuell förändring, procent respektive procent av potentiell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4679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Efterfrågan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Bidrag till BNP-tillväxten, procentenheter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52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Hushållens konsumtion och sparkvot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Procentuell förändring, kalenderkorrigerade värden, respektive procent av disponibel inkomst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944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Strukturellt sparande i offentlig sektor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potentiell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3044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 konsumtion och offentliga investeringar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9201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Investeringar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nominell BNP respektive 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0399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BNP-gap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potentiell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0662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</TotalTime>
  <Words>158</Words>
  <Application>Microsoft Office PowerPoint</Application>
  <PresentationFormat>A4 (210 x 297 mm)</PresentationFormat>
  <Paragraphs>36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19" baseType="lpstr">
      <vt:lpstr>Office-tema</vt:lpstr>
      <vt:lpstr>Barometerindikatorn och BNP</vt:lpstr>
      <vt:lpstr>BNP i världen, svensk exportmarknad och export</vt:lpstr>
      <vt:lpstr>Inflation, styrränta och BNP-gap i omvärlden</vt:lpstr>
      <vt:lpstr>Efterfrågan</vt:lpstr>
      <vt:lpstr>Hushållens konsumtion och sparkvot</vt:lpstr>
      <vt:lpstr>Strukturellt sparande i offentlig sektor</vt:lpstr>
      <vt:lpstr>Offentlig konsumtion och offentliga investeringar</vt:lpstr>
      <vt:lpstr>Investeringar</vt:lpstr>
      <vt:lpstr>BNP-gap</vt:lpstr>
      <vt:lpstr>Potentiella variabler</vt:lpstr>
      <vt:lpstr>Arbetslöshet och sysselsättningsgrad</vt:lpstr>
      <vt:lpstr>Konsumentpriser och löner</vt:lpstr>
      <vt:lpstr>Reporänta</vt:lpstr>
      <vt:lpstr>Realränta, KPIF-inflation och BNP-gap</vt:lpstr>
      <vt:lpstr>Styrräntor</vt:lpstr>
      <vt:lpstr>Långräntor, tioåriga statsobligationer</vt:lpstr>
      <vt:lpstr>Reala räntor</vt:lpstr>
      <vt:lpstr>Kronans effektiva växelkurs (KIX)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</cp:lastModifiedBy>
  <cp:revision>37</cp:revision>
  <dcterms:created xsi:type="dcterms:W3CDTF">2013-02-22T10:31:08Z</dcterms:created>
  <dcterms:modified xsi:type="dcterms:W3CDTF">2017-03-27T15:15:03Z</dcterms:modified>
</cp:coreProperties>
</file>