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76" r:id="rId3"/>
    <p:sldId id="266" r:id="rId4"/>
    <p:sldId id="268" r:id="rId5"/>
    <p:sldId id="262" r:id="rId6"/>
    <p:sldId id="263" r:id="rId7"/>
    <p:sldId id="270" r:id="rId8"/>
    <p:sldId id="261" r:id="rId9"/>
    <p:sldId id="265" r:id="rId10"/>
    <p:sldId id="267" r:id="rId11"/>
    <p:sldId id="264" r:id="rId12"/>
    <p:sldId id="277" r:id="rId13"/>
    <p:sldId id="275" r:id="rId14"/>
    <p:sldId id="279" r:id="rId15"/>
    <p:sldId id="278" r:id="rId16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4925" autoAdjust="0"/>
  </p:normalViewPr>
  <p:slideViewPr>
    <p:cSldViewPr showGuides="1">
      <p:cViewPr>
        <p:scale>
          <a:sx n="100" d="100"/>
          <a:sy n="100" d="100"/>
        </p:scale>
        <p:origin x="-1674" y="-37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outlineViewPr>
    <p:cViewPr>
      <p:scale>
        <a:sx n="33" d="100"/>
        <a:sy n="33" d="100"/>
      </p:scale>
      <p:origin x="0" y="77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4464B-37C8-4DBA-879B-0329AD2D03BC}" type="datetimeFigureOut">
              <a:rPr lang="sv-SE" smtClean="0"/>
              <a:t>2017-08-04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6D49-9C01-46F9-B471-42AC3B5D3D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52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5535-0D03-41FD-A61F-3D6712E72FA1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73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6D49-9C01-46F9-B471-42AC3B5D3D2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4218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6D49-9C01-46F9-B471-42AC3B5D3D2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4562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6D49-9C01-46F9-B471-42AC3B5D3D2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0923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9732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9616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39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39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v-SE" baseline="0" dirty="0" smtClean="0"/>
          </a:p>
          <a:p>
            <a:r>
              <a:rPr lang="sv-SE" baseline="0" dirty="0" smtClean="0"/>
              <a:t>	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6D49-9C01-46F9-B471-42AC3B5D3D2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2921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6D49-9C01-46F9-B471-42AC3B5D3D2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406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6D49-9C01-46F9-B471-42AC3B5D3D2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119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6D49-9C01-46F9-B471-42AC3B5D3D2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704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6D49-9C01-46F9-B471-42AC3B5D3D2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92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6D49-9C01-46F9-B471-42AC3B5D3D2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415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6D49-9C01-46F9-B471-42AC3B5D3D2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2017-08-04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2017-08-04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2017-08-04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Ylva Hedén Westerdahl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4</a:t>
            </a:r>
            <a:r>
              <a:rPr lang="sv-SE" dirty="0" smtClean="0"/>
              <a:t> augusti </a:t>
            </a:r>
            <a:r>
              <a:rPr lang="sv-SE" dirty="0"/>
              <a:t>2017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920552" y="285293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 smtClean="0"/>
              <a:t>Uppdaterad konjunkturbild</a:t>
            </a:r>
            <a:r>
              <a:rPr lang="sv-SE" sz="3600" dirty="0" smtClean="0"/>
              <a:t>, </a:t>
            </a:r>
          </a:p>
          <a:p>
            <a:r>
              <a:rPr lang="sv-SE" sz="3600" dirty="0" smtClean="0"/>
              <a:t>augusti 2017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2357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Ansträngt på arbetsmarknaden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/>
              <a:t>Arbetslöshet och jämviktsarbetslöshet</a:t>
            </a:r>
            <a:endParaRPr lang="sv-SE" dirty="0" smtClean="0"/>
          </a:p>
          <a:p>
            <a:r>
              <a:rPr lang="sv-SE" sz="1400" dirty="0" smtClean="0"/>
              <a:t>Procent </a:t>
            </a:r>
            <a:r>
              <a:rPr lang="sv-SE" sz="1400" dirty="0"/>
              <a:t>av arbetskraften, säsongsrensade kvartalsvärden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Konjunktur­institutet.</a:t>
            </a:r>
          </a:p>
          <a:p>
            <a:endParaRPr lang="sv-SE" dirty="0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1624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Inflationen når endast tillfälligt på 2 procent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KPIF</a:t>
            </a:r>
          </a:p>
          <a:p>
            <a:r>
              <a:rPr lang="sv-SE" sz="1400" dirty="0" smtClean="0"/>
              <a:t>Årlig </a:t>
            </a:r>
            <a:r>
              <a:rPr lang="sv-SE" sz="1400" dirty="0"/>
              <a:t>procentuell förändring, kvartalsvärden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Konjunktur­institutet.</a:t>
            </a:r>
          </a:p>
          <a:p>
            <a:endParaRPr lang="sv-SE" dirty="0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9491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/>
              <a:t>Uppdaterad </a:t>
            </a:r>
            <a:r>
              <a:rPr lang="sv-SE" smtClean="0"/>
              <a:t>konjunkturbild </a:t>
            </a:r>
            <a:r>
              <a:rPr lang="sv-SE" dirty="0"/>
              <a:t>och revideringar jämfört med prognosen i juni 2017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134981"/>
              </p:ext>
            </p:extLst>
          </p:nvPr>
        </p:nvGraphicFramePr>
        <p:xfrm>
          <a:off x="200472" y="1412776"/>
          <a:ext cx="7776862" cy="453651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590842"/>
                <a:gridCol w="837204"/>
                <a:gridCol w="837204"/>
                <a:gridCol w="837204"/>
                <a:gridCol w="837204"/>
                <a:gridCol w="837204"/>
              </a:tblGrid>
              <a:tr h="453651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2016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2017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 err="1">
                          <a:effectLst/>
                        </a:rPr>
                        <a:t>Diff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2018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 err="1">
                          <a:effectLst/>
                        </a:rPr>
                        <a:t>Diff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3651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BNP till marknadspris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3,2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3,0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0,5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2,2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–</a:t>
                      </a:r>
                      <a:r>
                        <a:rPr lang="sv-SE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0,2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3651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Sysselsättning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1,5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2,3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–0,1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1,0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3651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Arbetslöshet</a:t>
                      </a:r>
                      <a:r>
                        <a:rPr lang="sv-SE" sz="1600" baseline="30000" dirty="0">
                          <a:effectLst/>
                        </a:rPr>
                        <a:t>1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6,9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6,6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6,4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3651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Timlön</a:t>
                      </a:r>
                      <a:r>
                        <a:rPr lang="sv-SE" sz="1600" baseline="30000" dirty="0">
                          <a:effectLst/>
                        </a:rPr>
                        <a:t>2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2,4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2,7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2,9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3651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KPI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1,0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1,7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1,6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3651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KPIF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1,4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1,9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1,7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3651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Reporänta</a:t>
                      </a:r>
                      <a:r>
                        <a:rPr lang="sv-SE" sz="1600" baseline="30000" dirty="0">
                          <a:effectLst/>
                        </a:rPr>
                        <a:t>3,4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–0,50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–0,50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0,00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–0,25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0,00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3651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Offentligt finansiellt sparande</a:t>
                      </a:r>
                      <a:r>
                        <a:rPr lang="sv-SE" sz="1600" baseline="30000" dirty="0">
                          <a:effectLst/>
                        </a:rPr>
                        <a:t>5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0,9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1,0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0,1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>
                          <a:effectLst/>
                        </a:rPr>
                        <a:t>1,0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0,1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3651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Strukturellt sparande</a:t>
                      </a:r>
                      <a:r>
                        <a:rPr lang="sv-SE" sz="1600" baseline="30000" dirty="0">
                          <a:effectLst/>
                        </a:rPr>
                        <a:t>6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0,5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0,4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effectLst/>
                        </a:rPr>
                        <a:t>0,5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056215" cy="575593"/>
          </a:xfrm>
        </p:spPr>
        <p:txBody>
          <a:bodyPr>
            <a:normAutofit fontScale="92500" lnSpcReduction="10000"/>
          </a:bodyPr>
          <a:lstStyle/>
          <a:p>
            <a:endParaRPr lang="sv-SE" sz="1500" dirty="0" smtClean="0"/>
          </a:p>
          <a:p>
            <a:r>
              <a:rPr lang="sv-SE" sz="1600" dirty="0" smtClean="0"/>
              <a:t>Procentuell </a:t>
            </a:r>
            <a:r>
              <a:rPr lang="sv-SE" sz="1600" dirty="0"/>
              <a:t>förändring respektive procent­enheter om inget annat anges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3050" y="6116637"/>
            <a:ext cx="7704286" cy="316931"/>
          </a:xfrm>
        </p:spPr>
        <p:txBody>
          <a:bodyPr/>
          <a:lstStyle/>
          <a:p>
            <a:r>
              <a:rPr lang="sv-SE" baseline="30000" dirty="0"/>
              <a:t>1 </a:t>
            </a:r>
            <a:r>
              <a:rPr lang="sv-SE" dirty="0"/>
              <a:t>Procent av arbetskraften. </a:t>
            </a:r>
            <a:r>
              <a:rPr lang="sv-SE" baseline="30000" dirty="0"/>
              <a:t>2 </a:t>
            </a:r>
            <a:r>
              <a:rPr lang="sv-SE" dirty="0"/>
              <a:t>Enligt konjunkturlönestatistiken. </a:t>
            </a:r>
            <a:r>
              <a:rPr lang="sv-SE" baseline="30000" dirty="0"/>
              <a:t>3 </a:t>
            </a:r>
            <a:r>
              <a:rPr lang="sv-SE" dirty="0"/>
              <a:t>Procent. </a:t>
            </a:r>
            <a:r>
              <a:rPr lang="sv-SE" baseline="30000" dirty="0"/>
              <a:t>4 </a:t>
            </a:r>
            <a:r>
              <a:rPr lang="sv-SE" dirty="0"/>
              <a:t>Vid årets slut.</a:t>
            </a:r>
            <a:r>
              <a:rPr lang="sv-SE" baseline="30000" dirty="0"/>
              <a:t> 5 </a:t>
            </a:r>
            <a:r>
              <a:rPr lang="sv-SE" dirty="0"/>
              <a:t>Procent av BNP. </a:t>
            </a:r>
            <a:r>
              <a:rPr lang="sv-SE" baseline="30000" dirty="0"/>
              <a:t>6 </a:t>
            </a:r>
            <a:r>
              <a:rPr lang="sv-SE" dirty="0"/>
              <a:t>Procent av potentiell BNP.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00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sz="half" idx="2"/>
          </p:nvPr>
        </p:nvSpPr>
        <p:spPr>
          <a:xfrm>
            <a:off x="4808984" y="1467368"/>
            <a:ext cx="4392488" cy="463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				</a:t>
            </a:r>
            <a:r>
              <a:rPr lang="sv-SE" sz="1600" dirty="0" smtClean="0"/>
              <a:t>mdkr</a:t>
            </a:r>
            <a:endParaRPr lang="sv-SE" sz="1600" dirty="0"/>
          </a:p>
          <a:p>
            <a:pPr marL="0" indent="0">
              <a:buNone/>
            </a:pPr>
            <a:endParaRPr lang="sv-SE" sz="1400" dirty="0" smtClean="0"/>
          </a:p>
          <a:p>
            <a:pPr marL="0" indent="0">
              <a:buNone/>
            </a:pPr>
            <a:r>
              <a:rPr lang="sv-SE" sz="1600" dirty="0" smtClean="0"/>
              <a:t>Budgetutrymme </a:t>
            </a:r>
            <a:r>
              <a:rPr lang="sv-SE" sz="1600" dirty="0"/>
              <a:t>i staten 	</a:t>
            </a:r>
            <a:r>
              <a:rPr lang="sv-SE" sz="1600" dirty="0" smtClean="0"/>
              <a:t>	12 </a:t>
            </a:r>
          </a:p>
          <a:p>
            <a:pPr marL="0" indent="0">
              <a:buNone/>
            </a:pPr>
            <a:r>
              <a:rPr lang="sv-SE" sz="1600" dirty="0" smtClean="0">
                <a:solidFill>
                  <a:schemeClr val="tx1"/>
                </a:solidFill>
              </a:rPr>
              <a:t>Annonserade skattehöjningar</a:t>
            </a:r>
            <a:r>
              <a:rPr lang="sv-SE" sz="1600" dirty="0">
                <a:solidFill>
                  <a:schemeClr val="tx1"/>
                </a:solidFill>
              </a:rPr>
              <a:t>	</a:t>
            </a:r>
            <a:r>
              <a:rPr lang="sv-SE" sz="1600" dirty="0" smtClean="0">
                <a:solidFill>
                  <a:schemeClr val="tx1"/>
                </a:solidFill>
              </a:rPr>
              <a:t>  5</a:t>
            </a:r>
          </a:p>
          <a:p>
            <a:pPr marL="0" indent="0">
              <a:buNone/>
            </a:pPr>
            <a:r>
              <a:rPr lang="sv-SE" sz="1600" dirty="0" smtClean="0">
                <a:solidFill>
                  <a:schemeClr val="tx1"/>
                </a:solidFill>
              </a:rPr>
              <a:t>_______________________________</a:t>
            </a:r>
          </a:p>
          <a:p>
            <a:pPr marL="0" indent="0">
              <a:buNone/>
            </a:pPr>
            <a:r>
              <a:rPr lang="sv-SE" sz="1600" dirty="0" smtClean="0">
                <a:solidFill>
                  <a:schemeClr val="tx1"/>
                </a:solidFill>
              </a:rPr>
              <a:t>Summa 				17</a:t>
            </a:r>
          </a:p>
          <a:p>
            <a:pPr marL="0" indent="0">
              <a:buNone/>
            </a:pPr>
            <a:endParaRPr lang="sv-SE" sz="1400" dirty="0" smtClean="0"/>
          </a:p>
          <a:p>
            <a:pPr marL="0" indent="0">
              <a:buNone/>
            </a:pPr>
            <a:endParaRPr lang="sv-SE" sz="1600" dirty="0" smtClean="0"/>
          </a:p>
          <a:p>
            <a:pPr marL="0" indent="0">
              <a:buNone/>
            </a:pPr>
            <a:r>
              <a:rPr lang="sv-SE" sz="1600" dirty="0"/>
              <a:t>B</a:t>
            </a:r>
            <a:r>
              <a:rPr lang="sv-SE" sz="1600" dirty="0" smtClean="0"/>
              <a:t>edömning utgiftsåtgärder </a:t>
            </a:r>
          </a:p>
          <a:p>
            <a:pPr marL="0" indent="0">
              <a:buNone/>
            </a:pPr>
            <a:r>
              <a:rPr lang="sv-SE" sz="1600" dirty="0" smtClean="0"/>
              <a:t>behålla nivån på offentliga </a:t>
            </a:r>
          </a:p>
          <a:p>
            <a:pPr marL="0" indent="0">
              <a:buNone/>
            </a:pPr>
            <a:r>
              <a:rPr lang="sv-SE" sz="1600" dirty="0"/>
              <a:t>v</a:t>
            </a:r>
            <a:r>
              <a:rPr lang="sv-SE" sz="1600" dirty="0" smtClean="0"/>
              <a:t>älfärden inom </a:t>
            </a:r>
            <a:r>
              <a:rPr lang="sv-SE" sz="1600" dirty="0"/>
              <a:t>tex </a:t>
            </a:r>
            <a:r>
              <a:rPr lang="sv-SE" sz="1600" dirty="0" smtClean="0"/>
              <a:t>vård,		17</a:t>
            </a:r>
          </a:p>
          <a:p>
            <a:pPr marL="0" indent="0">
              <a:buNone/>
            </a:pPr>
            <a:r>
              <a:rPr lang="sv-SE" sz="1600" dirty="0" smtClean="0"/>
              <a:t>skola och omsorg	</a:t>
            </a:r>
            <a:r>
              <a:rPr lang="sv-SE" sz="1600" dirty="0" smtClean="0">
                <a:solidFill>
                  <a:srgbClr val="00B050"/>
                </a:solidFill>
              </a:rPr>
              <a:t>	</a:t>
            </a:r>
            <a:endParaRPr lang="sv-SE" sz="1600" dirty="0"/>
          </a:p>
        </p:txBody>
      </p:sp>
      <p:sp>
        <p:nvSpPr>
          <p:cNvPr id="7" name="Platshållare för innehåll 7"/>
          <p:cNvSpPr txBox="1">
            <a:spLocks/>
          </p:cNvSpPr>
          <p:nvPr/>
        </p:nvSpPr>
        <p:spPr>
          <a:xfrm>
            <a:off x="560512" y="1467368"/>
            <a:ext cx="3744416" cy="476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b="1" dirty="0">
                <a:solidFill>
                  <a:srgbClr val="4D4D4D"/>
                </a:solidFill>
              </a:rPr>
              <a:t>Strukturellt och finansiellt sparande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300" dirty="0"/>
              <a:t>Procent av BNP respektive potentiell BNP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pPr marL="0" indent="0">
              <a:buNone/>
            </a:pPr>
            <a:r>
              <a:rPr lang="sv-SE" sz="1200" dirty="0"/>
              <a:t>Källor: SCB och Konjunkturinstitutet.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4488" y="260648"/>
            <a:ext cx="6860995" cy="933060"/>
          </a:xfrm>
        </p:spPr>
        <p:txBody>
          <a:bodyPr>
            <a:normAutofit/>
          </a:bodyPr>
          <a:lstStyle/>
          <a:p>
            <a:r>
              <a:rPr lang="sv-SE" dirty="0"/>
              <a:t>Visst utrymme för </a:t>
            </a:r>
            <a:r>
              <a:rPr lang="sv-SE" dirty="0" smtClean="0"/>
              <a:t>ofinansierade reformer 2018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3" y="2736242"/>
            <a:ext cx="4291914" cy="268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8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Osäkerhet i prognosen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 smtClean="0">
                <a:solidFill>
                  <a:srgbClr val="FF0000"/>
                </a:solidFill>
                <a:sym typeface="Symbol"/>
              </a:rPr>
              <a:t></a:t>
            </a:r>
            <a:r>
              <a:rPr lang="sv-SE" b="1" dirty="0" smtClean="0">
                <a:sym typeface="Symbol"/>
              </a:rPr>
              <a:t>/</a:t>
            </a:r>
            <a:r>
              <a:rPr lang="sv-SE" sz="1100" b="1" dirty="0" smtClean="0">
                <a:solidFill>
                  <a:srgbClr val="00B050"/>
                </a:solidFill>
                <a:sym typeface="Symbol"/>
              </a:rPr>
              <a:t></a:t>
            </a:r>
            <a:r>
              <a:rPr lang="sv-SE" dirty="0" smtClean="0">
                <a:sym typeface="Symbol"/>
              </a:rPr>
              <a:t>	</a:t>
            </a:r>
            <a:r>
              <a:rPr lang="sv-SE" dirty="0" smtClean="0"/>
              <a:t>Osäkerhet om finanspolitiken i USA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 smtClean="0">
                <a:solidFill>
                  <a:srgbClr val="FF0000"/>
                </a:solidFill>
                <a:sym typeface="Symbol"/>
              </a:rPr>
              <a:t> </a:t>
            </a:r>
            <a:r>
              <a:rPr lang="sv-SE" dirty="0" smtClean="0"/>
              <a:t>	Hårdlandning i Kina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FF0000"/>
                </a:solidFill>
                <a:sym typeface="Symbol"/>
              </a:rPr>
              <a:t></a:t>
            </a:r>
            <a:r>
              <a:rPr lang="sv-SE" dirty="0"/>
              <a:t>     Korrigering av tillgångspriser</a:t>
            </a:r>
          </a:p>
          <a:p>
            <a:pPr marL="0" indent="0">
              <a:buNone/>
              <a:tabLst>
                <a:tab pos="542925" algn="l"/>
              </a:tabLst>
            </a:pPr>
            <a:endParaRPr lang="sv-SE" b="1" dirty="0" smtClean="0">
              <a:solidFill>
                <a:srgbClr val="00B050"/>
              </a:solidFill>
              <a:sym typeface="Symbol"/>
            </a:endParaRP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 smtClean="0">
                <a:solidFill>
                  <a:srgbClr val="00B050"/>
                </a:solidFill>
                <a:sym typeface="Symbol"/>
              </a:rPr>
              <a:t></a:t>
            </a:r>
            <a:r>
              <a:rPr lang="sv-SE" dirty="0" smtClean="0">
                <a:sym typeface="Symbol"/>
              </a:rPr>
              <a:t>     R</a:t>
            </a:r>
            <a:r>
              <a:rPr lang="sv-SE" dirty="0" smtClean="0"/>
              <a:t>egeringen mer positiv syn på budgetutrymmet</a:t>
            </a:r>
            <a:endParaRPr lang="sv-SE" dirty="0"/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 smtClean="0">
                <a:solidFill>
                  <a:srgbClr val="00B050"/>
                </a:solidFill>
                <a:sym typeface="Symbol"/>
              </a:rPr>
              <a:t></a:t>
            </a:r>
            <a:r>
              <a:rPr lang="sv-SE" dirty="0" smtClean="0">
                <a:sym typeface="Symbol"/>
              </a:rPr>
              <a:t> 	Underskattad svensk exportefterfrågan </a:t>
            </a:r>
            <a:endParaRPr lang="sv-SE" dirty="0">
              <a:sym typeface="Symbol"/>
            </a:endParaRP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00B050"/>
                </a:solidFill>
                <a:sym typeface="Symbol"/>
              </a:rPr>
              <a:t></a:t>
            </a:r>
            <a:r>
              <a:rPr lang="sv-SE" dirty="0">
                <a:sym typeface="Symbol"/>
              </a:rPr>
              <a:t> 	</a:t>
            </a:r>
            <a:r>
              <a:rPr lang="sv-SE" dirty="0"/>
              <a:t>Hushållens konsumtion (</a:t>
            </a:r>
            <a:r>
              <a:rPr lang="sv-SE" dirty="0" err="1"/>
              <a:t>sv</a:t>
            </a:r>
            <a:r>
              <a:rPr lang="sv-SE" dirty="0"/>
              <a:t>) kan bli starkare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FF0000"/>
                </a:solidFill>
                <a:sym typeface="Symbol"/>
              </a:rPr>
              <a:t></a:t>
            </a:r>
            <a:r>
              <a:rPr lang="sv-SE" dirty="0">
                <a:sym typeface="Symbol"/>
              </a:rPr>
              <a:t>	</a:t>
            </a:r>
            <a:r>
              <a:rPr lang="sv-SE" dirty="0"/>
              <a:t>Osäkerhet kring ytterligare verktyg för      	makrotillsynen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i="1" dirty="0"/>
              <a:t>I stort sett balanserad riskbild</a:t>
            </a:r>
          </a:p>
          <a:p>
            <a:endParaRPr lang="sv-SE" i="1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2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 i="1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31824" y="1319213"/>
            <a:ext cx="7345512" cy="4990107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 smtClean="0"/>
              <a:t>Starka indikatorer har gjort avtryck i tillväxten</a:t>
            </a:r>
            <a:endParaRPr lang="sv-SE" dirty="0"/>
          </a:p>
          <a:p>
            <a:endParaRPr lang="sv-SE" dirty="0"/>
          </a:p>
          <a:p>
            <a:r>
              <a:rPr lang="sv-SE" dirty="0"/>
              <a:t>Högkonjunkturen i Sverige förstärks 2017 och </a:t>
            </a:r>
            <a:r>
              <a:rPr lang="sv-SE" dirty="0" smtClean="0"/>
              <a:t>2018</a:t>
            </a:r>
          </a:p>
          <a:p>
            <a:endParaRPr lang="sv-SE" dirty="0"/>
          </a:p>
          <a:p>
            <a:r>
              <a:rPr lang="sv-SE" dirty="0" smtClean="0"/>
              <a:t>Allt svårare för företag att hitta personal med rätt kompetens</a:t>
            </a:r>
            <a:endParaRPr lang="sv-SE" dirty="0"/>
          </a:p>
          <a:p>
            <a:endParaRPr lang="sv-SE" dirty="0"/>
          </a:p>
          <a:p>
            <a:r>
              <a:rPr lang="sv-SE" dirty="0"/>
              <a:t>Sysselsättningen </a:t>
            </a:r>
            <a:r>
              <a:rPr lang="sv-SE" dirty="0" smtClean="0"/>
              <a:t>stiger och </a:t>
            </a:r>
            <a:r>
              <a:rPr lang="sv-SE" dirty="0"/>
              <a:t>arbetslösheten minskar 2017 och 2018</a:t>
            </a:r>
          </a:p>
          <a:p>
            <a:endParaRPr lang="sv-SE" dirty="0"/>
          </a:p>
          <a:p>
            <a:r>
              <a:rPr lang="sv-SE" dirty="0" smtClean="0"/>
              <a:t>Inflationen når 2 procent endast tillfälligt</a:t>
            </a:r>
            <a:endParaRPr lang="sv-SE" dirty="0"/>
          </a:p>
          <a:p>
            <a:endParaRPr lang="sv-SE" dirty="0"/>
          </a:p>
          <a:p>
            <a:r>
              <a:rPr lang="sv-SE" dirty="0" smtClean="0"/>
              <a:t>Det </a:t>
            </a:r>
            <a:r>
              <a:rPr lang="sv-SE" dirty="0"/>
              <a:t>finns ett visst utrymme för nya ofinansierade reformer 2018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60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 i="1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31824" y="1319213"/>
            <a:ext cx="7345512" cy="4990107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 smtClean="0"/>
              <a:t>Högkonjunkturen </a:t>
            </a:r>
            <a:r>
              <a:rPr lang="sv-SE" dirty="0"/>
              <a:t>i Sverige </a:t>
            </a:r>
            <a:r>
              <a:rPr lang="sv-SE" dirty="0" smtClean="0"/>
              <a:t>förstärks mer än väntat i år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Sysselsättningen stiger och </a:t>
            </a:r>
            <a:r>
              <a:rPr lang="sv-SE" dirty="0"/>
              <a:t>arbetslösheten minskar 2017 och </a:t>
            </a:r>
            <a:r>
              <a:rPr lang="sv-SE" dirty="0" smtClean="0"/>
              <a:t>2018</a:t>
            </a:r>
          </a:p>
          <a:p>
            <a:endParaRPr lang="sv-SE" dirty="0"/>
          </a:p>
          <a:p>
            <a:r>
              <a:rPr lang="sv-SE" dirty="0"/>
              <a:t>Allt svårare för företag att hitta personal med rätt kompetens</a:t>
            </a:r>
          </a:p>
          <a:p>
            <a:endParaRPr lang="sv-SE" dirty="0"/>
          </a:p>
          <a:p>
            <a:r>
              <a:rPr lang="sv-SE" dirty="0" smtClean="0"/>
              <a:t>Inflationen når 2 procent endast tillfälligt</a:t>
            </a:r>
            <a:endParaRPr lang="sv-SE" dirty="0"/>
          </a:p>
          <a:p>
            <a:endParaRPr lang="sv-SE" dirty="0"/>
          </a:p>
          <a:p>
            <a:r>
              <a:rPr lang="sv-SE" dirty="0" smtClean="0"/>
              <a:t>Det </a:t>
            </a:r>
            <a:r>
              <a:rPr lang="sv-SE" dirty="0"/>
              <a:t>finns ett visst utrymme för </a:t>
            </a:r>
            <a:r>
              <a:rPr lang="sv-SE" dirty="0" smtClean="0"/>
              <a:t>ofinansierade </a:t>
            </a:r>
            <a:r>
              <a:rPr lang="sv-SE" dirty="0"/>
              <a:t>reformer 2018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98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Svensk BNP ökade överraskande mycket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764704"/>
            <a:ext cx="6860995" cy="1007641"/>
          </a:xfrm>
        </p:spPr>
        <p:txBody>
          <a:bodyPr>
            <a:normAutofit/>
          </a:bodyPr>
          <a:lstStyle/>
          <a:p>
            <a:r>
              <a:rPr lang="sv-SE" dirty="0"/>
              <a:t>Barometerindikatorn och BNP</a:t>
            </a:r>
            <a:endParaRPr lang="sv-SE" dirty="0" smtClean="0"/>
          </a:p>
          <a:p>
            <a:r>
              <a:rPr lang="sv-SE" sz="1400" dirty="0" smtClean="0"/>
              <a:t>Index </a:t>
            </a:r>
            <a:r>
              <a:rPr lang="sv-SE" sz="1400" dirty="0"/>
              <a:t>medelvärde=100, månadsvärden respektive procentuell förändring, säsongsrensade kvartalsvärden</a:t>
            </a:r>
          </a:p>
          <a:p>
            <a:endParaRPr lang="sv-SE" sz="14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Konjunktur­institutet.</a:t>
            </a:r>
          </a:p>
          <a:p>
            <a:endParaRPr lang="sv-SE" dirty="0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9491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Bostadsinvesteringar fortsätter att överraska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10000"/>
          </a:bodyPr>
          <a:lstStyle/>
          <a:p>
            <a:r>
              <a:rPr lang="sv-SE" sz="1900" dirty="0"/>
              <a:t>Bostadsinvesteringar</a:t>
            </a:r>
            <a:endParaRPr lang="sv-SE" sz="1900" dirty="0" smtClean="0"/>
          </a:p>
          <a:p>
            <a:r>
              <a:rPr lang="sv-SE" sz="1500" dirty="0"/>
              <a:t>Procentuell förändring, säsongsrensade kvartalsvärden</a:t>
            </a:r>
          </a:p>
          <a:p>
            <a:endParaRPr lang="sv-SE" sz="13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Konjunktur­institutet.</a:t>
            </a:r>
          </a:p>
          <a:p>
            <a:endParaRPr lang="sv-SE" dirty="0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1624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Autofit/>
          </a:bodyPr>
          <a:lstStyle/>
          <a:p>
            <a:r>
              <a:rPr lang="sv-SE" dirty="0" smtClean="0"/>
              <a:t>Optimism i tillverkningsindustrin i flera OECD-länder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</a:t>
            </a:r>
            <a:r>
              <a:rPr lang="sv-SE" dirty="0" err="1"/>
              <a:t>Institute</a:t>
            </a:r>
            <a:r>
              <a:rPr lang="sv-SE" dirty="0"/>
              <a:t> for </a:t>
            </a:r>
            <a:r>
              <a:rPr lang="sv-SE" dirty="0" err="1"/>
              <a:t>Supply</a:t>
            </a:r>
            <a:r>
              <a:rPr lang="sv-SE" dirty="0"/>
              <a:t> Management, Europeiska kommissionen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844824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764704"/>
            <a:ext cx="6860995" cy="1224136"/>
          </a:xfrm>
        </p:spPr>
        <p:txBody>
          <a:bodyPr>
            <a:normAutofit/>
          </a:bodyPr>
          <a:lstStyle/>
          <a:p>
            <a:r>
              <a:rPr lang="sv-SE" dirty="0"/>
              <a:t>Förtroendeindikatorer för tillverkningsindustrin i USA, euroområdet och Storbritannien</a:t>
            </a:r>
            <a:endParaRPr lang="sv-SE" dirty="0" smtClean="0"/>
          </a:p>
          <a:p>
            <a:r>
              <a:rPr lang="sv-SE" sz="1400" dirty="0" smtClean="0"/>
              <a:t>Index medelvärde=100, månadsvärden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0231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988840"/>
            <a:ext cx="6498899" cy="406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Autofit/>
          </a:bodyPr>
          <a:lstStyle/>
          <a:p>
            <a:r>
              <a:rPr lang="sv-SE" dirty="0" smtClean="0"/>
              <a:t>Exportorderingången får skjuts av omvärlden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764704"/>
            <a:ext cx="7344816" cy="1368152"/>
          </a:xfrm>
        </p:spPr>
        <p:txBody>
          <a:bodyPr>
            <a:normAutofit/>
          </a:bodyPr>
          <a:lstStyle/>
          <a:p>
            <a:r>
              <a:rPr lang="sv-SE" dirty="0"/>
              <a:t>Exportorderingång i tillverkningsindustrin och export av varor</a:t>
            </a:r>
            <a:endParaRPr lang="sv-SE" dirty="0" smtClean="0"/>
          </a:p>
          <a:p>
            <a:r>
              <a:rPr lang="sv-SE" sz="1400" dirty="0" smtClean="0"/>
              <a:t>Nettotal, säsongsrensade månadsvärden </a:t>
            </a:r>
            <a:r>
              <a:rPr lang="sv-SE" sz="1400" dirty="0"/>
              <a:t>respektive </a:t>
            </a:r>
            <a:r>
              <a:rPr lang="sv-SE" sz="1400" dirty="0" smtClean="0"/>
              <a:t>procentuell förändring, </a:t>
            </a:r>
            <a:r>
              <a:rPr lang="sv-SE" sz="1400" dirty="0"/>
              <a:t>säsongsrensade </a:t>
            </a:r>
            <a:r>
              <a:rPr lang="sv-SE" sz="1400" dirty="0" smtClean="0"/>
              <a:t>kvartalsvärden</a:t>
            </a:r>
            <a:endParaRPr lang="sv-SE" sz="1400" dirty="0"/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31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Fortsatt starka inhemska indikatorer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764704"/>
            <a:ext cx="6860995" cy="1007641"/>
          </a:xfrm>
        </p:spPr>
        <p:txBody>
          <a:bodyPr>
            <a:normAutofit/>
          </a:bodyPr>
          <a:lstStyle/>
          <a:p>
            <a:r>
              <a:rPr lang="sv-SE" dirty="0" smtClean="0"/>
              <a:t>Konfidensindikatorer i olika branscher</a:t>
            </a:r>
          </a:p>
          <a:p>
            <a:r>
              <a:rPr lang="sv-SE" sz="1400" dirty="0" smtClean="0"/>
              <a:t>Index medelvärde=100, säsongsrensade kvartalsvärden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Konjunktur­institutet.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2483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Brist på efterfrågad kompetens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764704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/>
              <a:t>Brist på arbetskraft i näringslivet</a:t>
            </a:r>
            <a:endParaRPr lang="sv-SE" dirty="0" smtClean="0"/>
          </a:p>
          <a:p>
            <a:r>
              <a:rPr lang="sv-SE" sz="1400" dirty="0" smtClean="0"/>
              <a:t>Nettotal, säsongsrensade kvartalsvärden</a:t>
            </a:r>
            <a:endParaRPr lang="sv-SE" sz="14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0231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Stigande sysselsättning i alla delar av näringslivet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/>
              <a:t>Anställningsplaner i </a:t>
            </a:r>
            <a:r>
              <a:rPr lang="sv-SE" dirty="0" smtClean="0"/>
              <a:t>näringslivet</a:t>
            </a:r>
          </a:p>
          <a:p>
            <a:r>
              <a:rPr lang="sv-SE" sz="1400" dirty="0" smtClean="0"/>
              <a:t>Nettotal</a:t>
            </a:r>
            <a:r>
              <a:rPr lang="sv-SE" sz="1400" dirty="0"/>
              <a:t>, säsongsrensade månadsvärden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  <a:p>
            <a:endParaRPr lang="sv-SE" dirty="0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9491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428</Words>
  <Application>Microsoft Office PowerPoint</Application>
  <PresentationFormat>A4 (210 x 297 mm)</PresentationFormat>
  <Paragraphs>192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KONJUNKTURINSTITUTET</vt:lpstr>
      <vt:lpstr>Sammanfattning</vt:lpstr>
      <vt:lpstr>Svensk BNP ökade överraskande mycket </vt:lpstr>
      <vt:lpstr>Bostadsinvesteringar fortsätter att överraska</vt:lpstr>
      <vt:lpstr>Optimism i tillverkningsindustrin i flera OECD-länder </vt:lpstr>
      <vt:lpstr>Exportorderingången får skjuts av omvärlden </vt:lpstr>
      <vt:lpstr>Fortsatt starka inhemska indikatorer</vt:lpstr>
      <vt:lpstr>Brist på efterfrågad kompetens</vt:lpstr>
      <vt:lpstr>Stigande sysselsättning i alla delar av näringslivet</vt:lpstr>
      <vt:lpstr>Ansträngt på arbetsmarknaden</vt:lpstr>
      <vt:lpstr>Inflationen når endast tillfälligt på 2 procent</vt:lpstr>
      <vt:lpstr>Uppdaterad konjunkturbild och revideringar jämfört med prognosen i juni 2017</vt:lpstr>
      <vt:lpstr>Visst utrymme för ofinansierade reformer 2018</vt:lpstr>
      <vt:lpstr>Osäkerhet i prognosen </vt:lpstr>
      <vt:lpstr>Sammanfattning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84</cp:revision>
  <cp:lastPrinted>2017-08-04T05:33:38Z</cp:lastPrinted>
  <dcterms:created xsi:type="dcterms:W3CDTF">2013-02-22T10:31:08Z</dcterms:created>
  <dcterms:modified xsi:type="dcterms:W3CDTF">2017-08-04T06:26:18Z</dcterms:modified>
</cp:coreProperties>
</file>