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F8E790-34C0-49F6-ACBF-AC7C0951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AE8C79-1CE4-4341-A2C5-DD991AA73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D59EEF-4F1C-419A-9ACD-E1AB0F4CF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E90C85-3E42-4138-97F4-0CCA899B9E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5445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72014-C269-451E-A680-CE04FB2E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B4A9E2-5E63-4C67-977B-5CB8F4BEB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C2C7BD-669A-4AF8-875F-FBC573689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81848C-7562-4CF7-BB6A-6DC2874B8C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9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51F14-8D19-479F-98E9-837D09DE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Påbörjade lägenheter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17548A-B528-4E0E-9533-3C8ECCD12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13E85B-281A-4621-9512-123137AB7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C48936-CD16-473C-9A7B-7F1D231FBC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016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40D0BB-6916-45DE-9AD5-3ECAF397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DD50F51-6FAF-4A75-B23A-681C96EAA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9E531-E940-4954-8F2C-0DAA8808F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10AF58-3971-4347-A6C8-599D09EDCA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085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4CDCA2-DD7C-4773-9BE1-D256CBF8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997EEAA-2538-4FAD-A968-EAD352EFF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FB45B3-F5A2-45F8-BAF7-B948A6DEE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ECDCC8-4FC9-4586-99AF-80C36C48BC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158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58B9A-99B7-4370-B6CF-EF974B17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5D22842-8761-4ED1-B668-B343E2397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C023E8-CFAF-4CC4-AE92-9A874E787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9C442B-AD30-434D-B098-801E07B89D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647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27A2E1-20F8-443D-AC0C-B3DDEF43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94EB90-E92A-4ED0-8E79-540F2503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220811-BA96-4AC9-AE34-505A59585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B041D6-84F5-4D9D-8619-AEAC2DF325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525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9DB85-4149-4A06-9965-F19066F0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 för husbyggande och anläggningsverksamhet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7CE90A6-0FCD-4966-8673-06AD83948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111348-D8CB-49CC-B33C-950DB0380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192194-6EF0-423A-88AC-A24B6A4114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263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4E9040-8483-4C7B-9BC3-BA8249F6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37665F1-6C5B-4BDB-BA39-06E5750D3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67C2D4-0D8E-4CD1-A212-431764240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235E88-F54B-42DA-AAD8-5E0B30CD17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697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CC9F3-715E-4AC0-B56F-1DA44141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och sysselsättning,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5D36E1D-E7A3-46ED-8121-768A0EC8A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7E84BB-6041-4889-828C-2B14159C8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4785CA-749A-41E0-8328-3591FE0C94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864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C81D0-6BC9-4F00-A557-AEBDFE15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Efterfrågan i tjänstesektorn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65D4D7-37A5-4AD3-9C6A-F79B02125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3CB102-67E3-4FFE-810B-085F8CC212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59769F-5133-4C43-8EA9-61182BE371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175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B350C2-FC50-4AD7-9DED-AD5180DE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C18D118-2FB8-4103-AC60-90EDFC2EC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4C7E5E-00DF-48D2-B76E-A614CCD01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2C20FD-280E-4FC2-83DB-6E4069DC59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562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4E7374-D2C2-4D62-AE1C-93FB3F48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E9B400-D172-439C-8516-F22560D7F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79DC34-9CCC-42F4-9FFB-E01746775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241DED-F52B-4FDB-B81F-AD6C6AA38C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79858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E2777F-216D-4998-A69E-6DAA0B47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DB404B-4C25-416F-9B45-DE90D48F7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AE0DA5-3552-4A28-A2A1-C3D0361AA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timmar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E89D3E-B23E-453B-BA59-E885FD02A7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568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8563C3-D9A5-4434-960B-CA39852C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8C618A-B2FF-46F4-960C-404A40E2D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4F148B-EF9A-438A-86E7-305BA857F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A45027-8B6F-49EE-8A8A-3126B539D3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140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87926-BD82-4386-A9C8-706AA879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industri, byggverksamhet, detaljhandel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4A7664-3F0C-4646-916B-D2B6CECE4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05E90F-5256-4B53-95B0-392095BD25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EEA8F4-A471-44E3-B9F4-429D9AB017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56679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B26A14-CBBF-4286-9164-B8829A5B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5789B91-7205-4CE0-80EF-C190F4174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44CDB4-2AC6-44A9-8902-64A5900FB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A46EEC-A013-4E39-89EE-AA54F663F2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11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E17474-7F1A-4DAE-A4E6-FC4798B2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olika delar av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68CCD26-44CC-4D4E-8C7F-4D72092E2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55DE31-2239-47A0-995F-307DC55CD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BFDF05-AB21-4D4E-832A-32DF9F4CDD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61658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E3960-2263-4531-A059-D729EE09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D7E05E-0435-4E6A-8D1B-36989004A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6200DA-5971-4BDE-B49D-DAC221FEA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0C2FCB-73C9-4FDF-B833-FA51375393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06911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43D0CD-C9E5-4912-91A4-5BF65CB8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Bristens konsekvenser för rekryteringen,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447F01-3DBD-4B15-B20D-1A48B7A94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C7BA7D-E9BA-4E80-8BF5-B75BF6142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arbetsställen som upplevt brist,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0E043D-35D4-48B1-983B-1C59CF27C65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218658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90A7A7-4243-44BC-8841-78FECE8A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Bristens konsekvenser för rekryteringen,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B68DD00-570D-4CFA-8181-395A3E6D0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7A1A43-A0E0-445B-9B7B-00EBCA1BD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arbetsställen som upplevt brist,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428E4D-DBA6-4E4F-8E70-4961F311CF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234543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C0CE3-E14F-4FC2-9FD9-0FE01D28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Bristens konsekvenser för arbetsstället, näringslivet och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9EB7B81-5B77-4F86-8A07-6DDAD3DAC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AF41B-20FE-4C9D-9E04-0108AF49A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arbetsställen som upplevt brist,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A4D500-1C03-4B3B-85A8-909B655691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1551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1B60C3-8C10-4CBF-A1D7-90874B03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2701EA-1146-456D-8CA0-CC261FFE8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C716EC-7210-4602-A985-0223FB09E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9098CC-A26A-48BA-AC72-3550F6E271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834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A02E1-A00A-45D4-8908-68F19E51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20741A-13CF-4217-9C69-35C12A6F7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748C97-3512-4CE5-8064-86A8731E6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2F3247-FD9A-4E19-ACCD-8A89E07397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1557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871041-DC7D-48BB-AB58-EDB14FBD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och sysselsättning i byggsektorn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05B175-E25F-445C-8146-D9E34D3D1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EDE2D6-DE30-477E-988C-9DA8191E0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baspris, fasta priser respektive tusental personer,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A99618-F20A-48A2-B4B8-74357B75CE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6019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53A792-6823-41FF-A6F4-06C1EFDA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0A042F-2FA6-4BDB-B406-44909958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DED2BC-1A24-4A74-B9BE-3AFD545AA5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 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A78285-824A-4BC3-83CA-3D3DE337FE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05951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096E07-1E9E-4C95-AA99-259326D4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973AF2D-500D-4259-BD13-AC240B59D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C53498-11CF-4C9D-AE1D-B2D662CCC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372559-58F1-46B0-93AC-35ABDC5CC8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7421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31883F-61A0-4FA4-A110-8812F29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Nyanmälda lediga platser och lediga jobb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7504EBE-4A13-41CC-B89E-375ED6D36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6C779E-8248-4383-9BD4-C3BF1687A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 respektive säsongsrensade månadsvärden, 3-månaders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50BE6D-2A7B-4294-B16D-0D9270F7F1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SCB. </a:t>
            </a:r>
          </a:p>
        </p:txBody>
      </p:sp>
    </p:spTree>
    <p:extLst>
      <p:ext uri="{BB962C8B-B14F-4D97-AF65-F5344CB8AC3E}">
        <p14:creationId xmlns:p14="http://schemas.microsoft.com/office/powerpoint/2010/main" val="3021120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E96F20-3DD7-4CC0-B3E8-1AAD1175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Beveridgekurvan</a:t>
            </a:r>
            <a:r>
              <a:rPr lang="sv-SE" dirty="0"/>
              <a:t> med lediga jobb från SCB, 2001–2018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B69C7D-3D62-4597-A2C7-1903CC2D7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340768"/>
            <a:ext cx="4752528" cy="47561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53C9C8-5FC0-4F68-ACC0-60F1186E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AA1EF5-B8DA-4E1D-8857-A43A50BF58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492630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9BEA0-2ABE-42E4-904E-B67DC747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Inskrivna arbetslösa vid Arbetsförmedlingen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692BDCC-2424-4257-A28E-FB6C9A8AA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C8DB57-38F0-4EC9-BA34-5EBAE8B34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respektive 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681FC5-18E9-4B91-BEB6-75F6FB0B7F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522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D2D914-798B-4492-BA1D-0014262D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B80B153-E4F3-4355-A4C3-C4A548DCD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7AA895-7210-4A88-B908-856FD92BE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D5CD4C-BD43-4111-B2C0-3AA92060A8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1234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2EFA39-7455-4C40-A779-4F6F430F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Produktivitetsgap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DB1AC7F-E9FE-4730-B0C3-7C7DA4A97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FE2CEC-E700-483F-8376-DE495B514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produktivitet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9D3A20-900D-419A-94D1-B9C49981D0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6559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CB06B9-176F-4B80-A68A-32D92BE0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0D67C0E-174A-4F8C-BDE4-F4813FD9F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3FF0D2-2A07-4C5C-990E-A485AE328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00A7CE-A738-47B2-89AA-41CAA67781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18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FC53D3-31D2-47E8-8F97-09C9EC69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A46D760-68DD-4B11-900F-D3C8D8D7C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8B4388-A6E1-4F79-8725-F0E5BE52C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59B1FD-999F-43AA-9E06-FE72768D5E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1881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258802-443B-40C4-98B8-9A6E2D7F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arbetsställen som högst kan öka produktionen med 10 procent utan att nyrekrytera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3BD1C14-55E3-4333-9EA0-D8BAAE136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1F257-F2D1-4D3B-AB0D-49FCF2EC7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1B32F5-AD46-44B7-9704-F3DB5CC9AF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681618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F50339-723F-4126-9744-0093216D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6A2C4E-C037-418E-B669-C205A1D64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57B99E-2A41-46D8-A275-AFAC28FC9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och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784156-6B11-4364-B104-9E61E11504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1697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F444A1-5B2D-4CF8-BA15-D3D03257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7FA7C8F-A37F-403A-9618-CF5AD7E2F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F1ABA6-1368-4F30-BA05-2D17C03E8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9AF513-5060-4841-AAC5-9FDC2D7397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32591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2CE9B-13CF-48C6-B6BE-8E130256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74EE06-83F1-485F-A301-EE48D6998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C9F325-FB75-442F-B584-112A053E6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A77C96-4226-4584-A967-1E4CE888EB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6676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2C1265-60A7-4EEA-A32D-43AABC7D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näringsliv, kommunal sektor och statlig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61A142-E5D8-4D06-8EC2-CEDDF756C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FDB577-4BF9-457F-BAB8-9BA8F3D89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F53CB8-52E8-4A35-A220-71D6087D45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925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D9A998-1B9C-4B71-B281-EC898039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arbetskostnad per timme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98A2476-20BD-4F1A-97F5-EB07E5B5B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1DB984-486F-4474-B677-8E2E9ECB11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A7635F-960F-47B7-A7FA-D23897C85C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0470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3BC68A-6732-4092-AB8E-B7B4F883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näringslivet, anställda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482403-7150-4448-9646-118DBD53D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56E38B-16BC-4191-993D-7CCD4BA1A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A345EC-53CF-48ED-B5B0-15BD957FE9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5009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F0D982-2F82-4A12-B064-B0435593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7F7C10-1202-4358-BB08-05FE6A178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BC948-B05D-40B5-AADB-6AF48476F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6C9CF-092F-4AFC-81A3-FEEB2701FE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05871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C38BC-E1F9-4FF7-8399-80BA28FD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i tillverkningsindustrin, handeln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A6D337-7E03-4C7D-9B50-5E5C8E566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AF561C-1F6F-4DED-B451-9AFC5147F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2F3023-4F2A-4398-8E2E-E2D0F5C8B1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0496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EBC9B-A3AC-49E8-93DE-AD98F970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514463-74FC-470D-AD95-5F8E9B6AA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192784-CF7C-47CD-9BF7-8DA99FD7A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3F6890-D119-4F5E-8EFC-EFD10A31CA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854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76129-497C-4E37-A695-69738578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varor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EE39CA-1D29-4B01-B65D-EA77C8DA7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905CB2-6E3E-4169-A20F-9CF486F21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6590AE-974D-4521-A9A1-AD3D815F7F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8460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D0554D-F21A-436E-BC35-FB1B2902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Hyror och månadsavgifter i KPI och 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8BCD40-DD55-4386-8A9D-9D87A0A78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33F230-29FA-4C09-9C22-37737DECB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respektive 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F65F31-69D3-45A9-873A-D94821A54C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41296900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A809B1-CE18-47FC-8A76-E89D5A93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Inflationsförväntningar på ett års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48BED1-75F5-4683-A470-7D4C39BAF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3ABEF0-E44D-4BE6-8AB6-938C52CD3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0F03AD-160B-4C75-85A3-E21B81AF33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Kantar Sifo Prospera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36831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B9BBD-005D-4D43-A013-7ACD57A2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Livsmedelspriser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8704AC7-9BCD-4CEC-AF48-6805B63FE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D68C7F-7F27-44C1-AF85-948E67DDF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151401-E074-43BB-A5A6-3DE6B4C13F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39531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A45146-6BD6-41B0-AC96-197510DC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prisförväntningar på tre månaders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F28CD46-77B7-4391-884F-5AA847E2B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1B243F-F391-4A78-A160-B418829FD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C73470-1FEE-44DE-B9CA-A0C2AF2AEF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02783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A4E3A5-BEDD-4566-8B6A-23C2C4AE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Globala jordbruks- och matpriser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41D016-95EA-4CD1-ADC6-9326E4CEE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9785F2-9198-45D3-917C-1BDEABE91C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83DD6D-11BF-4E44-84A8-E297F9504B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HWWI, FAO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2641385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4B7514-4088-4454-8D82-3EB50785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och konsumentpris på 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947F3F-06D0-4706-A5B4-21FBAC32C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0DC366-D851-4230-9854-7BDBE9B02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F104D4-0BE2-4FE5-8291-9D9CBEE12C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5778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A4B57-3690-45A8-9CC5-BA56AE9B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Oljepris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A2ECB78-4732-4FB9-97BE-D8BF9F00C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6800E5-DC97-4903-B5CD-1A37C7951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Brentolja, dollar per fat respektive kronor per fat,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967612-99CB-4F5D-8A77-563714A4A8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International Petroleum Exchange,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4428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7353DA-52B2-4107-9E17-D70A9A88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Elnätspris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7793C41-043C-4B4B-A181-7424DE8C3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891213-55DC-4693-8C86-1859F4F92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96F147-C9F0-4A13-8F68-EC2BF3DC30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79324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A3081E-03C3-402A-BC8B-B7F1A103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Spotpris,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F5ADB6-83FE-4A34-8617-998243D10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F690BB-6940-454E-9B29-54A5125A4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Öre per kilowattimme (KWh),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ACC36B-BF8A-4D48-A000-CBF3C587C9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Nord Pool Spot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1056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78CBA6-1DC0-4E30-A3A5-0F0E0612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Varu- och tjänstepriser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597BA90-D159-49A5-817F-9A5BB6FF2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DD02A5-3B30-4A34-BAF9-7EDFC60CC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40E10B-5B73-4141-A994-CADA0DD202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320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B90001-7A00-4DF8-AEA4-E876E8A6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6CD4CC-5399-43E3-92BE-D280D4E60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B3631D-B65F-4B6F-A43B-0191D5335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CF653E-8BEA-402B-9391-A2CF9F46D3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761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012424-63DA-4A0C-9B02-7BD8236B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 och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89E488-8820-424B-B581-8C71F9D34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AD9008-1339-475B-9BF8-8A4794CD9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 i industrin, kvartalsvärden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BD5147-0303-4D18-92C0-83A35B0F33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18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13512A-B1F6-4777-8A4E-0742110B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A6F28E1-DC08-4379-9D6F-755C4BC52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AD93DD-FB85-4C75-AAF8-FE33AA3D9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07788E-8929-4257-87DF-7F5463CF04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9167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FFAACE-72BA-4D13-B3DB-B8AF0A62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2A1FEA-ACF4-4620-B066-A7AC59ED8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AB8072-FBC8-4B6F-9952-D90932510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6AAA64-F3F7-46ED-9230-910E02982E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9850301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42</TotalTime>
  <Words>966</Words>
  <Application>Microsoft Office PowerPoint</Application>
  <PresentationFormat>A4 (210 x 297 mm)</PresentationFormat>
  <Paragraphs>177</Paragraphs>
  <Slides>59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59</vt:i4>
      </vt:variant>
    </vt:vector>
  </HeadingPairs>
  <TitlesOfParts>
    <vt:vector size="63" baseType="lpstr">
      <vt:lpstr>Arial</vt:lpstr>
      <vt:lpstr>Calibri</vt:lpstr>
      <vt:lpstr>Verdana</vt:lpstr>
      <vt:lpstr>ExternaPresentationer2</vt:lpstr>
      <vt:lpstr>BNP-gap och arbetsmarknadsgap</vt:lpstr>
      <vt:lpstr>BNP</vt:lpstr>
      <vt:lpstr>Industrins omdöme om exportorderstocken</vt:lpstr>
      <vt:lpstr>Export</vt:lpstr>
      <vt:lpstr>Export av varor</vt:lpstr>
      <vt:lpstr>Export av tjänster</vt:lpstr>
      <vt:lpstr>Industrins investeringar och kapacitetsutnyttjande</vt:lpstr>
      <vt:lpstr>Industrins investeringar</vt:lpstr>
      <vt:lpstr>Fasta bruttoinvesteringar</vt:lpstr>
      <vt:lpstr>Investeringar i bostäder</vt:lpstr>
      <vt:lpstr>Påbörjade lägenheter</vt:lpstr>
      <vt:lpstr>Hushållens konfidensindikator och hushållens konsumtion</vt:lpstr>
      <vt:lpstr>Hushållens konsumtion, real disponibel inkomst och sparkvot</vt:lpstr>
      <vt:lpstr>Offentlig konsumtion</vt:lpstr>
      <vt:lpstr>Offentliga investeringar</vt:lpstr>
      <vt:lpstr>Konfidensindikator för husbyggande och anläggningsverksamhet</vt:lpstr>
      <vt:lpstr>Produktion i näringslivet</vt:lpstr>
      <vt:lpstr>Brist på arbetskraft och sysselsättning, tillverkningsindustrin</vt:lpstr>
      <vt:lpstr>Efterfrågan i tjänstesektorn</vt:lpstr>
      <vt:lpstr>Sysselsättning</vt:lpstr>
      <vt:lpstr>Arbetade timmar</vt:lpstr>
      <vt:lpstr>Anställningsplaner i näringslivet</vt:lpstr>
      <vt:lpstr>Anställningsplaner i industri, byggverksamhet, detaljhandel och privata tjänstenäringar</vt:lpstr>
      <vt:lpstr>Brist på arbetskraft i näringslivet</vt:lpstr>
      <vt:lpstr>Brist på arbetskraft i olika delar av näringslivet</vt:lpstr>
      <vt:lpstr>Brist på arbetskraft</vt:lpstr>
      <vt:lpstr>Bristens konsekvenser för rekryteringen, näringslivet</vt:lpstr>
      <vt:lpstr>Bristens konsekvenser för rekryteringen, offentlig sektor</vt:lpstr>
      <vt:lpstr>Bristens konsekvenser för arbetsstället, näringslivet och offentlig sektor</vt:lpstr>
      <vt:lpstr>Bidrag till sysselsättningstillväxten </vt:lpstr>
      <vt:lpstr>Produktion och sysselsättning i byggsektorn</vt:lpstr>
      <vt:lpstr>Sysselsättningsgrad och arbetskraftsdeltagande</vt:lpstr>
      <vt:lpstr>Arbetslöshet</vt:lpstr>
      <vt:lpstr>Nyanmälda lediga platser och lediga jobb</vt:lpstr>
      <vt:lpstr>Beveridgekurvan med lediga jobb från SCB, 2001–2018 </vt:lpstr>
      <vt:lpstr>Inskrivna arbetslösa vid Arbetsförmedlingen</vt:lpstr>
      <vt:lpstr>Arbetsmarknadsgap</vt:lpstr>
      <vt:lpstr>Produktivitetsgap i näringslivet</vt:lpstr>
      <vt:lpstr>Industrins kapacitetsutnyttjande</vt:lpstr>
      <vt:lpstr>Andel arbetsställen som högst kan öka produktionen med 10 procent utan att nyrekrytera</vt:lpstr>
      <vt:lpstr>BNP-gap och resursutnyttjandeindikator</vt:lpstr>
      <vt:lpstr>Arbetsmarknadsgap och timlön i näringslivet</vt:lpstr>
      <vt:lpstr>Timlön i näringslivet</vt:lpstr>
      <vt:lpstr>Timlön i näringsliv, kommunal sektor och statlig sektor</vt:lpstr>
      <vt:lpstr>Timlön och arbetskostnad per timme i näringslivet</vt:lpstr>
      <vt:lpstr>Enhetsarbetskostnad i näringslivet, anställda</vt:lpstr>
      <vt:lpstr>Lönsamhet i näringslivet</vt:lpstr>
      <vt:lpstr>Lönsamhetsomdöme i tillverkningsindustrin, handeln och privata tjänstenäringar</vt:lpstr>
      <vt:lpstr>Konsumentpriser</vt:lpstr>
      <vt:lpstr>Hyror och månadsavgifter i KPI och räntor</vt:lpstr>
      <vt:lpstr>Inflationsförväntningar på ett års sikt</vt:lpstr>
      <vt:lpstr>Livsmedelspriser</vt:lpstr>
      <vt:lpstr>Företagens prisförväntningar på tre månaders sikt</vt:lpstr>
      <vt:lpstr>Globala jordbruks- och matpriser</vt:lpstr>
      <vt:lpstr>Enhetsarbetskostnad och konsumentpris på tjänster</vt:lpstr>
      <vt:lpstr>Oljepris</vt:lpstr>
      <vt:lpstr>Elnätspris</vt:lpstr>
      <vt:lpstr>Spotpris, Sverige</vt:lpstr>
      <vt:lpstr>Varu- och tjänstepriser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7</cp:revision>
  <dcterms:created xsi:type="dcterms:W3CDTF">2018-12-17T12:36:49Z</dcterms:created>
  <dcterms:modified xsi:type="dcterms:W3CDTF">2018-12-17T16:13:05Z</dcterms:modified>
</cp:coreProperties>
</file>