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3" r:id="rId17"/>
    <p:sldId id="272" r:id="rId18"/>
    <p:sldId id="274" r:id="rId19"/>
    <p:sldId id="275" r:id="rId20"/>
    <p:sldId id="276" r:id="rId21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31" d="100"/>
          <a:sy n="131" d="100"/>
        </p:scale>
        <p:origin x="594" y="114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2018-12-17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1F13AC-97AD-4121-B125-A92C022E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Barometerindikatorn och 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60AD417-1B61-46CB-AF96-6F4A2A2C5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EE599B-69D5-4FC3-97BA-B7F3DB4A1F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207B37A-F323-4C42-A2D8-4280F6B36B7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21357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C629F3-8BD0-4F53-A4A2-7905DE0E5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BNP-tillväxten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514271C-DF12-417E-A7CE-C5AA0F9D7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7CA934F-DAF5-4FE8-B799-29534B43C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8DD1BA1-B81E-4A40-9B99-10767F3CA5C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13044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4699D5-9BEB-4021-A826-A595C29E1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Finansiellt sparande och strukturellt sparande i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5497060-C691-43FC-8A97-79078907E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703E1B-B8EA-4BC0-8A99-6CA7D2C8C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 respektive 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BB85B21-6070-44B0-A5F4-10016D6DE19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56319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426154-7ACE-465D-97B4-3C2242343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konsumtion, real disponibel inkomst och sparkvot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7FB4DD8-B926-4633-B234-0ED802445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EFBF52-94C2-4B60-960F-60A66D3CC3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 av disponibel inkomst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CEC7028-7A09-4B74-8EAE-3AD043C8161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45550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49F983-2701-4281-A7B1-EFACAF161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Anställningsplaner i industri, byggverksamhet, detaljhandel och privata tjänstenäringar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E15AE0A-3A3B-4057-BDC7-B5C2EA207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425006-5CB6-42E9-BA60-6E76FAEDE5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6C2148B-39D8-42D0-AB6A-E3C068FBF96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27430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EA8418-4321-46D5-8FFE-6410D064E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sysselsättningstillväxten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02CAF57-2F3D-48C7-AE25-9AE6179CA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3AD184-B3BB-498C-915E-5AADBAE6ED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426C9F3-92CD-44D1-8A10-4E25337731A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8965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0E2A97-B736-492F-AF7F-7A393ED74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Inskrivna arbetslösa vid Arbetsförmedlingen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9F07AAB-1ED6-4292-BC1B-DE13D230A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ABB3DF-2A98-49DB-80FB-7322D25610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 respektive procent,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7345119-9899-4156-8B50-00DAB2053D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Arbetsförmedlingen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41388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0846FA-915F-4657-9855-57627DA1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Lönsamhetsomdöme i tillverkningsindustrin, handeln och privata tjänstenäringar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251E8E5-4A19-4991-9D89-E4A9348B3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7F14D4-D4C8-476D-8517-80D8355CD3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kvartalsvärden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EE3CDB7-0934-49C7-8EE9-7DF44A7CF09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63997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4BB1F0-4EC1-47EE-BB71-77272F54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3C06DF2-5033-4605-BA2B-1D5BD3969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1161B6-1339-42E4-888A-3C9402883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4739CBF-50A2-405E-9B58-CBBDA6A348C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06084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085A54-EC57-4506-91C3-9EC1AED8E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Reporänta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FA45A99-F64D-474B-A0F2-AF51EE1EE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1EFA70-64FA-47B7-B1C3-10F2DA1B8A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A2F10B0-434D-4415-A7D5-135A14F4DD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Nasdaq OMX,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23463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60EF80-7A47-4B75-BD68-675AD91A1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530C2DE-7633-4EFC-98CB-9814B9348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29FC9F-73C6-46E5-A90A-CD01077C12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23EB4BE-1D54-4F96-9E83-1643E0FA6E3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1100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6E98FA-F49C-4F9B-B2B5-86B1A4A31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och näringslivets förtroendeindikatorer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0BE7805-5C16-4831-BF01-41493D3DB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5095E5-D998-4569-B9FE-FE73D8C41A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medelvärde=100,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D180E91-9E74-40CA-AB73-65132972CBA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30594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282340-9799-4887-85E5-2E12A8AD1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Oljepris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6DE6CA3-F36E-4E21-A02E-CDB4B1064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88CFFD1-AAA1-48A8-AC29-EC1BFB7D4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Brentolja, dollar per fat,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78AAED1-5E65-4425-9233-9334AF42660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Macrobond, International Petroleum Exchange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9487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5A3B2F-FDB1-4C48-909F-45CF296C7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B2315B2-53B1-45AC-A803-7360C13D1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198747C-314A-4215-8B89-10E5FBFA61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Miljoner personer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43477F9-A512-41AE-8EE0-3BC74BBF132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30979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B012A3-EAF9-40DC-B7D0-B8836477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AA149E3-7FB4-49AD-8CD9-4A6DB03EC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D6858-25EB-4942-81F0-6F959AA869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 respektive potentiell arbetskraft,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0E44E5E-AD81-494F-AFFF-49FE5E7A695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9631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FCD059-D0F9-430C-A733-50D30B202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 och svensk exportmarknad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71F2D73-BE75-4DCD-B0C1-8F6D423AD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DF5BA5F-8E76-46F0-8557-228ECA1B1C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123E47A-5217-4AC2-8EC3-D94DF6EC039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OECD, IMF,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3909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150CB7-A968-4199-9B6F-1DA9B6433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i valda länder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2AC865-D12A-45C0-9F1F-AFE3AFA3AA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6A71134-D9BF-4E38-A403-03501707C13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IMF, OECD, Macrobond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88D90739-EDE8-4C5B-8325-4CDBCB109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3247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413967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9FE246-5284-4029-AA3B-607501361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40821EF-CC1A-46A0-A428-961406D05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187C73-BFAE-4E13-AC48-471CFF224F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6C0E262-7D0D-411D-8427-BAEE2D9004F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Bank of England, Bank of Japan, ECB, Federal Reserve, Norges Bank,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65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FD0045-D077-43E1-8B5A-690D00D1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investeringar och kapacitetsutnyttjande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4FDD3E9-27BE-402D-BA8B-0F18CB079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7317C5-1FE4-4285-B9D9-46F1761CC2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förädlingsvärde i industrin, kvartalsvärden respektive 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EE90544-0BCB-45FC-8010-7B17D7A537B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69485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137EC2-B3CD-4797-BBE6-6A722D670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Investeringar i bostäder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A73FC9D-7BA8-4208-87AB-2DBF6706F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047393E-F4C4-4DC5-B6C6-C2A18AC8A4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AC3E5FE-747A-4655-A59A-681BE35D48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4509984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38</TotalTime>
  <Words>349</Words>
  <Application>Microsoft Office PowerPoint</Application>
  <PresentationFormat>A4 (210 x 297 mm)</PresentationFormat>
  <Paragraphs>60</Paragraphs>
  <Slides>20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4" baseType="lpstr">
      <vt:lpstr>Arial</vt:lpstr>
      <vt:lpstr>Calibri</vt:lpstr>
      <vt:lpstr>Verdana</vt:lpstr>
      <vt:lpstr>ExternaPresentationer2</vt:lpstr>
      <vt:lpstr>Barometerindikatorn och BNP</vt:lpstr>
      <vt:lpstr>Hushållens och näringslivets förtroendeindikatorer</vt:lpstr>
      <vt:lpstr>Sysselsättning</vt:lpstr>
      <vt:lpstr>Arbetslöshet</vt:lpstr>
      <vt:lpstr>Export och svensk exportmarknad</vt:lpstr>
      <vt:lpstr>BNP i valda länder</vt:lpstr>
      <vt:lpstr>Styrräntor</vt:lpstr>
      <vt:lpstr>Industrins investeringar och kapacitetsutnyttjande</vt:lpstr>
      <vt:lpstr>Investeringar i bostäder</vt:lpstr>
      <vt:lpstr>Bidrag till BNP-tillväxten</vt:lpstr>
      <vt:lpstr>Finansiellt sparande och strukturellt sparande i offentlig sektor</vt:lpstr>
      <vt:lpstr>Hushållens konsumtion, real disponibel inkomst och sparkvot</vt:lpstr>
      <vt:lpstr>Anställningsplaner i industri, byggverksamhet, detaljhandel och privata tjänstenäringar</vt:lpstr>
      <vt:lpstr>Bidrag till sysselsättningstillväxten </vt:lpstr>
      <vt:lpstr>Inskrivna arbetslösa vid Arbetsförmedlingen</vt:lpstr>
      <vt:lpstr>Lönsamhetsomdöme i tillverkningsindustrin, handeln och privata tjänstenäringar</vt:lpstr>
      <vt:lpstr>Konsumentpriser</vt:lpstr>
      <vt:lpstr>Reporänta</vt:lpstr>
      <vt:lpstr>Fasta bruttoinvesteringar i näringslivet</vt:lpstr>
      <vt:lpstr>Oljepris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Barometerindikatorn och BNP</dc:title>
  <dc:creator>Rosmari</dc:creator>
  <cp:lastModifiedBy>Rosmari</cp:lastModifiedBy>
  <cp:revision>7</cp:revision>
  <dcterms:created xsi:type="dcterms:W3CDTF">2018-12-17T12:36:49Z</dcterms:created>
  <dcterms:modified xsi:type="dcterms:W3CDTF">2018-12-17T16:02:35Z</dcterms:modified>
</cp:coreProperties>
</file>