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2" r:id="rId2"/>
    <p:sldId id="374" r:id="rId3"/>
    <p:sldId id="376" r:id="rId4"/>
    <p:sldId id="307" r:id="rId5"/>
    <p:sldId id="261" r:id="rId6"/>
    <p:sldId id="390" r:id="rId7"/>
    <p:sldId id="282" r:id="rId8"/>
    <p:sldId id="267" r:id="rId9"/>
    <p:sldId id="277" r:id="rId10"/>
    <p:sldId id="275" r:id="rId11"/>
    <p:sldId id="319" r:id="rId12"/>
    <p:sldId id="280" r:id="rId13"/>
    <p:sldId id="266" r:id="rId14"/>
    <p:sldId id="321" r:id="rId15"/>
    <p:sldId id="315" r:id="rId16"/>
    <p:sldId id="289" r:id="rId17"/>
    <p:sldId id="259" r:id="rId18"/>
    <p:sldId id="328" r:id="rId19"/>
    <p:sldId id="338" r:id="rId20"/>
    <p:sldId id="299" r:id="rId21"/>
    <p:sldId id="354" r:id="rId22"/>
    <p:sldId id="300" r:id="rId23"/>
    <p:sldId id="369" r:id="rId24"/>
    <p:sldId id="389" r:id="rId25"/>
    <p:sldId id="294" r:id="rId26"/>
    <p:sldId id="288" r:id="rId27"/>
    <p:sldId id="391" r:id="rId28"/>
  </p:sldIdLst>
  <p:sldSz cx="9906000" cy="6858000" type="A4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>
          <p15:clr>
            <a:srgbClr val="A4A3A4"/>
          </p15:clr>
        </p15:guide>
        <p15:guide id="2" orient="horz" pos="781">
          <p15:clr>
            <a:srgbClr val="A4A3A4"/>
          </p15:clr>
        </p15:guide>
        <p15:guide id="3" orient="horz" pos="835">
          <p15:clr>
            <a:srgbClr val="A4A3A4"/>
          </p15:clr>
        </p15:guide>
        <p15:guide id="4" orient="horz" pos="3843">
          <p15:clr>
            <a:srgbClr val="A4A3A4"/>
          </p15:clr>
        </p15:guide>
        <p15:guide id="5" pos="172">
          <p15:clr>
            <a:srgbClr val="A4A3A4"/>
          </p15:clr>
        </p15:guide>
        <p15:guide id="6" pos="610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90" autoAdjust="0"/>
    <p:restoredTop sz="69708" autoAdjust="0"/>
  </p:normalViewPr>
  <p:slideViewPr>
    <p:cSldViewPr showGuides="1">
      <p:cViewPr varScale="1">
        <p:scale>
          <a:sx n="91" d="100"/>
          <a:sy n="91" d="100"/>
        </p:scale>
        <p:origin x="1476" y="84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7902"/>
    </p:cViewPr>
  </p:sorterViewPr>
  <p:notesViewPr>
    <p:cSldViewPr>
      <p:cViewPr varScale="1">
        <p:scale>
          <a:sx n="91" d="100"/>
          <a:sy n="91" d="100"/>
        </p:scale>
        <p:origin x="377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2018-12-18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744538"/>
            <a:ext cx="537845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7630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0090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45005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02994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82139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29008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66844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35032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29419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04903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6088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92191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55896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36378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67120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2077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</p:spPr>
        <p:txBody>
          <a:bodyPr/>
          <a:lstStyle/>
          <a:p>
            <a:endParaRPr lang="sv-SE" dirty="0">
              <a:sym typeface="Wingdings" panose="05000000000000000000" pitchFamily="2" charset="2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44378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67929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26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90336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4515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6181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6559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8374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3576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011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7855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6607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9144446" cy="41805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3" y="1319213"/>
            <a:ext cx="8640000" cy="477408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9144447" cy="575593"/>
          </a:xfrm>
        </p:spPr>
        <p:txBody>
          <a:bodyPr anchor="b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8712398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4679950" cy="562074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72480" y="1413296"/>
            <a:ext cx="4680000" cy="4680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908721"/>
            <a:ext cx="4679951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1" y="6116637"/>
            <a:ext cx="38736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025008" y="1413296"/>
            <a:ext cx="4680000" cy="4680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025007" y="907927"/>
            <a:ext cx="4679951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025600" y="273600"/>
            <a:ext cx="4679951" cy="563112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039866" y="6147072"/>
            <a:ext cx="3873574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9144446" cy="92211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631823" y="1319213"/>
            <a:ext cx="8640000" cy="477408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med tex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344488" y="2132856"/>
            <a:ext cx="8496944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69968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90554" y="6093296"/>
            <a:ext cx="629919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2018-12-18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/>
              <a:t>Ylva Hedén Westerdahl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KONJUNKTURINSTITUTET	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19 december 2018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920552" y="285293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i="1" dirty="0"/>
              <a:t>Konjunkturläget</a:t>
            </a:r>
            <a:r>
              <a:rPr lang="sv-SE" sz="3600" dirty="0"/>
              <a:t>, december 2018</a:t>
            </a:r>
          </a:p>
        </p:txBody>
      </p:sp>
    </p:spTree>
    <p:extLst>
      <p:ext uri="{BB962C8B-B14F-4D97-AF65-F5344CB8AC3E}">
        <p14:creationId xmlns:p14="http://schemas.microsoft.com/office/powerpoint/2010/main" val="1133787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5308095-259B-4CE2-8FC4-DFA7FA01C54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 sz="1200" dirty="0"/>
              <a:t>Procent, dags- respektive månadsvärden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75347C3-A127-4618-87BE-8115804DB50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 dirty="0"/>
              <a:t>Styrräntor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4471C26-9724-4A8F-877E-D66B92FDAB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Källor: Bank of England, Bank of Japan, ECB, Federal Reserve, Norges Bank, Macrobond och Konjunkturinstitutet.</a:t>
            </a:r>
            <a:endParaRPr lang="sv-SE"/>
          </a:p>
        </p:txBody>
      </p:sp>
      <p:pic>
        <p:nvPicPr>
          <p:cNvPr id="22" name="Platshållare för innehåll 12">
            <a:extLst>
              <a:ext uri="{FF2B5EF4-FFF2-40B4-BE49-F238E27FC236}">
                <a16:creationId xmlns:a16="http://schemas.microsoft.com/office/drawing/2014/main" id="{0E3A65B3-EED9-4D38-B665-E7CD57EA57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90" y="1651000"/>
            <a:ext cx="4445000" cy="4444399"/>
          </a:xfrm>
          <a:prstGeom prst="rect">
            <a:avLst/>
          </a:prstGeom>
        </p:spPr>
      </p:pic>
      <p:sp>
        <p:nvSpPr>
          <p:cNvPr id="23" name="Platshållare för text 6">
            <a:extLst>
              <a:ext uri="{FF2B5EF4-FFF2-40B4-BE49-F238E27FC236}">
                <a16:creationId xmlns:a16="http://schemas.microsoft.com/office/drawing/2014/main" id="{62E1FCE2-9894-467F-9E68-34F40FED3119}"/>
              </a:ext>
            </a:extLst>
          </p:cNvPr>
          <p:cNvSpPr txBox="1">
            <a:spLocks/>
          </p:cNvSpPr>
          <p:nvPr/>
        </p:nvSpPr>
        <p:spPr>
          <a:xfrm>
            <a:off x="352297" y="907927"/>
            <a:ext cx="4679951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38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Årlig procentuell förändring, månadsvärden</a:t>
            </a:r>
          </a:p>
        </p:txBody>
      </p:sp>
      <p:sp>
        <p:nvSpPr>
          <p:cNvPr id="24" name="Platshållare för text 7">
            <a:extLst>
              <a:ext uri="{FF2B5EF4-FFF2-40B4-BE49-F238E27FC236}">
                <a16:creationId xmlns:a16="http://schemas.microsoft.com/office/drawing/2014/main" id="{FB30C241-E511-40FB-8F4E-CDF33B1E23F9}"/>
              </a:ext>
            </a:extLst>
          </p:cNvPr>
          <p:cNvSpPr txBox="1">
            <a:spLocks/>
          </p:cNvSpPr>
          <p:nvPr/>
        </p:nvSpPr>
        <p:spPr>
          <a:xfrm>
            <a:off x="352890" y="273600"/>
            <a:ext cx="4679951" cy="563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rgbClr val="4D4D4D"/>
                </a:solidFill>
                <a:latin typeface="+mj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38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Konsumentpriser i OECD-länder</a:t>
            </a:r>
          </a:p>
        </p:txBody>
      </p:sp>
      <p:sp>
        <p:nvSpPr>
          <p:cNvPr id="25" name="Platshållare för text 8">
            <a:extLst>
              <a:ext uri="{FF2B5EF4-FFF2-40B4-BE49-F238E27FC236}">
                <a16:creationId xmlns:a16="http://schemas.microsoft.com/office/drawing/2014/main" id="{7D118BB9-3FFF-4A15-8287-EE3C84B41CEE}"/>
              </a:ext>
            </a:extLst>
          </p:cNvPr>
          <p:cNvSpPr txBox="1">
            <a:spLocks/>
          </p:cNvSpPr>
          <p:nvPr/>
        </p:nvSpPr>
        <p:spPr>
          <a:xfrm>
            <a:off x="367156" y="6147072"/>
            <a:ext cx="3873574" cy="594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38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Källor: OECD och Macrobond.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04178756-1841-4E3A-A60C-3B008AAB2C0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340" y="1483198"/>
            <a:ext cx="4573067" cy="4572449"/>
          </a:xfrm>
        </p:spPr>
      </p:pic>
    </p:spTree>
    <p:extLst>
      <p:ext uri="{BB962C8B-B14F-4D97-AF65-F5344CB8AC3E}">
        <p14:creationId xmlns:p14="http://schemas.microsoft.com/office/powerpoint/2010/main" val="1372585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innehåll 14">
            <a:extLst>
              <a:ext uri="{FF2B5EF4-FFF2-40B4-BE49-F238E27FC236}">
                <a16:creationId xmlns:a16="http://schemas.microsoft.com/office/drawing/2014/main" id="{2B1C4BA0-3F2D-44F0-9A07-EE69DA99312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025007" y="942047"/>
            <a:ext cx="4680000" cy="4680000"/>
          </a:xfrm>
        </p:spPr>
        <p:txBody>
          <a:bodyPr/>
          <a:lstStyle/>
          <a:p>
            <a:endParaRPr lang="sv-SE" dirty="0"/>
          </a:p>
          <a:p>
            <a:r>
              <a:rPr lang="sv-SE" dirty="0"/>
              <a:t>Risk att Storbritannien lämnar EU utan ett avtal</a:t>
            </a:r>
          </a:p>
          <a:p>
            <a:r>
              <a:rPr lang="sv-SE" dirty="0"/>
              <a:t>Risk för upptrappade handelskonflikter</a:t>
            </a:r>
          </a:p>
          <a:p>
            <a:r>
              <a:rPr lang="sv-SE" dirty="0"/>
              <a:t>Oro för utvecklingen i Italien</a:t>
            </a:r>
          </a:p>
          <a:p>
            <a:r>
              <a:rPr lang="sv-SE" dirty="0"/>
              <a:t>Risk för fallande tillgångspriser</a:t>
            </a:r>
          </a:p>
          <a:p>
            <a:endParaRPr lang="sv-SE" dirty="0"/>
          </a:p>
          <a:p>
            <a:r>
              <a:rPr lang="sv-SE" dirty="0"/>
              <a:t>Begränsat utrymme för ekonomiska stimulanser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AB76D60-EA82-4EF3-88D7-2AB295B5D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Tecken på ökad osäkerhet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2BDC4EBB-EB72-46A3-B297-52E0AD36B7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 dirty="0"/>
              <a:t>Större sannolikhet för en lägre global tillväxt </a:t>
            </a:r>
          </a:p>
          <a:p>
            <a:endParaRPr lang="sv-SE" dirty="0"/>
          </a:p>
        </p:txBody>
      </p:sp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383E1CFD-6336-4C64-9130-B31331BA84C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6" name="Platshållare för innehåll 12">
            <a:extLst>
              <a:ext uri="{FF2B5EF4-FFF2-40B4-BE49-F238E27FC236}">
                <a16:creationId xmlns:a16="http://schemas.microsoft.com/office/drawing/2014/main" id="{B007395E-6B5C-49A4-9ED2-018A936E27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84" y="1747982"/>
            <a:ext cx="4445000" cy="4444399"/>
          </a:xfrm>
          <a:prstGeom prst="rect">
            <a:avLst/>
          </a:prstGeom>
        </p:spPr>
      </p:pic>
      <p:sp>
        <p:nvSpPr>
          <p:cNvPr id="18" name="Platshållare för text 6">
            <a:extLst>
              <a:ext uri="{FF2B5EF4-FFF2-40B4-BE49-F238E27FC236}">
                <a16:creationId xmlns:a16="http://schemas.microsoft.com/office/drawing/2014/main" id="{98AAA710-C961-468A-AB7C-E20CBD6E725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3049" y="1040319"/>
            <a:ext cx="4679951" cy="504056"/>
          </a:xfrm>
        </p:spPr>
        <p:txBody>
          <a:bodyPr/>
          <a:lstStyle/>
          <a:p>
            <a:r>
              <a:rPr lang="sv-SE" sz="1200" dirty="0"/>
              <a:t>Börsutveckling. Index 2006-12-29=100, dagsvärden, </a:t>
            </a:r>
          </a:p>
          <a:p>
            <a:r>
              <a:rPr lang="sv-SE" sz="1200" dirty="0"/>
              <a:t>5-dagars glidande medelvärde</a:t>
            </a:r>
          </a:p>
        </p:txBody>
      </p:sp>
      <p:sp>
        <p:nvSpPr>
          <p:cNvPr id="19" name="Platshållare för text 8">
            <a:extLst>
              <a:ext uri="{FF2B5EF4-FFF2-40B4-BE49-F238E27FC236}">
                <a16:creationId xmlns:a16="http://schemas.microsoft.com/office/drawing/2014/main" id="{18BAF50A-2770-468A-91C8-914AE60AA6FF}"/>
              </a:ext>
            </a:extLst>
          </p:cNvPr>
          <p:cNvSpPr txBox="1">
            <a:spLocks/>
          </p:cNvSpPr>
          <p:nvPr/>
        </p:nvSpPr>
        <p:spPr>
          <a:xfrm>
            <a:off x="273050" y="6244054"/>
            <a:ext cx="3873574" cy="594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38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Källor: Standard &amp; Poor’s, Nasdaq OMX, STOXX och Macrobond.</a:t>
            </a:r>
          </a:p>
        </p:txBody>
      </p:sp>
    </p:spTree>
    <p:extLst>
      <p:ext uri="{BB962C8B-B14F-4D97-AF65-F5344CB8AC3E}">
        <p14:creationId xmlns:p14="http://schemas.microsoft.com/office/powerpoint/2010/main" val="3588002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08FC78-65D2-4973-9B7A-0F8D02922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Industrins investeringar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21B35AC-EFFE-40A4-9853-96FFDFB08F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651000"/>
            <a:ext cx="4445000" cy="44443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CFBEEC7-A6FD-4234-8F23-442C5BCB69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3817" y="1162315"/>
            <a:ext cx="4679951" cy="504056"/>
          </a:xfrm>
        </p:spPr>
        <p:txBody>
          <a:bodyPr/>
          <a:lstStyle/>
          <a:p>
            <a:r>
              <a:rPr lang="sv-SE" sz="1200" dirty="0"/>
              <a:t>Miljarder kronor, fasta priser respektive 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C0FAB79-372B-4D11-BD2E-7B2F26F34BA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pic>
        <p:nvPicPr>
          <p:cNvPr id="18" name="Platshållare för innehåll 12">
            <a:extLst>
              <a:ext uri="{FF2B5EF4-FFF2-40B4-BE49-F238E27FC236}">
                <a16:creationId xmlns:a16="http://schemas.microsoft.com/office/drawing/2014/main" id="{D753934B-6DA7-44EB-A813-C70F6D98A7B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651000"/>
            <a:ext cx="4445000" cy="4444399"/>
          </a:xfrm>
        </p:spPr>
      </p:pic>
      <p:sp>
        <p:nvSpPr>
          <p:cNvPr id="19" name="Platshållare för text 6">
            <a:extLst>
              <a:ext uri="{FF2B5EF4-FFF2-40B4-BE49-F238E27FC236}">
                <a16:creationId xmlns:a16="http://schemas.microsoft.com/office/drawing/2014/main" id="{D080CA72-B005-4DA6-90C4-AB2F152EB2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25007" y="923298"/>
            <a:ext cx="4679951" cy="743073"/>
          </a:xfrm>
        </p:spPr>
        <p:txBody>
          <a:bodyPr/>
          <a:lstStyle/>
          <a:p>
            <a:r>
              <a:rPr lang="sv-SE" sz="1200" dirty="0"/>
              <a:t>Procent av förädlingsvärde i industrin, kvartalsvärden respektive procent, säsongsrensade kvartalsvärden</a:t>
            </a:r>
          </a:p>
        </p:txBody>
      </p:sp>
      <p:sp>
        <p:nvSpPr>
          <p:cNvPr id="20" name="Platshållare för text 7">
            <a:extLst>
              <a:ext uri="{FF2B5EF4-FFF2-40B4-BE49-F238E27FC236}">
                <a16:creationId xmlns:a16="http://schemas.microsoft.com/office/drawing/2014/main" id="{8D5579EA-D33C-480E-81F9-D2FFDD38D00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25600" y="273600"/>
            <a:ext cx="4679951" cy="563112"/>
          </a:xfrm>
        </p:spPr>
        <p:txBody>
          <a:bodyPr/>
          <a:lstStyle/>
          <a:p>
            <a:r>
              <a:rPr lang="sv-SE" dirty="0"/>
              <a:t>Industrins investeringar och kapacitetsutnyttjande</a:t>
            </a:r>
          </a:p>
        </p:txBody>
      </p:sp>
      <p:sp>
        <p:nvSpPr>
          <p:cNvPr id="21" name="Platshållare för text 8">
            <a:extLst>
              <a:ext uri="{FF2B5EF4-FFF2-40B4-BE49-F238E27FC236}">
                <a16:creationId xmlns:a16="http://schemas.microsoft.com/office/drawing/2014/main" id="{55C08493-D2CE-4330-A168-35B154B827A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39866" y="6147072"/>
            <a:ext cx="3873574" cy="594296"/>
          </a:xfrm>
        </p:spPr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25401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C629F3-8BD0-4F53-A4A2-7905DE0E5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Tillfälligt svag tillväxt 2019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514271C-DF12-417E-A7CE-C5AA0F9D73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7CA934F-DAF5-4FE8-B799-29534B43C5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z="1400" dirty="0"/>
              <a:t>Bidrag till BNP-tillväxten. Procentuell förändring respektive procentenheter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8DD1BA1-B81E-4A40-9B99-10767F3CA5C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313044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DE3960-2263-4531-A059-D729EE094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Mycket svårt att hitta rätt kompetens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4D7E05E-0435-4E6A-8D1B-36989004AA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16200DA-5971-4BDE-B49D-DAC221FEAD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z="1400" dirty="0"/>
              <a:t>Brist på arbetskraft</a:t>
            </a:r>
          </a:p>
          <a:p>
            <a:r>
              <a:rPr lang="sv-SE" sz="1400" dirty="0"/>
              <a:t>Andel arbetsställen med rekryteringsproblem, procent, halvårsvärden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30C2FCB-73C9-4FDF-B833-FA513753935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Arbetsförmedlingen.</a:t>
            </a:r>
          </a:p>
        </p:txBody>
      </p:sp>
    </p:spTree>
    <p:extLst>
      <p:ext uri="{BB962C8B-B14F-4D97-AF65-F5344CB8AC3E}">
        <p14:creationId xmlns:p14="http://schemas.microsoft.com/office/powerpoint/2010/main" val="3069114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4E7374-D2C2-4D62-AE1C-93FB3F484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Stark tillväxt i sysselsättningen fortsätter att överraska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1E9B400-D172-439C-8516-F22560D7F4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579DC34-9CCC-42F4-9FFB-E017467752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z="1400" dirty="0"/>
              <a:t>Sysselsättning. </a:t>
            </a:r>
          </a:p>
          <a:p>
            <a:r>
              <a:rPr lang="sv-SE" sz="1400" dirty="0"/>
              <a:t>Miljoner personer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6241DED-F52B-4FDB-B81F-AD6C6AA38C6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779858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82FA757-EC24-41BC-B891-B6E7709B24B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83" y="1622460"/>
            <a:ext cx="4610261" cy="44443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05AA66C-B22F-4D81-823F-3768A4F64F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1064" y="1069664"/>
            <a:ext cx="4853947" cy="504056"/>
          </a:xfrm>
        </p:spPr>
        <p:txBody>
          <a:bodyPr/>
          <a:lstStyle/>
          <a:p>
            <a:r>
              <a:rPr lang="sv-SE" sz="1200" dirty="0"/>
              <a:t>Procent av arbetsställen som upplevt brist, halvårsvärden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17A25B9-0A00-4CD5-8142-12DA4AC156D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01064" y="273600"/>
            <a:ext cx="4853947" cy="563112"/>
          </a:xfrm>
        </p:spPr>
        <p:txBody>
          <a:bodyPr/>
          <a:lstStyle/>
          <a:p>
            <a:r>
              <a:rPr lang="sv-SE" dirty="0"/>
              <a:t>Bristens konsekvenser för rekryteringen, näringslivet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9B62BFE-9B6C-44EA-A258-8A61EABA828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15330" y="6147072"/>
            <a:ext cx="4017590" cy="594296"/>
          </a:xfrm>
        </p:spPr>
        <p:txBody>
          <a:bodyPr/>
          <a:lstStyle/>
          <a:p>
            <a:r>
              <a:rPr lang="sv-SE"/>
              <a:t>Källa: Arbetsförmedlingen.</a:t>
            </a:r>
          </a:p>
        </p:txBody>
      </p:sp>
      <p:sp>
        <p:nvSpPr>
          <p:cNvPr id="18" name="Rubrik 1">
            <a:extLst>
              <a:ext uri="{FF2B5EF4-FFF2-40B4-BE49-F238E27FC236}">
                <a16:creationId xmlns:a16="http://schemas.microsoft.com/office/drawing/2014/main" id="{DC712F0D-E6E8-4A9B-B994-88BC10934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4986" y="273600"/>
            <a:ext cx="4679950" cy="562074"/>
          </a:xfrm>
        </p:spPr>
        <p:txBody>
          <a:bodyPr/>
          <a:lstStyle/>
          <a:p>
            <a:r>
              <a:rPr lang="sv-SE" dirty="0"/>
              <a:t>Bristens konsekvenser för rekryteringen, offentlig sektor</a:t>
            </a:r>
          </a:p>
        </p:txBody>
      </p:sp>
      <p:sp>
        <p:nvSpPr>
          <p:cNvPr id="20" name="Platshållare för text 3">
            <a:extLst>
              <a:ext uri="{FF2B5EF4-FFF2-40B4-BE49-F238E27FC236}">
                <a16:creationId xmlns:a16="http://schemas.microsoft.com/office/drawing/2014/main" id="{CA8FA4E7-6848-4F25-A8EC-48281E9B7C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5578" y="1069420"/>
            <a:ext cx="4679951" cy="504056"/>
          </a:xfrm>
        </p:spPr>
        <p:txBody>
          <a:bodyPr/>
          <a:lstStyle/>
          <a:p>
            <a:r>
              <a:rPr lang="sv-SE" sz="1200" dirty="0"/>
              <a:t>Andel av arbetsställen som upplevt brist, halvårsvärden</a:t>
            </a:r>
            <a:endParaRPr lang="sv-SE" sz="1200" dirty="0">
              <a:solidFill>
                <a:srgbClr val="FF0000"/>
              </a:solidFill>
            </a:endParaRPr>
          </a:p>
        </p:txBody>
      </p:sp>
      <p:sp>
        <p:nvSpPr>
          <p:cNvPr id="21" name="Underrubrik 4">
            <a:extLst>
              <a:ext uri="{FF2B5EF4-FFF2-40B4-BE49-F238E27FC236}">
                <a16:creationId xmlns:a16="http://schemas.microsoft.com/office/drawing/2014/main" id="{C47F164A-6C25-45B6-99A4-2276F19F3EAE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5024987" y="6115599"/>
            <a:ext cx="3873600" cy="624731"/>
          </a:xfrm>
        </p:spPr>
        <p:txBody>
          <a:bodyPr/>
          <a:lstStyle/>
          <a:p>
            <a:r>
              <a:rPr lang="sv-SE"/>
              <a:t>Källa: Arbetsförmedlingen.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BE16D320-BF6E-44F4-A045-BA5020AE57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986" y="1586974"/>
            <a:ext cx="4573067" cy="4572449"/>
          </a:xfrm>
        </p:spPr>
      </p:pic>
    </p:spTree>
    <p:extLst>
      <p:ext uri="{BB962C8B-B14F-4D97-AF65-F5344CB8AC3E}">
        <p14:creationId xmlns:p14="http://schemas.microsoft.com/office/powerpoint/2010/main" val="2469796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Matchningsproblem på arbetsmarknaden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sv-SE" sz="1400" dirty="0"/>
              <a:t>Inskrivna arbetslösa vid Arbetsförmedlingen</a:t>
            </a:r>
          </a:p>
          <a:p>
            <a:r>
              <a:rPr lang="sv-SE" sz="1400" dirty="0"/>
              <a:t>Tusental respektive procent, säsongsrensade månadsvärden</a:t>
            </a:r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Arbetsförmedlingen och Konjunkturinstitutet.</a:t>
            </a:r>
          </a:p>
          <a:p>
            <a:endParaRPr lang="sv-SE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3D31659-F966-4696-8B69-730525A248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0" y="1319427"/>
            <a:ext cx="7315200" cy="4571572"/>
          </a:xfrm>
        </p:spPr>
      </p:pic>
    </p:spTree>
    <p:extLst>
      <p:ext uri="{BB962C8B-B14F-4D97-AF65-F5344CB8AC3E}">
        <p14:creationId xmlns:p14="http://schemas.microsoft.com/office/powerpoint/2010/main" val="4244507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4096E07-1E9E-4C95-AA99-259326D40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Arbetslösheten bottnar i år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973AF2D-500D-4259-BD13-AC240B59DC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CC53498-11CF-4C9D-AE1D-B2D662CCC0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z="1400" dirty="0"/>
              <a:t>Arbetslöshet</a:t>
            </a:r>
          </a:p>
          <a:p>
            <a:r>
              <a:rPr lang="sv-SE" sz="1400" dirty="0"/>
              <a:t>Procent av arbetskraften respektive potentiell arbetskraft,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F372559-58F1-46B0-93AC-35ABDC5CC81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67421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E2CE9B-13CF-48C6-B6BE-8E130256D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Löneökningarna stiger något nästa år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574EE06-83F1-485F-A301-EE48D6998B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7C9F325-FB75-442F-B584-112A053E6E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3049" y="931994"/>
            <a:ext cx="9144447" cy="575593"/>
          </a:xfrm>
        </p:spPr>
        <p:txBody>
          <a:bodyPr/>
          <a:lstStyle/>
          <a:p>
            <a:r>
              <a:rPr lang="sv-SE" sz="1400" dirty="0"/>
              <a:t>Timlön i näringslivet. 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4A77C96-4226-4584-A967-1E4CE888EBC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Medlingsinstitutet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176676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50E30D-AA58-42B5-BA58-7D9EE8C91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Sammanfattning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03906B4-3390-4DF9-8A44-117F6316F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Högkonjunkturen mattas av</a:t>
            </a:r>
          </a:p>
          <a:p>
            <a:pPr lvl="2"/>
            <a:endParaRPr lang="sv-SE" dirty="0"/>
          </a:p>
          <a:p>
            <a:r>
              <a:rPr lang="sv-SE" dirty="0"/>
              <a:t>Dämpade investeringar tynger konjunkturen</a:t>
            </a:r>
          </a:p>
          <a:p>
            <a:pPr marL="361950" lvl="2" indent="0">
              <a:buNone/>
            </a:pPr>
            <a:endParaRPr lang="sv-SE" dirty="0"/>
          </a:p>
          <a:p>
            <a:r>
              <a:rPr lang="sv-SE" dirty="0"/>
              <a:t>Arbetslösheten bottnar på 6,3 procent i år</a:t>
            </a:r>
          </a:p>
          <a:p>
            <a:pPr marL="361950" lvl="2" indent="0">
              <a:buNone/>
            </a:pPr>
            <a:endParaRPr lang="sv-SE" dirty="0"/>
          </a:p>
          <a:p>
            <a:r>
              <a:rPr lang="sv-SE" dirty="0"/>
              <a:t>KPIF-inflationen blir omkring 2 procent i år och nästa år</a:t>
            </a:r>
          </a:p>
          <a:p>
            <a:pPr lvl="2"/>
            <a:endParaRPr lang="sv-SE" dirty="0"/>
          </a:p>
          <a:p>
            <a:r>
              <a:rPr lang="sv-SE" dirty="0"/>
              <a:t>Riksbanken inleder räntehöjningar i februari 2019</a:t>
            </a:r>
          </a:p>
          <a:p>
            <a:pPr lvl="2"/>
            <a:endParaRPr lang="sv-SE" dirty="0"/>
          </a:p>
          <a:p>
            <a:r>
              <a:rPr lang="sv-SE" dirty="0"/>
              <a:t>Finanspolitiken förstärker konjunkturen i år, nästa år blir den neutral</a:t>
            </a:r>
          </a:p>
          <a:p>
            <a:pPr lvl="2"/>
            <a:endParaRPr lang="sv-SE" dirty="0"/>
          </a:p>
          <a:p>
            <a:r>
              <a:rPr lang="sv-SE" dirty="0"/>
              <a:t>Riskerna för en sämre utveckling dominerar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F2CBDE5-862F-4892-84FF-2FF3798155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 i="1" dirty="0"/>
          </a:p>
          <a:p>
            <a:endParaRPr lang="sv-SE" dirty="0"/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16D46AD-8DCB-49C7-AB6F-5294AED9EB6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52373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A07EAEF-C51E-4BAD-A2C8-E7D3F7124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Enhetsarbetskostnad i näringslivet, anställda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C6FE5D1-E06E-46EC-A18D-53B7CFA4E2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651000"/>
            <a:ext cx="4445000" cy="44443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F0D49A0-7903-4177-AE06-419CE10606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3642" y="1110515"/>
            <a:ext cx="4679951" cy="504056"/>
          </a:xfrm>
        </p:spPr>
        <p:txBody>
          <a:bodyPr/>
          <a:lstStyle/>
          <a:p>
            <a:r>
              <a:rPr lang="sv-SE" sz="1200" dirty="0"/>
              <a:t>Procentuell förändring, kalenderkorrigerade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C3ABB80-D3BE-43EB-8648-E5ACD73F4AE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SCB och Konjunkturinstitutet.</a:t>
            </a:r>
          </a:p>
        </p:txBody>
      </p:sp>
      <p:sp>
        <p:nvSpPr>
          <p:cNvPr id="21" name="Rubrik 1">
            <a:extLst>
              <a:ext uri="{FF2B5EF4-FFF2-40B4-BE49-F238E27FC236}">
                <a16:creationId xmlns:a16="http://schemas.microsoft.com/office/drawing/2014/main" id="{2D8DDEFA-3607-41E8-8207-CD2A5D045CD3}"/>
              </a:ext>
            </a:extLst>
          </p:cNvPr>
          <p:cNvSpPr txBox="1">
            <a:spLocks/>
          </p:cNvSpPr>
          <p:nvPr/>
        </p:nvSpPr>
        <p:spPr>
          <a:xfrm>
            <a:off x="4864522" y="142367"/>
            <a:ext cx="4679950" cy="5620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Lönsamhetsomdöme i tillverkningsindustrin, handeln och privata tjänstenäringar</a:t>
            </a:r>
            <a:endParaRPr lang="sv-SE" dirty="0"/>
          </a:p>
        </p:txBody>
      </p:sp>
      <p:pic>
        <p:nvPicPr>
          <p:cNvPr id="22" name="Platshållare för innehåll 10">
            <a:extLst>
              <a:ext uri="{FF2B5EF4-FFF2-40B4-BE49-F238E27FC236}">
                <a16:creationId xmlns:a16="http://schemas.microsoft.com/office/drawing/2014/main" id="{EF51C29E-0EB7-4C99-9063-1E0EF8DB48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972" y="1518729"/>
            <a:ext cx="4445000" cy="4444399"/>
          </a:xfrm>
          <a:prstGeom prst="rect">
            <a:avLst/>
          </a:prstGeom>
        </p:spPr>
      </p:pic>
      <p:sp>
        <p:nvSpPr>
          <p:cNvPr id="23" name="Platshållare för text 3">
            <a:extLst>
              <a:ext uri="{FF2B5EF4-FFF2-40B4-BE49-F238E27FC236}">
                <a16:creationId xmlns:a16="http://schemas.microsoft.com/office/drawing/2014/main" id="{15A35328-B647-4615-B6BF-957B2A37F770}"/>
              </a:ext>
            </a:extLst>
          </p:cNvPr>
          <p:cNvSpPr txBox="1">
            <a:spLocks/>
          </p:cNvSpPr>
          <p:nvPr/>
        </p:nvSpPr>
        <p:spPr>
          <a:xfrm>
            <a:off x="4864521" y="1076017"/>
            <a:ext cx="4679951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38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Nettotal, säsongsrensade kvartalsvärden </a:t>
            </a:r>
          </a:p>
        </p:txBody>
      </p:sp>
      <p:sp>
        <p:nvSpPr>
          <p:cNvPr id="24" name="Underrubrik 4">
            <a:extLst>
              <a:ext uri="{FF2B5EF4-FFF2-40B4-BE49-F238E27FC236}">
                <a16:creationId xmlns:a16="http://schemas.microsoft.com/office/drawing/2014/main" id="{59D5BF98-0F21-4210-8040-8BE3C4B2A35C}"/>
              </a:ext>
            </a:extLst>
          </p:cNvPr>
          <p:cNvSpPr txBox="1">
            <a:spLocks/>
          </p:cNvSpPr>
          <p:nvPr/>
        </p:nvSpPr>
        <p:spPr>
          <a:xfrm>
            <a:off x="4864523" y="5984366"/>
            <a:ext cx="3873600" cy="6247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508081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78CBA6-1DC0-4E30-A3A5-0F0E0612D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Tillväxten i tjänstepriserna har stigit trendmässigt sedan 2013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597BA90-D159-49A5-817F-9A5BB6FF28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CDD02A5-3B30-4A34-BAF9-7EDFC60CC3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z="1400" dirty="0"/>
              <a:t>Varu- och tjänstepriser i KPI. Årlig procentuell förändring,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840E10B-5B73-4141-A994-CADA0DD2024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432047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CD34C27-7F30-417E-BAAA-DE7D38E75E9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42" y="1651000"/>
            <a:ext cx="4445000" cy="44443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440160C-D682-423A-817A-D387D79FF87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64749" y="907927"/>
            <a:ext cx="4679951" cy="504056"/>
          </a:xfrm>
        </p:spPr>
        <p:txBody>
          <a:bodyPr/>
          <a:lstStyle/>
          <a:p>
            <a:r>
              <a:rPr lang="sv-SE" sz="1200" dirty="0"/>
              <a:t>Årlig procentuell förändring, månadsvärden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CECE510-2109-4D3D-AECA-9FC687614FA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65342" y="273600"/>
            <a:ext cx="4679951" cy="563112"/>
          </a:xfrm>
        </p:spPr>
        <p:txBody>
          <a:bodyPr/>
          <a:lstStyle/>
          <a:p>
            <a:r>
              <a:rPr lang="sv-SE" dirty="0"/>
              <a:t>Konsumentpriser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EFC6F80-BEE5-4D5F-83A4-8676BBEE1CB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79608" y="6147072"/>
            <a:ext cx="3873574" cy="594296"/>
          </a:xfrm>
        </p:spPr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sp>
        <p:nvSpPr>
          <p:cNvPr id="18" name="Rubrik 1">
            <a:extLst>
              <a:ext uri="{FF2B5EF4-FFF2-40B4-BE49-F238E27FC236}">
                <a16:creationId xmlns:a16="http://schemas.microsoft.com/office/drawing/2014/main" id="{801126D7-7C3A-4822-9E42-B521EC90B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3046" y="273600"/>
            <a:ext cx="4679950" cy="562074"/>
          </a:xfrm>
        </p:spPr>
        <p:txBody>
          <a:bodyPr/>
          <a:lstStyle/>
          <a:p>
            <a:r>
              <a:rPr lang="sv-SE" dirty="0"/>
              <a:t>Reporänta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20" name="Platshållare för text 3">
            <a:extLst>
              <a:ext uri="{FF2B5EF4-FFF2-40B4-BE49-F238E27FC236}">
                <a16:creationId xmlns:a16="http://schemas.microsoft.com/office/drawing/2014/main" id="{39B47FF1-F8A3-4287-A2C4-88165575DB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63045" y="907683"/>
            <a:ext cx="4679951" cy="504056"/>
          </a:xfrm>
        </p:spPr>
        <p:txBody>
          <a:bodyPr/>
          <a:lstStyle/>
          <a:p>
            <a:r>
              <a:rPr lang="sv-SE" sz="1200" dirty="0"/>
              <a:t>Procent, dags- respektive kvartalsvärden</a:t>
            </a:r>
          </a:p>
        </p:txBody>
      </p:sp>
      <p:sp>
        <p:nvSpPr>
          <p:cNvPr id="21" name="Underrubrik 4">
            <a:extLst>
              <a:ext uri="{FF2B5EF4-FFF2-40B4-BE49-F238E27FC236}">
                <a16:creationId xmlns:a16="http://schemas.microsoft.com/office/drawing/2014/main" id="{4C3B2DBF-FA08-4885-9C80-3CA013736FEF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4963047" y="6115599"/>
            <a:ext cx="3873600" cy="624731"/>
          </a:xfrm>
        </p:spPr>
        <p:txBody>
          <a:bodyPr/>
          <a:lstStyle/>
          <a:p>
            <a:r>
              <a:rPr lang="sv-SE"/>
              <a:t>Källor: Nasdaq OMX, Riksbanken, Macrobond och Konjunkturinstitutet.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60D78A50-3BC7-4DE0-A9AA-86B0A43147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416810"/>
            <a:ext cx="4573067" cy="4572449"/>
          </a:xfrm>
        </p:spPr>
      </p:pic>
    </p:spTree>
    <p:extLst>
      <p:ext uri="{BB962C8B-B14F-4D97-AF65-F5344CB8AC3E}">
        <p14:creationId xmlns:p14="http://schemas.microsoft.com/office/powerpoint/2010/main" val="38378495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56A497-60B6-4D2C-AC11-C46FF5906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Finanspolitiken förstärker högkonjunkturen i år, neutral politik 2019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7960240-F5FE-48EE-B3DC-3078BD4683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EE1CFEB-42BD-4880-8866-AC956A5492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z="1400" dirty="0"/>
              <a:t>Finansiellt och strukturellt sparande i offentlig sektor</a:t>
            </a:r>
          </a:p>
          <a:p>
            <a:r>
              <a:rPr lang="sv-SE" sz="1400" dirty="0"/>
              <a:t>Procent av BNP respektive potentiell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B151328-3466-40AA-8D99-8C3FCAD409D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506639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C4E740-1947-43DF-A69F-8F34E2020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Offentligfinansiella förutsättningar 2019-2023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8A80A73-C96E-4638-8919-8BAB9DE76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Budget beslutad av riksdagen: ofinansierade åtgärder på 25 mdkr</a:t>
            </a:r>
          </a:p>
          <a:p>
            <a:r>
              <a:rPr lang="sv-SE" dirty="0"/>
              <a:t>Strukturella sparandet 0,2 procent potentiell BNP 2019</a:t>
            </a:r>
          </a:p>
          <a:p>
            <a:r>
              <a:rPr lang="sv-SE" dirty="0"/>
              <a:t>Ytterst begränsat utrymme för ytterligare ofinansierade åtgärder 2019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Scenario 2020-2023</a:t>
            </a:r>
          </a:p>
          <a:p>
            <a:r>
              <a:rPr lang="sv-SE" dirty="0"/>
              <a:t>Budgetutrymme på drygt 140 mdkr</a:t>
            </a:r>
          </a:p>
          <a:p>
            <a:r>
              <a:rPr lang="sv-SE" dirty="0"/>
              <a:t>Bibehållen personaltäthet inom offentligt finansierad verksamhet   drygt 130 mdkr (inklusive standardhöjning ca 20 mdkr)</a:t>
            </a:r>
          </a:p>
          <a:p>
            <a:endParaRPr lang="sv-SE" dirty="0"/>
          </a:p>
          <a:p>
            <a:r>
              <a:rPr lang="sv-SE" dirty="0"/>
              <a:t>Bibehållen ersättningsgrad i transfereringssystemen 6 mdkr per år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FEA42FA-8F97-4E8F-A4CB-EC26FADE92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0A14A99-B1AE-4AA0-BFDF-1E067196B32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6600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3E6E98-3C1E-4248-A7E3-0725F2606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050" y="274638"/>
            <a:ext cx="6048102" cy="562074"/>
          </a:xfrm>
        </p:spPr>
        <p:txBody>
          <a:bodyPr/>
          <a:lstStyle/>
          <a:p>
            <a:r>
              <a:rPr lang="sv-SE" dirty="0"/>
              <a:t>Riskerna för en sämre utveckling dominerar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FAEC713-B780-4C27-B8E3-A73587A66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3964" y="1408523"/>
            <a:ext cx="4680000" cy="4950279"/>
          </a:xfrm>
        </p:spPr>
        <p:txBody>
          <a:bodyPr/>
          <a:lstStyle/>
          <a:p>
            <a:r>
              <a:rPr lang="sv-SE" dirty="0"/>
              <a:t>Oro på bostadsmarknaden</a:t>
            </a:r>
          </a:p>
          <a:p>
            <a:endParaRPr lang="sv-SE" dirty="0"/>
          </a:p>
          <a:p>
            <a:r>
              <a:rPr lang="sv-SE" dirty="0"/>
              <a:t>Hushållens höga skuldsättning</a:t>
            </a:r>
          </a:p>
          <a:p>
            <a:endParaRPr lang="sv-SE" dirty="0"/>
          </a:p>
          <a:p>
            <a:r>
              <a:rPr lang="sv-SE" dirty="0"/>
              <a:t>Osäkerhet om finanspolitiken </a:t>
            </a:r>
            <a:r>
              <a:rPr lang="sv-SE" dirty="0" err="1"/>
              <a:t>pga</a:t>
            </a:r>
            <a:r>
              <a:rPr lang="sv-SE" dirty="0"/>
              <a:t> regeringsbildningen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D7FF7D9F-0DC5-44BD-91C2-FCF546EBF27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73000" y="1413296"/>
            <a:ext cx="4680000" cy="4680000"/>
          </a:xfrm>
        </p:spPr>
        <p:txBody>
          <a:bodyPr/>
          <a:lstStyle/>
          <a:p>
            <a:r>
              <a:rPr lang="sv-SE" dirty="0">
                <a:solidFill>
                  <a:schemeClr val="bg1">
                    <a:lumMod val="50000"/>
                  </a:schemeClr>
                </a:solidFill>
              </a:rPr>
              <a:t>Risk att Storbritannien lämnar EU utan ett avtal</a:t>
            </a:r>
          </a:p>
          <a:p>
            <a:r>
              <a:rPr lang="sv-SE" dirty="0">
                <a:solidFill>
                  <a:schemeClr val="bg1">
                    <a:lumMod val="50000"/>
                  </a:schemeClr>
                </a:solidFill>
              </a:rPr>
              <a:t>Risk för upptrappade handelskonflikter</a:t>
            </a:r>
          </a:p>
          <a:p>
            <a:r>
              <a:rPr lang="sv-SE" dirty="0">
                <a:solidFill>
                  <a:schemeClr val="bg1">
                    <a:lumMod val="50000"/>
                  </a:schemeClr>
                </a:solidFill>
              </a:rPr>
              <a:t>Oro för utvecklingen i Italien</a:t>
            </a:r>
          </a:p>
          <a:p>
            <a:r>
              <a:rPr lang="sv-SE" dirty="0">
                <a:solidFill>
                  <a:schemeClr val="bg1">
                    <a:lumMod val="50000"/>
                  </a:schemeClr>
                </a:solidFill>
              </a:rPr>
              <a:t>Risk för fallande tillgångspriser</a:t>
            </a:r>
          </a:p>
          <a:p>
            <a:endParaRPr lang="sv-SE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sv-SE" dirty="0">
                <a:solidFill>
                  <a:schemeClr val="bg1">
                    <a:lumMod val="50000"/>
                  </a:schemeClr>
                </a:solidFill>
              </a:rPr>
              <a:t>Begränsat utrymme för ekonomiska stimulanser</a:t>
            </a:r>
          </a:p>
          <a:p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3331AE6-CC8D-45CE-A64B-C7A606D13C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2999" y="907927"/>
            <a:ext cx="4679951" cy="504056"/>
          </a:xfrm>
        </p:spPr>
        <p:txBody>
          <a:bodyPr/>
          <a:lstStyle/>
          <a:p>
            <a:r>
              <a:rPr lang="sv-SE" sz="1800" b="1" dirty="0">
                <a:solidFill>
                  <a:schemeClr val="bg1">
                    <a:lumMod val="50000"/>
                  </a:schemeClr>
                </a:solidFill>
              </a:rPr>
              <a:t>Omvärlden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BAA53528-85FE-467B-8FB3-7BDA252A31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D3A13329-A733-47E1-91E7-6F68F80EABB9}"/>
              </a:ext>
            </a:extLst>
          </p:cNvPr>
          <p:cNvSpPr txBox="1">
            <a:spLocks/>
          </p:cNvSpPr>
          <p:nvPr/>
        </p:nvSpPr>
        <p:spPr>
          <a:xfrm>
            <a:off x="4952950" y="907926"/>
            <a:ext cx="4679951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38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800" b="1" dirty="0"/>
              <a:t>Sverige</a:t>
            </a:r>
          </a:p>
        </p:txBody>
      </p:sp>
    </p:spTree>
    <p:extLst>
      <p:ext uri="{BB962C8B-B14F-4D97-AF65-F5344CB8AC3E}">
        <p14:creationId xmlns:p14="http://schemas.microsoft.com/office/powerpoint/2010/main" val="32495661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9144446" cy="706090"/>
          </a:xfrm>
        </p:spPr>
        <p:txBody>
          <a:bodyPr/>
          <a:lstStyle/>
          <a:p>
            <a:r>
              <a:rPr lang="sv-SE" dirty="0"/>
              <a:t>Prognosen i sammandrag</a:t>
            </a:r>
            <a:br>
              <a:rPr lang="sv-SE" sz="1400" dirty="0"/>
            </a:br>
            <a:r>
              <a:rPr lang="sv-SE" sz="1400" b="0" dirty="0"/>
              <a:t>(oktober 2018 inom parentes)</a:t>
            </a:r>
            <a:br>
              <a:rPr lang="sv-SE" sz="1400" b="0" dirty="0"/>
            </a:br>
            <a:br>
              <a:rPr lang="sv-SE" sz="1400" b="0" dirty="0"/>
            </a:br>
            <a:br>
              <a:rPr lang="sv-SE" sz="1400" b="0" dirty="0"/>
            </a:br>
            <a:r>
              <a:rPr lang="sv-SE" sz="1400" dirty="0"/>
              <a:t>Årlig procentuell förändring respektive procent</a:t>
            </a:r>
            <a:br>
              <a:rPr lang="sv-SE" sz="1400" dirty="0"/>
            </a:br>
            <a:endParaRPr lang="sv-SE" sz="1400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>
          <a:xfrm>
            <a:off x="272480" y="6093296"/>
            <a:ext cx="8712398" cy="624731"/>
          </a:xfrm>
        </p:spPr>
        <p:txBody>
          <a:bodyPr/>
          <a:lstStyle/>
          <a:p>
            <a:r>
              <a:rPr lang="en-GB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Procent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av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arbetskraften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2 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Vid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årets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slut </a:t>
            </a:r>
            <a:r>
              <a:rPr lang="en-GB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3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Procent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av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BNP</a:t>
            </a:r>
          </a:p>
          <a:p>
            <a:endParaRPr lang="sv-SE" dirty="0"/>
          </a:p>
        </p:txBody>
      </p:sp>
      <p:graphicFrame>
        <p:nvGraphicFramePr>
          <p:cNvPr id="3" name="Platshållare för innehåll 2"/>
          <p:cNvGraphicFramePr>
            <a:graphicFrameLocks noGrp="1"/>
          </p:cNvGraphicFramePr>
          <p:nvPr>
            <p:ph idx="1"/>
            <p:extLst/>
          </p:nvPr>
        </p:nvGraphicFramePr>
        <p:xfrm>
          <a:off x="416496" y="1758960"/>
          <a:ext cx="9036000" cy="32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2020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sv-SE" dirty="0"/>
                        <a:t>BNP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>
                          <a:solidFill>
                            <a:srgbClr val="4D4D4D"/>
                          </a:solidFill>
                        </a:rPr>
                        <a:t>2,2</a:t>
                      </a:r>
                      <a:r>
                        <a:rPr lang="sv-SE" dirty="0">
                          <a:solidFill>
                            <a:srgbClr val="4D4D4D"/>
                          </a:solidFill>
                        </a:rPr>
                        <a:t> (2,4)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>
                          <a:solidFill>
                            <a:srgbClr val="4D4D4D"/>
                          </a:solidFill>
                        </a:rPr>
                        <a:t>1,3</a:t>
                      </a:r>
                      <a:r>
                        <a:rPr lang="sv-SE" dirty="0">
                          <a:solidFill>
                            <a:srgbClr val="4D4D4D"/>
                          </a:solidFill>
                        </a:rPr>
                        <a:t> (1,9)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>
                          <a:solidFill>
                            <a:srgbClr val="4D4D4D"/>
                          </a:solidFill>
                        </a:rPr>
                        <a:t>1,7 </a:t>
                      </a:r>
                      <a:r>
                        <a:rPr lang="sv-SE" b="0" dirty="0">
                          <a:solidFill>
                            <a:srgbClr val="4D4D4D"/>
                          </a:solidFill>
                        </a:rPr>
                        <a:t>(1,9)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sv-SE" dirty="0"/>
                        <a:t>Arbetslöshet</a:t>
                      </a:r>
                      <a:r>
                        <a:rPr lang="sv-SE" baseline="30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>
                          <a:solidFill>
                            <a:srgbClr val="4D4D4D"/>
                          </a:solidFill>
                        </a:rPr>
                        <a:t>6,3</a:t>
                      </a:r>
                      <a:r>
                        <a:rPr lang="sv-SE" dirty="0">
                          <a:solidFill>
                            <a:srgbClr val="4D4D4D"/>
                          </a:solidFill>
                        </a:rPr>
                        <a:t> (6,3)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>
                          <a:solidFill>
                            <a:srgbClr val="4D4D4D"/>
                          </a:solidFill>
                        </a:rPr>
                        <a:t>6,4</a:t>
                      </a:r>
                      <a:r>
                        <a:rPr lang="sv-SE" dirty="0">
                          <a:solidFill>
                            <a:srgbClr val="4D4D4D"/>
                          </a:solidFill>
                        </a:rPr>
                        <a:t> (6,2)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>
                          <a:solidFill>
                            <a:srgbClr val="4D4D4D"/>
                          </a:solidFill>
                        </a:rPr>
                        <a:t>6,5 </a:t>
                      </a:r>
                      <a:r>
                        <a:rPr lang="sv-SE" b="0" dirty="0">
                          <a:solidFill>
                            <a:srgbClr val="4D4D4D"/>
                          </a:solidFill>
                        </a:rPr>
                        <a:t>(6,2)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sv-SE" dirty="0"/>
                        <a:t>KPIF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>
                          <a:solidFill>
                            <a:srgbClr val="4D4D4D"/>
                          </a:solidFill>
                        </a:rPr>
                        <a:t>2,1</a:t>
                      </a:r>
                      <a:r>
                        <a:rPr lang="sv-SE" baseline="0" dirty="0">
                          <a:solidFill>
                            <a:srgbClr val="4D4D4D"/>
                          </a:solidFill>
                        </a:rPr>
                        <a:t> (2,1)</a:t>
                      </a:r>
                      <a:endParaRPr lang="sv-SE" dirty="0">
                        <a:solidFill>
                          <a:srgbClr val="4D4D4D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>
                          <a:solidFill>
                            <a:srgbClr val="4D4D4D"/>
                          </a:solidFill>
                        </a:rPr>
                        <a:t>1,9</a:t>
                      </a:r>
                      <a:r>
                        <a:rPr lang="sv-SE" dirty="0">
                          <a:solidFill>
                            <a:srgbClr val="4D4D4D"/>
                          </a:solidFill>
                        </a:rPr>
                        <a:t> (2,2)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>
                          <a:solidFill>
                            <a:srgbClr val="4D4D4D"/>
                          </a:solidFill>
                        </a:rPr>
                        <a:t>1,7 </a:t>
                      </a:r>
                      <a:r>
                        <a:rPr lang="sv-SE" b="0" dirty="0">
                          <a:solidFill>
                            <a:srgbClr val="4D4D4D"/>
                          </a:solidFill>
                        </a:rPr>
                        <a:t>(2,0)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sv-SE" dirty="0"/>
                        <a:t>Reporänta</a:t>
                      </a:r>
                      <a:r>
                        <a:rPr lang="sv-SE" baseline="30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>
                          <a:solidFill>
                            <a:srgbClr val="4D4D4D"/>
                          </a:solidFill>
                        </a:rPr>
                        <a:t>-0,50</a:t>
                      </a:r>
                      <a:r>
                        <a:rPr lang="sv-SE" dirty="0">
                          <a:solidFill>
                            <a:srgbClr val="4D4D4D"/>
                          </a:solidFill>
                        </a:rPr>
                        <a:t> (-0,50)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>
                          <a:solidFill>
                            <a:srgbClr val="4D4D4D"/>
                          </a:solidFill>
                        </a:rPr>
                        <a:t>0,00 </a:t>
                      </a:r>
                      <a:r>
                        <a:rPr lang="sv-SE" dirty="0">
                          <a:solidFill>
                            <a:srgbClr val="4D4D4D"/>
                          </a:solidFill>
                        </a:rPr>
                        <a:t>(0,00)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>
                          <a:solidFill>
                            <a:srgbClr val="4D4D4D"/>
                          </a:solidFill>
                        </a:rPr>
                        <a:t>0,25 </a:t>
                      </a:r>
                      <a:r>
                        <a:rPr lang="sv-SE" b="0" dirty="0">
                          <a:solidFill>
                            <a:srgbClr val="4D4D4D"/>
                          </a:solidFill>
                        </a:rPr>
                        <a:t>(0,50)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sv-SE" dirty="0"/>
                        <a:t>Offentligt finansiellt sparande</a:t>
                      </a:r>
                      <a:r>
                        <a:rPr lang="sv-SE" baseline="30000" dirty="0"/>
                        <a:t>3</a:t>
                      </a:r>
                      <a:endParaRPr lang="sv-SE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>
                          <a:solidFill>
                            <a:srgbClr val="4D4D4D"/>
                          </a:solidFill>
                        </a:rPr>
                        <a:t>0,9</a:t>
                      </a:r>
                      <a:r>
                        <a:rPr lang="sv-SE" dirty="0">
                          <a:solidFill>
                            <a:srgbClr val="4D4D4D"/>
                          </a:solidFill>
                        </a:rPr>
                        <a:t> (0,7)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>
                          <a:solidFill>
                            <a:srgbClr val="4D4D4D"/>
                          </a:solidFill>
                        </a:rPr>
                        <a:t>0,4</a:t>
                      </a:r>
                      <a:r>
                        <a:rPr lang="sv-SE" dirty="0">
                          <a:solidFill>
                            <a:srgbClr val="4D4D4D"/>
                          </a:solidFill>
                        </a:rPr>
                        <a:t> (0,7)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>
                          <a:solidFill>
                            <a:srgbClr val="4D4D4D"/>
                          </a:solidFill>
                        </a:rPr>
                        <a:t>0,6 </a:t>
                      </a:r>
                      <a:r>
                        <a:rPr lang="sv-SE" b="0" dirty="0">
                          <a:solidFill>
                            <a:srgbClr val="4D4D4D"/>
                          </a:solidFill>
                        </a:rPr>
                        <a:t>(0,8)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71111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50E30D-AA58-42B5-BA58-7D9EE8C91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Sammanfattning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03906B4-3390-4DF9-8A44-117F6316F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Högkonjunkturen mattas av</a:t>
            </a:r>
          </a:p>
          <a:p>
            <a:pPr lvl="2"/>
            <a:endParaRPr lang="sv-SE" dirty="0"/>
          </a:p>
          <a:p>
            <a:r>
              <a:rPr lang="sv-SE" dirty="0"/>
              <a:t>Dämpade investeringar tynger konjunkturen</a:t>
            </a:r>
          </a:p>
          <a:p>
            <a:pPr marL="361950" lvl="2" indent="0">
              <a:buNone/>
            </a:pPr>
            <a:endParaRPr lang="sv-SE" dirty="0"/>
          </a:p>
          <a:p>
            <a:r>
              <a:rPr lang="sv-SE" dirty="0"/>
              <a:t>Arbetslösheten bottnar på 6,3 procent i år</a:t>
            </a:r>
          </a:p>
          <a:p>
            <a:pPr marL="361950" lvl="2" indent="0">
              <a:buNone/>
            </a:pPr>
            <a:endParaRPr lang="sv-SE" dirty="0"/>
          </a:p>
          <a:p>
            <a:r>
              <a:rPr lang="sv-SE" dirty="0"/>
              <a:t>KPIF-inflationen blir omkring 2 procent i år och nästa år</a:t>
            </a:r>
          </a:p>
          <a:p>
            <a:pPr lvl="2"/>
            <a:endParaRPr lang="sv-SE" dirty="0"/>
          </a:p>
          <a:p>
            <a:r>
              <a:rPr lang="sv-SE" dirty="0"/>
              <a:t>Riksbanken inleder räntehöjningar i februari 2019</a:t>
            </a:r>
          </a:p>
          <a:p>
            <a:pPr lvl="2"/>
            <a:endParaRPr lang="sv-SE" dirty="0"/>
          </a:p>
          <a:p>
            <a:r>
              <a:rPr lang="sv-SE" dirty="0"/>
              <a:t>Finanspolitiken förstärker konjunkturen i år, nästa år blir den neutral</a:t>
            </a:r>
          </a:p>
          <a:p>
            <a:pPr lvl="2"/>
            <a:endParaRPr lang="sv-SE" dirty="0"/>
          </a:p>
          <a:p>
            <a:r>
              <a:rPr lang="sv-SE" dirty="0"/>
              <a:t>Riskerna för en sämre utveckling dominerar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F2CBDE5-862F-4892-84FF-2FF3798155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 i="1" dirty="0"/>
          </a:p>
          <a:p>
            <a:endParaRPr lang="sv-SE" dirty="0"/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16D46AD-8DCB-49C7-AB6F-5294AED9EB6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86925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5F5A22-49B8-4169-8202-9B443132E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Högkonjunkturen mattas av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A72D898-3764-4366-9307-B5C6BE3CEF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8187857-B69B-4D61-BE87-0B20BA6672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z="1400" dirty="0"/>
              <a:t>Barometerindikatorn och BNP. Index medelvärde=100, månadsvärden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0AA2052-A612-44B6-B95C-BDFE3719FDB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16854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40D0BB-6916-45DE-9AD5-3ECAF397E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Hushållens konsumtion av bilar föll det tredje kvartalet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DD50F51-6FAF-4A75-B23A-681C96EAAA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C59E531-E940-4954-8F2C-0DAA8808F8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3050" y="821407"/>
            <a:ext cx="9144447" cy="575593"/>
          </a:xfrm>
        </p:spPr>
        <p:txBody>
          <a:bodyPr/>
          <a:lstStyle/>
          <a:p>
            <a:r>
              <a:rPr lang="sv-SE" sz="1400" dirty="0"/>
              <a:t>Hushållens konfidensindikator och hushållens konsumtion. Index medelvärde=100, säsongsrensade månadsvärden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210AF58-3971-4347-A6C8-599D09EDCA6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50850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5628AA-5E92-4440-A5A8-9DB253D11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Investeringar i bostäder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8739619-5801-4CBD-A5E9-985726D795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651000"/>
            <a:ext cx="4445000" cy="44443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B2BB6BC-F322-4694-A71C-515115B606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7072" y="1146944"/>
            <a:ext cx="4679951" cy="504056"/>
          </a:xfrm>
        </p:spPr>
        <p:txBody>
          <a:bodyPr/>
          <a:lstStyle/>
          <a:p>
            <a:r>
              <a:rPr lang="sv-SE" sz="1200" dirty="0"/>
              <a:t>Miljarder kronor, fasta priser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2E48C57-0A50-4C44-A25C-0C48173D8D4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sp>
        <p:nvSpPr>
          <p:cNvPr id="24" name="Rubrik 1">
            <a:extLst>
              <a:ext uri="{FF2B5EF4-FFF2-40B4-BE49-F238E27FC236}">
                <a16:creationId xmlns:a16="http://schemas.microsoft.com/office/drawing/2014/main" id="{021326BC-9300-44E1-9BCB-1C862703D111}"/>
              </a:ext>
            </a:extLst>
          </p:cNvPr>
          <p:cNvSpPr txBox="1">
            <a:spLocks/>
          </p:cNvSpPr>
          <p:nvPr/>
        </p:nvSpPr>
        <p:spPr>
          <a:xfrm>
            <a:off x="5020848" y="274638"/>
            <a:ext cx="4679950" cy="5620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Konfidensindikator för husbyggande och anläggningsverksamhet</a:t>
            </a:r>
            <a:endParaRPr lang="sv-SE" dirty="0"/>
          </a:p>
        </p:txBody>
      </p:sp>
      <p:pic>
        <p:nvPicPr>
          <p:cNvPr id="25" name="Platshållare för innehåll 10">
            <a:extLst>
              <a:ext uri="{FF2B5EF4-FFF2-40B4-BE49-F238E27FC236}">
                <a16:creationId xmlns:a16="http://schemas.microsoft.com/office/drawing/2014/main" id="{9B42432E-D53C-4FD3-AF96-560BAC198C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948" y="1650999"/>
            <a:ext cx="4445000" cy="4444399"/>
          </a:xfrm>
          <a:prstGeom prst="rect">
            <a:avLst/>
          </a:prstGeom>
        </p:spPr>
      </p:pic>
      <p:sp>
        <p:nvSpPr>
          <p:cNvPr id="26" name="Platshållare för text 3">
            <a:extLst>
              <a:ext uri="{FF2B5EF4-FFF2-40B4-BE49-F238E27FC236}">
                <a16:creationId xmlns:a16="http://schemas.microsoft.com/office/drawing/2014/main" id="{1A908291-5353-41DC-A441-2BB2FCE7A9A8}"/>
              </a:ext>
            </a:extLst>
          </p:cNvPr>
          <p:cNvSpPr txBox="1">
            <a:spLocks/>
          </p:cNvSpPr>
          <p:nvPr/>
        </p:nvSpPr>
        <p:spPr>
          <a:xfrm>
            <a:off x="5020847" y="1146944"/>
            <a:ext cx="4679951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38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Index medelvärde=100, säsongsrensade månadsvärden </a:t>
            </a:r>
          </a:p>
        </p:txBody>
      </p:sp>
      <p:sp>
        <p:nvSpPr>
          <p:cNvPr id="27" name="Underrubrik 4">
            <a:extLst>
              <a:ext uri="{FF2B5EF4-FFF2-40B4-BE49-F238E27FC236}">
                <a16:creationId xmlns:a16="http://schemas.microsoft.com/office/drawing/2014/main" id="{318ACD37-F61E-4F8E-9032-7F0B7A29D769}"/>
              </a:ext>
            </a:extLst>
          </p:cNvPr>
          <p:cNvSpPr txBox="1">
            <a:spLocks/>
          </p:cNvSpPr>
          <p:nvPr/>
        </p:nvSpPr>
        <p:spPr>
          <a:xfrm>
            <a:off x="5020849" y="6116637"/>
            <a:ext cx="3873600" cy="6247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899711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901485A-D2FC-4A8F-99A6-94C4EE5B14E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79" y="1651000"/>
            <a:ext cx="4445000" cy="44443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F69A84E-60D0-401B-8325-E00AC02B673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8635" y="1091569"/>
            <a:ext cx="4679951" cy="504056"/>
          </a:xfrm>
        </p:spPr>
        <p:txBody>
          <a:bodyPr/>
          <a:lstStyle/>
          <a:p>
            <a:r>
              <a:rPr lang="sv-SE" sz="1200" dirty="0"/>
              <a:t>Standardiserade avvikelser från medelvärde, säsongsrensade månadsvärden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A2E28CD-C70D-49B7-816E-503A365CA6C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179" y="273600"/>
            <a:ext cx="4679951" cy="563112"/>
          </a:xfrm>
        </p:spPr>
        <p:txBody>
          <a:bodyPr/>
          <a:lstStyle/>
          <a:p>
            <a:r>
              <a:rPr lang="sv-SE" dirty="0"/>
              <a:t>Industrins omdöme om exportorderstocken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9748105-258B-40F9-A359-E355B972EA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73445" y="6147072"/>
            <a:ext cx="3873574" cy="594296"/>
          </a:xfrm>
        </p:spPr>
        <p:txBody>
          <a:bodyPr/>
          <a:lstStyle/>
          <a:p>
            <a:r>
              <a:rPr lang="sv-SE"/>
              <a:t>Källa: Konjunkturinstitutet.</a:t>
            </a:r>
          </a:p>
        </p:txBody>
      </p:sp>
      <p:sp>
        <p:nvSpPr>
          <p:cNvPr id="18" name="Rubrik 1">
            <a:extLst>
              <a:ext uri="{FF2B5EF4-FFF2-40B4-BE49-F238E27FC236}">
                <a16:creationId xmlns:a16="http://schemas.microsoft.com/office/drawing/2014/main" id="{6B64D670-D8B5-4BB6-A48D-42A47546D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5952" y="273600"/>
            <a:ext cx="4679950" cy="562074"/>
          </a:xfrm>
        </p:spPr>
        <p:txBody>
          <a:bodyPr/>
          <a:lstStyle/>
          <a:p>
            <a:r>
              <a:rPr lang="sv-SE" dirty="0"/>
              <a:t>Lönsamhetsomdöme i tillverkningsindustrin 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20" name="Platshållare för text 3">
            <a:extLst>
              <a:ext uri="{FF2B5EF4-FFF2-40B4-BE49-F238E27FC236}">
                <a16:creationId xmlns:a16="http://schemas.microsoft.com/office/drawing/2014/main" id="{A7C0D17B-683A-4A74-8F72-E944BC6787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35951" y="907683"/>
            <a:ext cx="4679951" cy="504056"/>
          </a:xfrm>
        </p:spPr>
        <p:txBody>
          <a:bodyPr/>
          <a:lstStyle/>
          <a:p>
            <a:r>
              <a:rPr lang="sv-SE" sz="1200" dirty="0"/>
              <a:t>Nettotal, säsongsrensade kvartalsvärden </a:t>
            </a:r>
          </a:p>
        </p:txBody>
      </p:sp>
      <p:sp>
        <p:nvSpPr>
          <p:cNvPr id="21" name="Underrubrik 4">
            <a:extLst>
              <a:ext uri="{FF2B5EF4-FFF2-40B4-BE49-F238E27FC236}">
                <a16:creationId xmlns:a16="http://schemas.microsoft.com/office/drawing/2014/main" id="{78DE38CD-58DF-4445-AE45-904185DD7B95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5035953" y="6115599"/>
            <a:ext cx="3873600" cy="624731"/>
          </a:xfrm>
        </p:spPr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0" name="Platshållare för innehåll 9">
            <a:extLst>
              <a:ext uri="{FF2B5EF4-FFF2-40B4-BE49-F238E27FC236}">
                <a16:creationId xmlns:a16="http://schemas.microsoft.com/office/drawing/2014/main" id="{E8775A92-ECEE-4A91-AB9E-19C351339D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559" y="1517187"/>
            <a:ext cx="4573067" cy="4572449"/>
          </a:xfrm>
        </p:spPr>
      </p:pic>
    </p:spTree>
    <p:extLst>
      <p:ext uri="{BB962C8B-B14F-4D97-AF65-F5344CB8AC3E}">
        <p14:creationId xmlns:p14="http://schemas.microsoft.com/office/powerpoint/2010/main" val="2983535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C0A2BF-9E3D-4DCA-9B55-5D015D7C0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God konjunkturutveckling i omvärlden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EE55D35-0A4A-499C-8500-38A678A5BC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2B579A2-ABA7-43E4-AABE-40452CAD12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z="1400" dirty="0"/>
              <a:t>Arbetslöshet</a:t>
            </a:r>
          </a:p>
          <a:p>
            <a:r>
              <a:rPr lang="sv-SE" sz="1400" dirty="0"/>
              <a:t>Procent av arbetskraften,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9F0C5AD-0184-4C34-B615-D9CEC0160B0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Macrobond.</a:t>
            </a:r>
          </a:p>
        </p:txBody>
      </p:sp>
    </p:spTree>
    <p:extLst>
      <p:ext uri="{BB962C8B-B14F-4D97-AF65-F5344CB8AC3E}">
        <p14:creationId xmlns:p14="http://schemas.microsoft.com/office/powerpoint/2010/main" val="4061353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C66EDA5-1BE7-48ED-A445-2F4EE574D04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0489" y="1092607"/>
            <a:ext cx="4679951" cy="504056"/>
          </a:xfrm>
        </p:spPr>
        <p:txBody>
          <a:bodyPr/>
          <a:lstStyle/>
          <a:p>
            <a:r>
              <a:rPr lang="sv-SE" sz="1200" dirty="0"/>
              <a:t>Index medelvärde=100, månadsvärden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8228B60-A474-4219-AC08-47377B76FC6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40490" y="273600"/>
            <a:ext cx="4679951" cy="563112"/>
          </a:xfrm>
        </p:spPr>
        <p:txBody>
          <a:bodyPr/>
          <a:lstStyle/>
          <a:p>
            <a:r>
              <a:rPr lang="sv-SE" dirty="0"/>
              <a:t>Förtroendeindikatorer för tillverkningsindustrin i USA, euroområdet och Storbritannien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D3DFAA3-42C4-4769-A0F2-63DAC5A7D29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4756" y="6147072"/>
            <a:ext cx="3873574" cy="594296"/>
          </a:xfrm>
        </p:spPr>
        <p:txBody>
          <a:bodyPr/>
          <a:lstStyle/>
          <a:p>
            <a:r>
              <a:rPr lang="sv-SE"/>
              <a:t>Källor: Institute for Supply Management, Europeiska kommissionen och Macrobond.</a:t>
            </a:r>
          </a:p>
        </p:txBody>
      </p:sp>
      <p:sp>
        <p:nvSpPr>
          <p:cNvPr id="18" name="Rubrik 1">
            <a:extLst>
              <a:ext uri="{FF2B5EF4-FFF2-40B4-BE49-F238E27FC236}">
                <a16:creationId xmlns:a16="http://schemas.microsoft.com/office/drawing/2014/main" id="{814B3171-797E-4EC8-962D-DEAD95E49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8897" y="274638"/>
            <a:ext cx="4679950" cy="562074"/>
          </a:xfrm>
        </p:spPr>
        <p:txBody>
          <a:bodyPr/>
          <a:lstStyle/>
          <a:p>
            <a:r>
              <a:rPr lang="sv-SE" dirty="0"/>
              <a:t>Konsumentförtroende i USA, euroområdet och Storbritannien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20" name="Platshållare för text 3">
            <a:extLst>
              <a:ext uri="{FF2B5EF4-FFF2-40B4-BE49-F238E27FC236}">
                <a16:creationId xmlns:a16="http://schemas.microsoft.com/office/drawing/2014/main" id="{F3E5FB90-4C2C-4816-AD1A-3DA6ED7205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58896" y="1078045"/>
            <a:ext cx="4679951" cy="504056"/>
          </a:xfrm>
        </p:spPr>
        <p:txBody>
          <a:bodyPr/>
          <a:lstStyle/>
          <a:p>
            <a:r>
              <a:rPr lang="sv-SE" sz="1200" dirty="0"/>
              <a:t>Index medelvärde=100, månadsvärden</a:t>
            </a:r>
          </a:p>
        </p:txBody>
      </p:sp>
      <p:sp>
        <p:nvSpPr>
          <p:cNvPr id="21" name="Underrubrik 4">
            <a:extLst>
              <a:ext uri="{FF2B5EF4-FFF2-40B4-BE49-F238E27FC236}">
                <a16:creationId xmlns:a16="http://schemas.microsoft.com/office/drawing/2014/main" id="{01AF8122-BABD-48C6-B6B2-CA1547355B8D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5058898" y="6116637"/>
            <a:ext cx="3873600" cy="624731"/>
          </a:xfrm>
        </p:spPr>
        <p:txBody>
          <a:bodyPr/>
          <a:lstStyle/>
          <a:p>
            <a:r>
              <a:rPr lang="sv-SE"/>
              <a:t>Källor: Conference Board, Europeiska kommissionen och Macrobond.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9BE185D3-0476-43DF-AED8-D78D66C1B77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36" y="1635111"/>
            <a:ext cx="4573067" cy="4572449"/>
          </a:xfrm>
        </p:spPr>
      </p:pic>
      <p:pic>
        <p:nvPicPr>
          <p:cNvPr id="12" name="Platshållare för innehåll 11">
            <a:extLst>
              <a:ext uri="{FF2B5EF4-FFF2-40B4-BE49-F238E27FC236}">
                <a16:creationId xmlns:a16="http://schemas.microsoft.com/office/drawing/2014/main" id="{576A0711-FF4B-4462-8823-F276DE8A2A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635111"/>
            <a:ext cx="4573067" cy="4572449"/>
          </a:xfrm>
        </p:spPr>
      </p:pic>
    </p:spTree>
    <p:extLst>
      <p:ext uri="{BB962C8B-B14F-4D97-AF65-F5344CB8AC3E}">
        <p14:creationId xmlns:p14="http://schemas.microsoft.com/office/powerpoint/2010/main" val="3079656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67A002-96C0-4BE3-937B-F07630225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Ojämnare tillväxt i den globala ekonomin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84F7804-3717-4F9C-8A3D-2998071B32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AA898C6-7659-4EFA-B45A-838AB78B9E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z="1400" dirty="0"/>
              <a:t>BNP i valda länder</a:t>
            </a:r>
          </a:p>
          <a:p>
            <a:r>
              <a:rPr lang="sv-SE" sz="1400" dirty="0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C51A2F1-40BC-4D8A-8C9F-9C96B2FD466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IMF, OECD,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129815301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rnaPresentationer.potx" id="{70D77443-4AF4-454E-86E3-DFCFB91CCBFE}" vid="{C6E9741F-CC9C-4FA5-AEAB-85FABAEAABD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ExternaPresentationer</Template>
  <TotalTime>4549</TotalTime>
  <Words>940</Words>
  <Application>Microsoft Office PowerPoint</Application>
  <PresentationFormat>A4 (210 x 297 mm)</PresentationFormat>
  <Paragraphs>212</Paragraphs>
  <Slides>27</Slides>
  <Notes>27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27</vt:i4>
      </vt:variant>
    </vt:vector>
  </HeadingPairs>
  <TitlesOfParts>
    <vt:vector size="33" baseType="lpstr">
      <vt:lpstr>Arial</vt:lpstr>
      <vt:lpstr>Arial Unicode MS</vt:lpstr>
      <vt:lpstr>Calibri</vt:lpstr>
      <vt:lpstr>Verdana</vt:lpstr>
      <vt:lpstr>Wingdings</vt:lpstr>
      <vt:lpstr>ExternaPresentationer2</vt:lpstr>
      <vt:lpstr>KONJUNKTURINSTITUTET </vt:lpstr>
      <vt:lpstr>Sammanfattning</vt:lpstr>
      <vt:lpstr>Högkonjunkturen mattas av</vt:lpstr>
      <vt:lpstr>Hushållens konsumtion av bilar föll det tredje kvartalet</vt:lpstr>
      <vt:lpstr>Investeringar i bostäder</vt:lpstr>
      <vt:lpstr>Lönsamhetsomdöme i tillverkningsindustrin </vt:lpstr>
      <vt:lpstr>God konjunkturutveckling i omvärlden</vt:lpstr>
      <vt:lpstr>Konsumentförtroende i USA, euroområdet och Storbritannien</vt:lpstr>
      <vt:lpstr>Ojämnare tillväxt i den globala ekonomin</vt:lpstr>
      <vt:lpstr>PowerPoint-presentation</vt:lpstr>
      <vt:lpstr>Tecken på ökad osäkerhet</vt:lpstr>
      <vt:lpstr>Industrins investeringar</vt:lpstr>
      <vt:lpstr>Tillfälligt svag tillväxt 2019</vt:lpstr>
      <vt:lpstr>Mycket svårt att hitta rätt kompetens</vt:lpstr>
      <vt:lpstr>Stark tillväxt i sysselsättningen fortsätter att överraska</vt:lpstr>
      <vt:lpstr>Bristens konsekvenser för rekryteringen, offentlig sektor</vt:lpstr>
      <vt:lpstr>Matchningsproblem på arbetsmarknaden</vt:lpstr>
      <vt:lpstr>Arbetslösheten bottnar i år</vt:lpstr>
      <vt:lpstr>Löneökningarna stiger något nästa år</vt:lpstr>
      <vt:lpstr>Enhetsarbetskostnad i näringslivet, anställda</vt:lpstr>
      <vt:lpstr>Tillväxten i tjänstepriserna har stigit trendmässigt sedan 2013</vt:lpstr>
      <vt:lpstr>Reporänta</vt:lpstr>
      <vt:lpstr>Finanspolitiken förstärker högkonjunkturen i år, neutral politik 2019</vt:lpstr>
      <vt:lpstr>Offentligfinansiella förutsättningar 2019-2023</vt:lpstr>
      <vt:lpstr>Riskerna för en sämre utveckling dominerar</vt:lpstr>
      <vt:lpstr>Prognosen i sammandrag (oktober 2018 inom parentes)   Årlig procentuell förändring respektive procent </vt:lpstr>
      <vt:lpstr>Sammanfattning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KONJUNKTURINSTITUTET</dc:title>
  <dc:creator>Rosmari</dc:creator>
  <cp:lastModifiedBy>Rosmari</cp:lastModifiedBy>
  <cp:revision>204</cp:revision>
  <cp:lastPrinted>2018-06-20T05:46:45Z</cp:lastPrinted>
  <dcterms:created xsi:type="dcterms:W3CDTF">2018-06-15T09:22:03Z</dcterms:created>
  <dcterms:modified xsi:type="dcterms:W3CDTF">2018-12-18T15:00:18Z</dcterms:modified>
</cp:coreProperties>
</file>