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9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99" d="100"/>
          <a:sy n="99" d="100"/>
        </p:scale>
        <p:origin x="101" y="6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Powerpoint\Emf\fpu_104.em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”Varför fler arbetslösa men färre inskrivna vid Arbetsförmedlingen?”</a:t>
            </a:r>
          </a:p>
          <a:p>
            <a:endParaRPr lang="sv-SE" dirty="0"/>
          </a:p>
          <a:p>
            <a:r>
              <a:rPr lang="sv-SE" sz="1800" dirty="0"/>
              <a:t>Konjunkturläget, juni 2021</a:t>
            </a:r>
          </a:p>
        </p:txBody>
      </p:sp>
    </p:spTree>
    <p:extLst>
      <p:ext uri="{BB962C8B-B14F-4D97-AF65-F5344CB8AC3E}">
        <p14:creationId xmlns:p14="http://schemas.microsoft.com/office/powerpoint/2010/main" val="380306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Arbetslösa, utrikes födda, 16–64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Arbetsförmedlingen och Konjunkturinstitutet.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513CBD-056E-47B9-9E83-EF8E42FB8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67077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Skillnad mellan AKU och AF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016937-3765-4B09-86D9-D625446B7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I AKU ingår 15-åringar medan 16 år är lägsta åldern i AF:S statistik </a:t>
            </a:r>
          </a:p>
          <a:p>
            <a:r>
              <a:rPr lang="sv-SE" dirty="0"/>
              <a:t>Källor: SCB,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220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”Utvärdering av makroekonomiska prognoser”</a:t>
            </a:r>
          </a:p>
          <a:p>
            <a:endParaRPr lang="sv-SE" dirty="0"/>
          </a:p>
          <a:p>
            <a:r>
              <a:rPr lang="sv-SE" sz="1800" dirty="0"/>
              <a:t>Konjunkturläget, juni 2021</a:t>
            </a:r>
          </a:p>
        </p:txBody>
      </p:sp>
    </p:spTree>
    <p:extLst>
      <p:ext uri="{BB962C8B-B14F-4D97-AF65-F5344CB8AC3E}">
        <p14:creationId xmlns:p14="http://schemas.microsoft.com/office/powerpoint/2010/main" val="51204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BNP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8229AA-A0CC-4547-A3BE-B99E8FC66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51246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Öppna fyrkanter markerar scenarier.</a:t>
            </a:r>
          </a:p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BNP i euroområdet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09747F-C27F-4FA4-8C7A-3031FDE3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51246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Öppna fyrkanter markerar scenarier.</a:t>
            </a:r>
          </a:p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539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sysselsättningen 2020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Öppna fyrkanter markerar scenarier.</a:t>
            </a:r>
          </a:p>
          <a:p>
            <a:r>
              <a:rPr lang="sv-SE" dirty="0"/>
              <a:t>Källa: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1A3BD9-9B14-4959-8BAD-1A0D1FB60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190499" y="1397000"/>
            <a:ext cx="5124600" cy="4680000"/>
          </a:xfrm>
        </p:spPr>
      </p:pic>
    </p:spTree>
    <p:extLst>
      <p:ext uri="{BB962C8B-B14F-4D97-AF65-F5344CB8AC3E}">
        <p14:creationId xmlns:p14="http://schemas.microsoft.com/office/powerpoint/2010/main" val="12624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arbetslösheten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4DB457-FF33-489D-85AC-AB332BAD3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5176379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Öppna fyrkanter markerar scenarier.</a:t>
            </a:r>
          </a:p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065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KPIF-inflationen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16C804-22D8-489E-9C67-2211FA25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51246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Öppna fyrkanter markerar scenarier.</a:t>
            </a:r>
          </a:p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96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”Zombieföretag och stödåtgärder under pandemin”</a:t>
            </a:r>
          </a:p>
          <a:p>
            <a:endParaRPr lang="sv-SE" dirty="0"/>
          </a:p>
          <a:p>
            <a:r>
              <a:rPr lang="sv-SE" sz="1800" dirty="0"/>
              <a:t>Konjunkturläget, juni 2021</a:t>
            </a:r>
          </a:p>
        </p:txBody>
      </p:sp>
    </p:spTree>
    <p:extLst>
      <p:ext uri="{BB962C8B-B14F-4D97-AF65-F5344CB8AC3E}">
        <p14:creationId xmlns:p14="http://schemas.microsoft.com/office/powerpoint/2010/main" val="159601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9EB60-BC6C-47BB-A751-0DB7953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Konkurser i omvärlden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7F1F59-DDDA-445D-959C-2D8CECA4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71646-A7A4-47B1-BFD5-8F98C3510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kvartal innan recession=100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B6EF-7ABB-4477-B9D1-F6CDB08C2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Data är från 13 lika länder och avser perioden 1990 till tredje kvartalet 2020.</a:t>
            </a:r>
          </a:p>
          <a:p>
            <a:r>
              <a:rPr lang="sv-SE" dirty="0"/>
              <a:t>Källa: IMF WEO april 2021.</a:t>
            </a:r>
          </a:p>
        </p:txBody>
      </p:sp>
    </p:spTree>
    <p:extLst>
      <p:ext uri="{BB962C8B-B14F-4D97-AF65-F5344CB8AC3E}">
        <p14:creationId xmlns:p14="http://schemas.microsoft.com/office/powerpoint/2010/main" val="64609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EFBF9-9EB7-4242-8241-CDF8C677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inskrivna, 16−64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8BDF58-6CEE-43E8-9756-ED4625323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3062A7-7F2A-437D-AFA6-7C4292EE7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B388AA-E606-456D-BE49-B7D39DE0C6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Arbetslöshet enligt AKU och inskrivna enligt Arbetsförmedlingen. </a:t>
            </a:r>
          </a:p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271871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9EB60-BC6C-47BB-A751-0DB7953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Coronastöd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02590D-CE22-4E5E-A910-E600399A9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71646-A7A4-47B1-BFD5-8F98C3510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B6EF-7ABB-4477-B9D1-F6CDB08C2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IMF </a:t>
            </a:r>
            <a:r>
              <a:rPr lang="sv-SE" dirty="0" err="1"/>
              <a:t>Fiscal</a:t>
            </a:r>
            <a:r>
              <a:rPr lang="sv-SE" dirty="0"/>
              <a:t> Monitor april 2021.</a:t>
            </a:r>
          </a:p>
        </p:txBody>
      </p:sp>
    </p:spTree>
    <p:extLst>
      <p:ext uri="{BB962C8B-B14F-4D97-AF65-F5344CB8AC3E}">
        <p14:creationId xmlns:p14="http://schemas.microsoft.com/office/powerpoint/2010/main" val="214607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9EB60-BC6C-47BB-A751-0DB7953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företag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9D4498-BF52-4BA4-97EC-5D1EF94B6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71646-A7A4-47B1-BFD5-8F98C3510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B6EF-7ABB-4477-B9D1-F6CDB08C2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262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9EB60-BC6C-47BB-A751-0DB7953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Konkurser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B002C01-36AF-4D84-8523-C612E667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71646-A7A4-47B1-BFD5-8F98C3510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Antal konkurser, ackumulerade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B6EF-7ABB-4477-B9D1-F6CDB08C2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UC, som är en del av </a:t>
            </a:r>
            <a:r>
              <a:rPr lang="sv-SE" dirty="0" err="1"/>
              <a:t>Enento</a:t>
            </a:r>
            <a:r>
              <a:rPr lang="sv-SE" dirty="0"/>
              <a:t> Group.</a:t>
            </a:r>
          </a:p>
        </p:txBody>
      </p:sp>
    </p:spTree>
    <p:extLst>
      <p:ext uri="{BB962C8B-B14F-4D97-AF65-F5344CB8AC3E}">
        <p14:creationId xmlns:p14="http://schemas.microsoft.com/office/powerpoint/2010/main" val="321076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9EB60-BC6C-47BB-A751-0DB79538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KTP-utbetalningar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AFDC9C-079B-4820-B683-F9EE27267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71646-A7A4-47B1-BFD5-8F98C3510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förädlingsvärde 2019,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B6EF-7ABB-4477-B9D1-F6CDB08C28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Tillväxtverket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29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Arbetskraft, 16−64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55CD6A-290D-4E39-8884-E5D5F2A22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206844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15–24 år och inskrivna 16–24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98C4B6-65B3-4349-A0F1-283EE10EB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I AKU ingår 15-åringar medan 16 år är lägsta åldern i Arbetsförmedlingens statistik. </a:t>
            </a:r>
          </a:p>
          <a:p>
            <a:r>
              <a:rPr lang="sv-SE" dirty="0"/>
              <a:t>Källor: SCB och Arbetsförmedlingen</a:t>
            </a:r>
          </a:p>
        </p:txBody>
      </p:sp>
    </p:spTree>
    <p:extLst>
      <p:ext uri="{BB962C8B-B14F-4D97-AF65-F5344CB8AC3E}">
        <p14:creationId xmlns:p14="http://schemas.microsoft.com/office/powerpoint/2010/main" val="4192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och inskrivna, 25–54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ED23FC-7296-4850-AF9D-4D63869E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27925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och inskrivna, 55–64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9314A7-69DE-452A-A54F-687598517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98464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och inskrivna, kvinnor,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30B78A-8CC2-4D93-A21B-5C61AE39B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128433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och inskrivna, män, 16–64 å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9835EC-B8E4-4981-B86A-F860FCEA7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108176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79672-538A-4E33-8181-A325359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Arbetslösa och inskrivna, inrikes födda, 16–64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2C2C9A-993F-46E9-9057-84BAFC8A4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3C5AB4-5CC5-4270-B55F-16D4D297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2384C-2B4E-4022-9B77-6742EDF962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Arbetsförmedlingen. </a:t>
            </a:r>
          </a:p>
        </p:txBody>
      </p:sp>
    </p:spTree>
    <p:extLst>
      <p:ext uri="{BB962C8B-B14F-4D97-AF65-F5344CB8AC3E}">
        <p14:creationId xmlns:p14="http://schemas.microsoft.com/office/powerpoint/2010/main" val="56223360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445</Words>
  <Application>Microsoft Office PowerPoint</Application>
  <PresentationFormat>Bredbild</PresentationFormat>
  <Paragraphs>81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ExternaPresentationer2</vt:lpstr>
      <vt:lpstr>KONJUNKTURINSTITUTET</vt:lpstr>
      <vt:lpstr>Arbetslöshet och inskrivna, 16−64 år</vt:lpstr>
      <vt:lpstr>Arbetskraft, 16−64 år</vt:lpstr>
      <vt:lpstr>Arbetslöshet 15–24 år och inskrivna 16–24 år</vt:lpstr>
      <vt:lpstr>Arbetslösa och inskrivna, 25–54 år</vt:lpstr>
      <vt:lpstr>Arbetslösa och inskrivna, 55–64 år</vt:lpstr>
      <vt:lpstr>Arbetslösa och inskrivna, kvinnor, 16–64 år</vt:lpstr>
      <vt:lpstr>Arbetslösa och inskrivna, män, 16–64 å</vt:lpstr>
      <vt:lpstr>Arbetslösa och inskrivna, inrikes födda, 16–64 år</vt:lpstr>
      <vt:lpstr>Arbetslösa, utrikes födda, 16–64 år</vt:lpstr>
      <vt:lpstr>Skillnad mellan AKU och AF</vt:lpstr>
      <vt:lpstr>KONJUNKTURINSTITUTET</vt:lpstr>
      <vt:lpstr>Prognoser för BNP 2020</vt:lpstr>
      <vt:lpstr>Prognoser för BNP i euroområdet 2020</vt:lpstr>
      <vt:lpstr>Prognoser för sysselsättningen 2020</vt:lpstr>
      <vt:lpstr>Prognoser för arbetslösheten 2020</vt:lpstr>
      <vt:lpstr>Prognoser för KPIF-inflationen 2020</vt:lpstr>
      <vt:lpstr>KONJUNKTURINSTITUTET</vt:lpstr>
      <vt:lpstr>Konkurser i omvärlden</vt:lpstr>
      <vt:lpstr>Coronastöd 2020</vt:lpstr>
      <vt:lpstr>Transfereringar till företag</vt:lpstr>
      <vt:lpstr>Konkurser i Sverige</vt:lpstr>
      <vt:lpstr>KTP-utbetalningar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12</cp:revision>
  <dcterms:created xsi:type="dcterms:W3CDTF">2021-06-20T06:58:13Z</dcterms:created>
  <dcterms:modified xsi:type="dcterms:W3CDTF">2021-06-22T08:35:13Z</dcterms:modified>
</cp:coreProperties>
</file>