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70" r:id="rId9"/>
    <p:sldId id="265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8" r:id="rId20"/>
    <p:sldId id="299" r:id="rId21"/>
    <p:sldId id="300" r:id="rId22"/>
    <p:sldId id="301" r:id="rId23"/>
    <p:sldId id="278" r:id="rId24"/>
    <p:sldId id="279" r:id="rId25"/>
    <p:sldId id="280" r:id="rId26"/>
    <p:sldId id="312" r:id="rId27"/>
    <p:sldId id="281" r:id="rId28"/>
    <p:sldId id="31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11" r:id="rId38"/>
    <p:sldId id="290" r:id="rId39"/>
    <p:sldId id="291" r:id="rId40"/>
    <p:sldId id="292" r:id="rId41"/>
    <p:sldId id="293" r:id="rId42"/>
    <p:sldId id="296" r:id="rId43"/>
    <p:sldId id="294" r:id="rId44"/>
    <p:sldId id="295" r:id="rId45"/>
    <p:sldId id="297" r:id="rId46"/>
    <p:sldId id="302" r:id="rId47"/>
    <p:sldId id="303" r:id="rId48"/>
    <p:sldId id="305" r:id="rId49"/>
    <p:sldId id="304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99" d="100"/>
          <a:sy n="99" d="100"/>
        </p:scale>
        <p:origin x="101" y="6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BB89A8-9E62-41C9-902F-25FD2CC8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8F39F3-97AF-4A86-9F2A-AC269DAF4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B77E09-5CC9-4B9B-945A-6D978372F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E9C11E-0E12-4873-8674-4C36C83227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166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940BF-711E-4256-A92E-71FB6B36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Danmark, Finland och Norge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7DB46E-84AD-4439-93EC-051B6E2D9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CC77CA-21FB-40CD-9E61-380898F00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60D738-ECD2-4B50-AFEE-E4C3135F0A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Statistics Norway.</a:t>
            </a:r>
          </a:p>
        </p:txBody>
      </p:sp>
    </p:spTree>
    <p:extLst>
      <p:ext uri="{BB962C8B-B14F-4D97-AF65-F5344CB8AC3E}">
        <p14:creationId xmlns:p14="http://schemas.microsoft.com/office/powerpoint/2010/main" val="331297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FB481-E6FE-4AE6-8B1C-E034CD2F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Producentpriser och containerfraktpris i Kina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136BD6-9CC4-494F-BB28-5CC128A4A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86B84D-4B95-4872-A306-F41AE39CA0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Ministry of Transport, National Bureau of Statistics of China och Macrobond.</a:t>
            </a:r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08A77F7-B167-4C0E-B41A-1D5B3D9B4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28801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0D946-FC2E-4912-A153-D468E2A8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världen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782F13-001F-4E25-9DFC-80DDE8EFC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B78B90-C80C-4AC3-9805-813BBD100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32AF01-EFEB-4A4B-B954-88D6CBACB2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651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C42923-E5F0-4D67-AAE0-10B2B806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A3966C-2AB5-4040-AFF0-9977D9092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FD59ED-78CC-49D0-AF98-507DE7F5A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4C4228-E15E-48A8-8447-3E42397891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95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9A79B6-9120-4C82-87B6-FB98E8AF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9D646E-91EC-48BB-9D0A-2C2B9CBF1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AC82F1-DDD0-41BB-919B-305D78474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FB0A2A-E5CE-420C-A563-1CCBAD0D00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926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A2FD6-FF3D-482F-BB7B-21C48695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60119F-3E3D-4590-BE78-1078D3A90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9C16A7-A8DC-4692-9242-18E0B8352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5565F4-4B26-4CD6-A673-734568D311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04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8B361-4DF5-4ED4-9700-C82A1822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 och investeringsandel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4BC7D6-ABA8-4736-BDDA-CB0B4358F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 respektive procent av förädlingsvärde,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718801-D558-4FAC-A91E-2DD74A13B3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263E7FF-E572-48EB-8982-7C42B1416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10981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AA744-91F9-4AA8-8BF2-17CBB51F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60AF69-CBCE-49EF-B5B8-4110970D0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D98763-BD6D-43FE-9FB6-7B718DA43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BA9616-F05D-4CD8-A3BF-0D9D5DD959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996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A4802-374F-4148-BFE0-E6DABEB6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9A92787-103E-4F8C-BFA7-3D6DA92E3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857167-7877-4FA2-BFA5-694B0F35F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C63B88-7F02-4246-97C0-1CD9017A7F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90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F07AA1-D4D4-4B27-88A9-20C4767D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sektorns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5A72FAF-9D7B-4014-B788-90F2FBE59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614DCF-565D-4690-B35D-EB6470439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E8630C-6170-4613-A3BD-3CDB8D754D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80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048F30-3818-4EA6-9F94-7B261A33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879A0F-9701-48F0-B25B-36C124BD5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A580C5-9D9A-4512-9669-99446BE70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151F74-FB17-45FB-AEDE-4B20D613D9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811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9585C6-EAA4-4DAF-B1CB-B90A0E3F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8A050B-5D5E-45DA-9B96-A4ADFD332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DB6917-45A1-49E7-9C7E-B8BB4DF96E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E9FA8BD-12EC-4698-8FDA-112A7CFD9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74197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A8B5B4-7C73-4AD3-ADBA-EBBE5245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konsumtionsutgifter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CFE3F8-6025-44FF-8114-A22AEAF96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ADA42A-717B-426F-9D43-4B1745A6D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löpande priser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35AE91-E274-4029-80AC-12E8837A8F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938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AAFC6-2F02-4C17-8326-A36A052D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konsumtionsvolym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895700-EF0A-43BC-9B91-D39343FD6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DBD6B0-21C2-4887-824E-19C5160A70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5F8C7A4-EEA0-480C-9FBA-E17CFFFDF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753975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8B758-C2C2-497C-8ACA-1DAF7FEB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C8E839-018F-4292-85EE-C90C24CDA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83E36D-25EE-4390-AD82-8162E504C8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938AD8F-9C4C-477E-9950-35C792050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54014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EB94E-AC0F-4652-8BE7-27C08F0F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0625730-43A4-4A58-881B-8A2BE8F30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C4F5D1-7BF9-415D-B5F7-3EF2B236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A24B64-D340-4970-B6D4-0241C4E141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197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43C7A-AD46-440F-A76A-E565B5AE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664763-B35C-4D2A-B65F-09F0B7A93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02CD1D-6F9B-4D56-865A-5378C4041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9527E6-7C64-43CE-9CFD-643F71B719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35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8B361-4DF5-4ED4-9700-C82A1822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 och investeringsandel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4BC7D6-ABA8-4736-BDDA-CB0B4358F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 respektive procent av förädlingsvärde,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718801-D558-4FAC-A91E-2DD74A13B3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263E7FF-E572-48EB-8982-7C42B1416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67920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C7AC7-555A-4491-8A20-260CDCD8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548EB1-CE36-47B8-88BB-195F8DEB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01F1EE-AE2E-471C-8A4D-29AED0130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F7E95E-FF5C-4112-B8C5-DBCF4D1C15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1014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EDB9F-F7F6-450B-9006-BBCBAD1A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(AKU) och anställda (KS)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C4AECB-81E3-4C2B-B0AB-AFDAD44B9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A60BCA-986E-444B-A73F-B8C76C94F1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4105EFF-3A10-447F-854A-13D652612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27316"/>
            <a:ext cx="8658225" cy="4663767"/>
          </a:xfrm>
        </p:spPr>
      </p:pic>
    </p:spTree>
    <p:extLst>
      <p:ext uri="{BB962C8B-B14F-4D97-AF65-F5344CB8AC3E}">
        <p14:creationId xmlns:p14="http://schemas.microsoft.com/office/powerpoint/2010/main" val="281649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EDB9F-F7F6-450B-9006-BBCBAD1A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(AKU) och anställda (KS)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0147CE-CFD9-4785-B64D-E5E00FD3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C4AECB-81E3-4C2B-B0AB-AFDAD44B9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A60BCA-986E-444B-A73F-B8C76C94F1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11063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7CE193-E146-49F6-B925-D87C12AE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47CAD0-1EF5-47B4-9E18-B9B894BB6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489F40-1EFD-4632-AE5B-2EFD1A958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8B3E45-06FE-4DF3-8205-5338D268A3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7455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533E3A-BBC4-4611-BC90-33780BEB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Arbetslösa 16–64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7760B88-C29D-40DF-9C46-3F8CBA716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47AA80-037F-44E0-BD06-9B28F3D72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0EA026-7936-428C-A1C9-EEF428D1EC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 och SCB.</a:t>
            </a:r>
          </a:p>
        </p:txBody>
      </p:sp>
    </p:spTree>
    <p:extLst>
      <p:ext uri="{BB962C8B-B14F-4D97-AF65-F5344CB8AC3E}">
        <p14:creationId xmlns:p14="http://schemas.microsoft.com/office/powerpoint/2010/main" val="1264773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886BA-066F-4519-BE5A-D71FE1CF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 om uppsägning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4553BD-E51F-42D6-9AC0-C373B484D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24A7D6-ED86-4F96-989D-C6BEA7628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A6AA18-5268-4004-A63D-4AA7A9BEF6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1649442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CCC1A1-A814-493F-BD51-DE19EE12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CD7C36-F7BF-468A-BCD1-21F7ABBC9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27CAC6-95E4-4888-803D-92E0671B9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A7957F-30E5-4446-AFF9-74B6EE333D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2810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ACF4F7-63B4-405A-A11B-7D61290A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och 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A25CC7-108C-4352-9972-54AAD8421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565FB2-42F3-4E6C-8591-10B77529D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2001=100,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1FB13D-06B0-4D32-8AD8-34109B06AC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6956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C5A50C-D4C4-46B7-86DD-39543FEC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anställda,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F1FDA3-39EE-46D8-A77D-FA2502B44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6B672F-23A0-49DF-B947-DD2F78CD2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32AEDE-E5DB-4487-AA9B-AC919A1C12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569858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ABD8F2-B72F-4F17-94FE-69F0F0C7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E4E7D7-24E9-4E19-977B-BE400DDA4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478EA-38ED-437C-A3F5-C953502F6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respektive 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20157F-17A6-4DDF-9234-7D14BEB20F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4048344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EB611-F442-4309-BB4A-4964F93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5AA3EEE-592E-482F-8C8E-37E011918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396CB6-98E5-4A62-B732-B029A58EF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C082DF-BB0B-4627-A375-B8B72653E4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718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B06485-0304-4BC2-BB39-D9E232D5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393941-C3C9-4DC9-B084-9157B7A24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2C4C59-DF2B-4959-8E28-9248061F4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F2FBDB-8A99-4884-A6FD-B221113CF9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7560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DB017-CDB8-4495-A336-4D6B1D98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A2A5CA-5A6D-4C48-B075-8ABE1E835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42D15C-07E1-4249-8EA5-8322DFF37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0A91FE-5EC1-45C4-B661-F2E23E3C0A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9587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53D82D-5CE6-44A3-B76C-F5D1090B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enhetsarbetskostnad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D1DD2D-FA05-497B-B176-92206B9D2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720A6B-C5FC-4EB3-9321-7701DC90DC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4B0E2B9-5BEA-4E50-93E6-7116377F5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08196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0340A-B1DA-44D6-935D-03526B51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3CCA14-1B7E-4AE7-9DBE-D4A299B2D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38F3AA-E79D-4645-9B32-1ACDB3E921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1C9BFD7-8BDC-4AF2-887E-2D521C35C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516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CF1B6-F708-4356-81D7-EC902F8E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Producentpriser, inhemsk tillgång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E5C11F-C872-4444-AB5D-AC62C6708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800922-E0D2-4FD6-8D37-B5285C183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2015=100,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DB15FA-DC05-4271-BBEE-A9269D69EE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863907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0C2D26-318C-424C-B3B2-C3C7C912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ADBD14-CA7D-4C7D-9152-540173105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CC6BD2-00EC-4123-BA3C-4D9FE1C2D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F57AC5-CDB0-4DCD-9D97-81E1678434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8257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7CAA9-2FD6-4313-ACBA-7A5B173C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62B644-87A1-4C72-B705-0BDFE520E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8C7CF0-20C7-4CD0-9C19-6ECF54EFD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F81A2D-7AD4-4787-87C0-83F9821BE7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489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F0F53F-2236-4E87-BCD7-1D53235A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 på el,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F31496-F16C-41FF-BCF8-5656E1B08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86D806-D79A-4919-8A7A-FF6932567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C1FF7B-7C50-4818-B8FD-236FC6B64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 Pool Spot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2098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BF3B7-FAA7-4BB8-B236-6E945263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 på råolja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E34882A-8177-4DBB-824B-418F1975F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B12FA9-9FD1-448C-A19A-B105511A0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Dollar respektive svenska kronor per fat,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6E1310-4EA6-45C4-977E-A4CA431D52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Macrobond, International Petroleum Exchange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16468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C6604-A958-4C88-A478-09A8D9F3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0FDD20-A553-4490-B337-E63D3697F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987BE9-0EEF-49C3-BD29-5FC9627A5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E22DFF-8944-4FBB-8EAF-FB08DD3BA5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1667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8AB07D-1927-45AF-9B68-32D783DC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C67E271-1600-4AA5-B2BF-22333280C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D86157-2D53-4C9E-B678-F2BAB1BD3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värden,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A637A0-94E7-458F-8CB4-C2217868E0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5275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761900-6478-4B9A-8545-D760C5AB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F14B061-E934-4465-AD48-385C5AD05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76443F-E1F5-411A-8BEA-28EF28D98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04F480-15C8-4F29-B9E7-0CEDA37B67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1724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A799F-655D-484E-A508-4B30FE03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3C093E-8852-4F38-A53A-85064F8E1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8B61E6-B31E-47FA-8E92-CCAFC9017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2268BB-98D4-448E-88F4-392F63573B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7330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48C29C-51F8-427C-99A6-58FF404C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FAE2BB-3596-4883-A3F2-F793BE175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7060AA-36F3-4B80-A122-512706C9F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696D85-DCED-48D7-A26E-2F55630BD6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207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2D005-14B1-48A0-8CDB-C5B6BC55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226E22-B7F0-4C6B-BEFA-2FC8BC1AC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EA69AE-160B-452E-AAD7-D0F82D5E0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CB8BFD-D229-47FF-902A-2AE918E2F7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Conference Board, Eurostat och Macrobond.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626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17B60-05AC-4DD2-B8CA-E48BB783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7734FF-8003-4890-BDA1-0A8CCA828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9C1C23-C16C-4A8F-8362-49A23CACB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procent av potentiell BNP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D6C6FC-570E-4D1E-8C08-2BFD4CFA2A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SCB,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4127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FA0318-A48E-4712-BA43-15CF0C9E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2016E9-F4EE-4DC7-8888-5CCC3DAE0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3FC599-A8F0-459E-A7D4-6185A0451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B0D0B4-3226-459E-AE21-DAF8057756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8349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F7600-9A39-45C4-8123-9F9F9D87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D303F7-7A6D-4927-827D-496656AA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4248B8-D570-4FD0-8D5B-A887D4705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0263BC-78B8-4C21-9507-D009EE5EFB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9793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644F0-A58E-4297-94B7-74D605EE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D849BA7-795C-4C6B-890C-6F247417E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6AAA39-86E3-4759-9919-B6A54CDBD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9D44BE-CB25-4406-98F4-62D410C0F4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337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A547E2-97C5-4110-A7F2-0128B687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Sammanvägt inköpschefsindex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63518B-02D5-4EE5-8471-F93AC5B9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F5C863-CE60-4ED7-9B92-3C6A2E46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C80BB0-5856-456D-A810-DF9F16A09A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IHS Markit.</a:t>
            </a:r>
          </a:p>
        </p:txBody>
      </p:sp>
    </p:spTree>
    <p:extLst>
      <p:ext uri="{BB962C8B-B14F-4D97-AF65-F5344CB8AC3E}">
        <p14:creationId xmlns:p14="http://schemas.microsoft.com/office/powerpoint/2010/main" val="360387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9A2E7-C914-44FF-AC21-32CB7BBE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valda länder och regioner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3316EC-F871-4AF1-997E-CA883905A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18F0F1-1BC7-4937-929C-E980F26F05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Källa: Eurostat, Federal Reserve och National Bureau of Statistics of China.</a:t>
            </a:r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6A0E1B7-EE2F-497C-A827-109D4DF9D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29204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18EE6-0ACA-494A-8775-29F4179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F5F6DC-F905-4131-9548-541C0CD9E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BBB095-7A9C-413E-8ED0-CBD99B27D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6A5FC3-B247-4588-9D82-00262EC3B1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Bureau of Labor Statistics, Eurostat, OECD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461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C9971-F7CB-4D0D-854D-A72110CB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839C5F-E746-4730-BA3B-842D7C400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79B795-A840-402D-97BB-567B89A63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41FA28-5C5E-4170-99A4-E264DB674E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 och U.S. Census Bureau.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80259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72</TotalTime>
  <Words>893</Words>
  <Application>Microsoft Office PowerPoint</Application>
  <PresentationFormat>Bredbild</PresentationFormat>
  <Paragraphs>159</Paragraphs>
  <Slides>53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53</vt:i4>
      </vt:variant>
    </vt:vector>
  </HeadingPairs>
  <TitlesOfParts>
    <vt:vector size="57" baseType="lpstr">
      <vt:lpstr>Arial</vt:lpstr>
      <vt:lpstr>Calibri</vt:lpstr>
      <vt:lpstr>Verdana</vt:lpstr>
      <vt:lpstr>ExternaPresentationer2</vt:lpstr>
      <vt:lpstr>Barometerindikatorn och BNP</vt:lpstr>
      <vt:lpstr>Produktion i tjänstebranscherna</vt:lpstr>
      <vt:lpstr>BNP-gap</vt:lpstr>
      <vt:lpstr>Maastrichtskuld</vt:lpstr>
      <vt:lpstr>Konsumentförtroende</vt:lpstr>
      <vt:lpstr>Sammanvägt inköpschefsindex i valda länder och regioner</vt:lpstr>
      <vt:lpstr>Industriproduktion i valda länder och regioner</vt:lpstr>
      <vt:lpstr>Konsumentpriser i valda länder och regioner</vt:lpstr>
      <vt:lpstr>Detaljhandeln i valda länder och regioner</vt:lpstr>
      <vt:lpstr>BNP i Danmark, Finland och Norge</vt:lpstr>
      <vt:lpstr>Producentpriser och containerfraktpris i Kina</vt:lpstr>
      <vt:lpstr>BNP i världen och svensk exportmarknad</vt:lpstr>
      <vt:lpstr>Styrräntor</vt:lpstr>
      <vt:lpstr>BNP</vt:lpstr>
      <vt:lpstr>Industrins omdöme om exportorderstocken</vt:lpstr>
      <vt:lpstr>Industrins kapacitetsutnyttjande och investeringsandel</vt:lpstr>
      <vt:lpstr>Påbörjade lägenheter</vt:lpstr>
      <vt:lpstr>Fasta bruttoinvesteringar</vt:lpstr>
      <vt:lpstr>Offentliga sektorns inkomster och utgifter</vt:lpstr>
      <vt:lpstr>Finansiellt och strukturellt sparande i offentlig sektor</vt:lpstr>
      <vt:lpstr>Offentliga konsumtionsutgifter</vt:lpstr>
      <vt:lpstr>Offentlig konsumtionsvolym</vt:lpstr>
      <vt:lpstr>Hushållens konfidensindikator och hushållens konsumtion</vt:lpstr>
      <vt:lpstr>Hushållens konsumtion, real disponibel inkomst och sparkvot</vt:lpstr>
      <vt:lpstr>Konfidensindikatorer </vt:lpstr>
      <vt:lpstr>Industrins kapacitetsutnyttjande och investeringsandel</vt:lpstr>
      <vt:lpstr>Produktion i tjänstebranscherna</vt:lpstr>
      <vt:lpstr>Sysselsatta (AKU) och anställda (KS)</vt:lpstr>
      <vt:lpstr>Sysselsatta (AKU) och anställda (KS)</vt:lpstr>
      <vt:lpstr>Arbetslösa 16–64 år</vt:lpstr>
      <vt:lpstr>Varsel om uppsägning</vt:lpstr>
      <vt:lpstr>Anställningsplaner</vt:lpstr>
      <vt:lpstr>Sysselsatta och arbetade timmar</vt:lpstr>
      <vt:lpstr>Antal anställda, tjänstesektorn</vt:lpstr>
      <vt:lpstr>Inskrivna arbetslösa vid Arbetsförmedlingen</vt:lpstr>
      <vt:lpstr>BNP-gap och arbetsmarknadsgap</vt:lpstr>
      <vt:lpstr>Arbetslöshet och jämviktsarbetslöshet</vt:lpstr>
      <vt:lpstr>Timlön i hela ekonomin</vt:lpstr>
      <vt:lpstr>Justerad enhetsarbetskostnad i näringslivet</vt:lpstr>
      <vt:lpstr>Producentpriser, inhemsk tillgång</vt:lpstr>
      <vt:lpstr>Konsumentpriser</vt:lpstr>
      <vt:lpstr>Bidrag till KPIF-inflationen</vt:lpstr>
      <vt:lpstr>Spotpris på el, Sverige</vt:lpstr>
      <vt:lpstr>Pris på råolja</vt:lpstr>
      <vt:lpstr>Reporänta</vt:lpstr>
      <vt:lpstr>Hushållens konsumtion och sparkvot</vt:lpstr>
      <vt:lpstr>Importjusterat bidrag till BNP-tillväxten</vt:lpstr>
      <vt:lpstr>BNP-gap och arbetsmarknadsgap i Sverige</vt:lpstr>
      <vt:lpstr>Kronans effektiva växelkurs (KIX)</vt:lpstr>
      <vt:lpstr>Realränta, KPIF-inflation och BNP-gap</vt:lpstr>
      <vt:lpstr>Hushållens konsumtion</vt:lpstr>
      <vt:lpstr>BNP</vt:lpstr>
      <vt:lpstr>Arbetslöshet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Rosmarie Andersson</dc:creator>
  <cp:lastModifiedBy>Rosmarie Andersson</cp:lastModifiedBy>
  <cp:revision>13</cp:revision>
  <dcterms:created xsi:type="dcterms:W3CDTF">2021-06-18T15:58:10Z</dcterms:created>
  <dcterms:modified xsi:type="dcterms:W3CDTF">2021-06-22T08:28:08Z</dcterms:modified>
</cp:coreProperties>
</file>