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317" r:id="rId34"/>
    <p:sldId id="318" r:id="rId35"/>
    <p:sldId id="319" r:id="rId36"/>
    <p:sldId id="320" r:id="rId37"/>
    <p:sldId id="321" r:id="rId38"/>
    <p:sldId id="322" r:id="rId39"/>
    <p:sldId id="323" r:id="rId40"/>
    <p:sldId id="324" r:id="rId41"/>
    <p:sldId id="325" r:id="rId42"/>
    <p:sldId id="326" r:id="rId43"/>
    <p:sldId id="327" r:id="rId44"/>
    <p:sldId id="328" r:id="rId45"/>
    <p:sldId id="329" r:id="rId46"/>
    <p:sldId id="330" r:id="rId47"/>
    <p:sldId id="331" r:id="rId48"/>
    <p:sldId id="332" r:id="rId49"/>
    <p:sldId id="333" r:id="rId50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74" y="-666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2016-12-19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2016-12-19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2016-12-19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2016-12-19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2016-12-19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2016-12-19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524628"/>
            <a:chOff x="4544" y="0"/>
            <a:chExt cx="1696" cy="4110"/>
          </a:xfrm>
        </p:grpSpPr>
        <p:pic>
          <p:nvPicPr>
            <p:cNvPr id="19" name="Picture 8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9" y="3556"/>
              <a:ext cx="526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2016-12-19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Barometerindikatorn och BNP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Index medelvärde=100, månadsvärden respektive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1261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Hushållsbarometerns mikro- och makroindex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Index medelvärde=100,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0037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Konsumtionsindikator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Årlig procentuell förändring, kalenderkorrigerade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1986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Hushållens konsumtion, real disponibel inkomst och sparkvot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>
            <a:normAutofit fontScale="92500"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Procentuell förändring respektive procent av disponibel inkomst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3109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Hushållens konsumtionsutgifter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förändring, fasta priser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0521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Offentliga konsumtionsutgifter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förändring, fasta priser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3837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Import och efterfrågan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6578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Sysselsatta och arbetade timmar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2001=100,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0218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Anställningsplaner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Nettotal, säsongsrensade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6808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Lediga jobb och varsel om uppsägning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arbetskraften respektive tusental, säsongsrensade kvartals- respektive månadsvärden 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5639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Sysselsatta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0634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Export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 respektive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291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Brist på arbetskraft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Andel arbetsställen med rekryteringsproblem, procent, halvårsvärden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1683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Sysselsättningsgrad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befolkningen 15–74 år,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19440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Arbetskraftsdeltagande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befolkningen 15–74 år,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3088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arbetskraften respektive potentiell arbetskraft,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25170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 bland inrikes och utrikes födda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arbetskraften,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73786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BNP-gap och PCA-indikatorn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potentiell BNP och normaliserade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20798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Brist på arbetskraft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26381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Faktisk och potentiell produktivitet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förändring, kalenderkorrigerade 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8056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Produktivitetsgap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potentiell produktivitet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83255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Andel arbetsställen som högst kan öka produktionen med 10 procent utan att nyrekrytera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Procent, halvårssvärden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0163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Konfidensindikatorer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Index medelvärde=100,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33832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Centralt avtalade löner i hela ekonomin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00221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Centralt avtalade löner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71071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Centralt avtalade löner i offentlig sektor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60379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Centralt avtalade löner i hela ekonomin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57083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Faktisk lön utöver avtalad lön i hela ekonomin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27389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Arbetsmarknadsgap och timlön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potentiellt arbetade timmar respektive årlig procentuell förändring,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58281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Timlön i näringsliv, kommunal sektor och statlig sektor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32181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Timlön och arbetskostnad per timme i näringslivet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Procentuell förändring, kalenderkorrigerade 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14058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Arbetsgivaravgifter i näringslivet uppdelade efter lagstadgade och avtalade avgifter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lönesumman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57464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Enhetsarbetskostnad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förändring, kalenderkorrigerade 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2697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Importjusterat bidrag till BNP-tillväxten 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Procentuell förändring respektive procentenheter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37528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Lönsamhet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Procent, årsvärden respektive nettotal,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3602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Konsumentpriser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Årlig procentuell förändring,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28036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Varu- och tjänstepriser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Årlig procentuell förändring,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90232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Energipriser, direkt bidrag till KPI-inflation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Procentenheter,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09738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Pris på råolja och drivmedel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Kronor per liter,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72527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Spot- och terminspriser på el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Öre per kWh,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97571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Företagens prisförväntningar på tre månaders sikt, handeln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935633"/>
          </a:xfrm>
        </p:spPr>
        <p:txBody>
          <a:bodyPr>
            <a:normAutofit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Standardiserade avvikelser från medelvärde,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93656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Företagens inflationsförväntningar på ett års sikt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05554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Boende exklusive räntekostnader och energi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55678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Konsumentpriser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Årlig procentuell förändring,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4657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Exportorderingång i industrin 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Diffusionsindex respektive nettotal,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0330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Export och svensk exportmarknad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förändring, kalenderkorrigerade 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7214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Fasta bruttoinvesteringar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förändring, fasta priser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2440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Fasta bruttoinvesteringar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BNP, löpande priser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7561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Industrins kapacitetsutnyttjande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7405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</TotalTime>
  <Words>458</Words>
  <Application>Microsoft Office PowerPoint</Application>
  <PresentationFormat>A4 (210 x 297 mm)</PresentationFormat>
  <Paragraphs>103</Paragraphs>
  <Slides>49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49</vt:i4>
      </vt:variant>
    </vt:vector>
  </HeadingPairs>
  <TitlesOfParts>
    <vt:vector size="50" baseType="lpstr">
      <vt:lpstr>Office-tema</vt:lpstr>
      <vt:lpstr>Barometerindikatorn och BNP</vt:lpstr>
      <vt:lpstr>Export</vt:lpstr>
      <vt:lpstr>Konfidensindikatorer</vt:lpstr>
      <vt:lpstr>Importjusterat bidrag till BNP-tillväxten </vt:lpstr>
      <vt:lpstr>Exportorderingång i industrin </vt:lpstr>
      <vt:lpstr>Export och svensk exportmarknad</vt:lpstr>
      <vt:lpstr>Fasta bruttoinvesteringar</vt:lpstr>
      <vt:lpstr>Fasta bruttoinvesteringar</vt:lpstr>
      <vt:lpstr>Industrins kapacitetsutnyttjande</vt:lpstr>
      <vt:lpstr>Hushållsbarometerns mikro- och makroindex</vt:lpstr>
      <vt:lpstr>Konsumtionsindikator</vt:lpstr>
      <vt:lpstr>Hushållens konsumtion, real disponibel inkomst och sparkvot</vt:lpstr>
      <vt:lpstr>Hushållens konsumtionsutgifter</vt:lpstr>
      <vt:lpstr>Offentliga konsumtionsutgifter</vt:lpstr>
      <vt:lpstr>Import och efterfrågan</vt:lpstr>
      <vt:lpstr>Sysselsatta och arbetade timmar</vt:lpstr>
      <vt:lpstr>Anställningsplaner i näringslivet</vt:lpstr>
      <vt:lpstr>Lediga jobb och varsel om uppsägning</vt:lpstr>
      <vt:lpstr>Sysselsatta</vt:lpstr>
      <vt:lpstr>Brist på arbetskraft</vt:lpstr>
      <vt:lpstr>Sysselsättningsgrad</vt:lpstr>
      <vt:lpstr>Arbetskraftsdeltagande</vt:lpstr>
      <vt:lpstr>Arbetslöshet</vt:lpstr>
      <vt:lpstr>Arbetslöshet bland inrikes och utrikes födda</vt:lpstr>
      <vt:lpstr>BNP-gap och PCA-indikatorn</vt:lpstr>
      <vt:lpstr>Brist på arbetskraft i näringslivet</vt:lpstr>
      <vt:lpstr>Faktisk och potentiell produktivitet i näringslivet</vt:lpstr>
      <vt:lpstr>Produktivitetsgap i näringslivet</vt:lpstr>
      <vt:lpstr>Andel arbetsställen som högst kan öka produktionen med 10 procent utan att nyrekrytera</vt:lpstr>
      <vt:lpstr>Centralt avtalade löner i hela ekonomin</vt:lpstr>
      <vt:lpstr>Centralt avtalade löner i näringslivet</vt:lpstr>
      <vt:lpstr>Centralt avtalade löner i offentlig sektor</vt:lpstr>
      <vt:lpstr>Centralt avtalade löner i hela ekonomin</vt:lpstr>
      <vt:lpstr>Faktisk lön utöver avtalad lön i hela ekonomin</vt:lpstr>
      <vt:lpstr>Arbetsmarknadsgap och timlön i näringslivet</vt:lpstr>
      <vt:lpstr>Timlön i näringsliv, kommunal sektor och statlig sektor</vt:lpstr>
      <vt:lpstr>Timlön och arbetskostnad per timme i näringslivet</vt:lpstr>
      <vt:lpstr>Arbetsgivaravgifter i näringslivet uppdelade efter lagstadgade och avtalade avgifter</vt:lpstr>
      <vt:lpstr>Enhetsarbetskostnad i näringslivet</vt:lpstr>
      <vt:lpstr>Lönsamhet i näringslivet</vt:lpstr>
      <vt:lpstr>Konsumentpriser</vt:lpstr>
      <vt:lpstr>Varu- och tjänstepriser</vt:lpstr>
      <vt:lpstr>Energipriser, direkt bidrag till KPI-inflation</vt:lpstr>
      <vt:lpstr>Pris på råolja och drivmedel</vt:lpstr>
      <vt:lpstr>Spot- och terminspriser på el</vt:lpstr>
      <vt:lpstr>Företagens prisförväntningar på tre månaders sikt, handeln</vt:lpstr>
      <vt:lpstr>Företagens inflationsförväntningar på ett års sikt</vt:lpstr>
      <vt:lpstr>Boende exklusive räntekostnader och energi</vt:lpstr>
      <vt:lpstr>Konsumentpriser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</cp:lastModifiedBy>
  <cp:revision>30</cp:revision>
  <dcterms:created xsi:type="dcterms:W3CDTF">2013-02-22T10:31:08Z</dcterms:created>
  <dcterms:modified xsi:type="dcterms:W3CDTF">2016-12-19T08:19:21Z</dcterms:modified>
</cp:coreProperties>
</file>