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35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 i näringslivet exkl.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förädlingsvärdet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26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84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86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Standardiserade avvikelser från medelvärde,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54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57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52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Produktionsvärdeindex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kalenderkorrigerade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70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fasta priser,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99300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Orderingång i tillverkningsindustrin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02888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77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63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Miljoner timmar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49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029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48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industri, byggverksamhet, detaljhandel och privata tjänstenäringar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157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89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och 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 15–74 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99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 15–74 år,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39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olika delar av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621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322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Miljoner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37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konfidensindikator och 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337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35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Nyanmälda lediga platser och lediga jobb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Tusental, säsongsrensade kvartalsvärden respektive säsongsrensade månadsvärden, 3-månaders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Arbetsförmedlingen och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82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Beveridgekurvan med lediga jobb från SCB, 2001-2017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1484784"/>
            <a:ext cx="4541566" cy="4536503"/>
          </a:xfrm>
        </p:spPr>
      </p:pic>
    </p:spTree>
    <p:extLst>
      <p:ext uri="{BB962C8B-B14F-4D97-AF65-F5344CB8AC3E}">
        <p14:creationId xmlns:p14="http://schemas.microsoft.com/office/powerpoint/2010/main" val="387139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53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produktivitet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609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arbetsställen som högst kan öka produktionen med 10 procent utan att nyrekrytera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85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 och normaliserade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206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näringslivet, 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 respektive procent av arbetskraften och potentiell arbetskraft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35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potentiellt arbetade timmar respektive 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26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54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322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näringsliv, kommunal sektor och statlig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427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Arbetsgivaravgifter i näringslivet uppdelade efter lagstadgade och avtalade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lönesumman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709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och arbetskostnad per timme enligt nationalräkenskaperna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706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näringslivet, anställda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999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årsvärden respektive 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012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KPIF-inflationen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Procentenheter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072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Banktjänster och administrativt satta 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Direkt bidrag till KPI-inflationen, procentenheter,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37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prisförväntningar på tre månaders sikt,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Standardiserade avvikelser från medelvärde,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636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 på ett års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Prospera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878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37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900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Prognoser för varu- och tjänstepriser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193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49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januari 2005=100,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</a:t>
            </a:r>
            <a:r>
              <a:rPr lang="sv-SE" dirty="0" err="1" smtClean="0"/>
              <a:t>Valueguard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03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98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4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65279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786</Words>
  <Application>Microsoft Office PowerPoint</Application>
  <PresentationFormat>A4 (210 x 297 mm)</PresentationFormat>
  <Paragraphs>153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2" baseType="lpstr">
      <vt:lpstr>ExternaPresentationer2</vt:lpstr>
      <vt:lpstr>Barometerindikatorn och BNP</vt:lpstr>
      <vt:lpstr>Importjusterat bidrag till BNP-tillväxten</vt:lpstr>
      <vt:lpstr>Hushållens konfidensindikator och hushållens konsumtion</vt:lpstr>
      <vt:lpstr>Hushållsbarometerns mikro- och makroindex</vt:lpstr>
      <vt:lpstr>Hushållens sparande</vt:lpstr>
      <vt:lpstr>Bostadspriser</vt:lpstr>
      <vt:lpstr>Offentliga konsumtionsutgifter</vt:lpstr>
      <vt:lpstr>Bostadsinvesteringar</vt:lpstr>
      <vt:lpstr>Industrins kapacitetsutnyttjande</vt:lpstr>
      <vt:lpstr>Investeringar i näringslivet exkl. bostäder</vt:lpstr>
      <vt:lpstr>Bidrag till investeringstillväxten</vt:lpstr>
      <vt:lpstr>Export</vt:lpstr>
      <vt:lpstr>Industrins omdöme om exportorderstocken</vt:lpstr>
      <vt:lpstr>Import</vt:lpstr>
      <vt:lpstr>Import och efterfrågan</vt:lpstr>
      <vt:lpstr>Produktionsvärdeindex</vt:lpstr>
      <vt:lpstr>Produktion i näringslivet</vt:lpstr>
      <vt:lpstr>Orderingång i tillverkningsindustrin</vt:lpstr>
      <vt:lpstr>Sysselsättning och arbetslöshet</vt:lpstr>
      <vt:lpstr>Arbetade timmar</vt:lpstr>
      <vt:lpstr>Anställningsplaner i näringslivet</vt:lpstr>
      <vt:lpstr>Sysselsättning</vt:lpstr>
      <vt:lpstr>Anställningsplaner i industri, byggverksamhet, detaljhandel och privata tjänstenäringar</vt:lpstr>
      <vt:lpstr>Bidrag till sysselsättningstillväxten</vt:lpstr>
      <vt:lpstr>Sysselsättningsgrad och arbetskraftsdeltagande</vt:lpstr>
      <vt:lpstr>Sysselsättningsgrad</vt:lpstr>
      <vt:lpstr>Brist på arbetskraft i olika delar av näringslivet</vt:lpstr>
      <vt:lpstr>Brist på arbetskraft</vt:lpstr>
      <vt:lpstr>Arbetskraft</vt:lpstr>
      <vt:lpstr>Arbetslöshet</vt:lpstr>
      <vt:lpstr>Nyanmälda lediga platser och lediga jobb</vt:lpstr>
      <vt:lpstr>Beveridgekurvan med lediga jobb från SCB, 2001-2017</vt:lpstr>
      <vt:lpstr>Arbetslöshet bland inrikes och utrikes födda</vt:lpstr>
      <vt:lpstr>Produktivitetsgap i näringslivet</vt:lpstr>
      <vt:lpstr>Andel arbetsställen som högst kan öka produktionen med 10 procent utan att nyrekrytera</vt:lpstr>
      <vt:lpstr>BNP-gap och PCA-indikatorn</vt:lpstr>
      <vt:lpstr>Brist på arbetskraft i näringslivet, arbetslöshet och jämviktsarbetslöshet</vt:lpstr>
      <vt:lpstr>Arbetsmarknadsgap och timlön i näringslivet</vt:lpstr>
      <vt:lpstr>Centralt avtalade löner i hela ekonomin</vt:lpstr>
      <vt:lpstr>Timlön i näringsliv, kommunal sektor och statlig sektor</vt:lpstr>
      <vt:lpstr>Arbetsgivaravgifter i näringslivet uppdelade efter lagstadgade och avtalade avgifter</vt:lpstr>
      <vt:lpstr>Timlön och arbetskostnad per timme enligt nationalräkenskaperna</vt:lpstr>
      <vt:lpstr>Enhetsarbetskostnad i näringslivet, anställda</vt:lpstr>
      <vt:lpstr>Lönsamhet i näringslivet</vt:lpstr>
      <vt:lpstr>Bidrag till KPIF-inflationen</vt:lpstr>
      <vt:lpstr>Banktjänster och administrativt satta priser</vt:lpstr>
      <vt:lpstr>Företagens prisförväntningar på tre månaders sikt, handeln</vt:lpstr>
      <vt:lpstr>Inflationsförväntningar på ett års sikt</vt:lpstr>
      <vt:lpstr>Konsumentpriser</vt:lpstr>
      <vt:lpstr>Prognoser för varu- och tjänstepriser</vt:lpstr>
      <vt:lpstr>Energi, direkt bidrag till KPI-inflation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2017-12-19T10:25:04Z</dcterms:modified>
</cp:coreProperties>
</file>