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465" r:id="rId3"/>
    <p:sldId id="466" r:id="rId4"/>
    <p:sldId id="258" r:id="rId5"/>
    <p:sldId id="274" r:id="rId6"/>
    <p:sldId id="261" r:id="rId7"/>
    <p:sldId id="260" r:id="rId8"/>
    <p:sldId id="467" r:id="rId9"/>
    <p:sldId id="262" r:id="rId10"/>
    <p:sldId id="268" r:id="rId11"/>
    <p:sldId id="468" r:id="rId12"/>
    <p:sldId id="265" r:id="rId13"/>
    <p:sldId id="470" r:id="rId14"/>
    <p:sldId id="264" r:id="rId15"/>
    <p:sldId id="440" r:id="rId16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1106" autoAdjust="0"/>
  </p:normalViewPr>
  <p:slideViewPr>
    <p:cSldViewPr showGuides="1">
      <p:cViewPr varScale="1">
        <p:scale>
          <a:sx n="88" d="100"/>
          <a:sy n="88" d="100"/>
        </p:scale>
        <p:origin x="3595" y="82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4" d="100"/>
          <a:sy n="94" d="100"/>
        </p:scale>
        <p:origin x="6192" y="10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17945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9456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0547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1897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73682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06970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15</a:t>
            </a:fld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15FC01D-270F-4D2E-B68A-D01B6B5FE94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8165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0807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0584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3781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039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2047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27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7855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3713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>
            <a:extLst>
              <a:ext uri="{FF2B5EF4-FFF2-40B4-BE49-F238E27FC236}">
                <a16:creationId xmlns:a16="http://schemas.microsoft.com/office/drawing/2014/main" id="{362F0A83-47AF-4895-A220-C550652AE4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Ylva Hedén Westerdahl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F9CE4648-E8F7-4562-BC6F-81054DEF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KONJUNKTURINSTITUTET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93E94AB-EE1C-4D32-A2DD-561FFB4E13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10 augusti 2022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2D4A678-CA2D-4FD7-9687-F82C7057B9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Uppdaterad konjunkturbild</a:t>
            </a:r>
          </a:p>
        </p:txBody>
      </p:sp>
    </p:spTree>
    <p:extLst>
      <p:ext uri="{BB962C8B-B14F-4D97-AF65-F5344CB8AC3E}">
        <p14:creationId xmlns:p14="http://schemas.microsoft.com/office/powerpoint/2010/main" val="512043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5C245-F700-430B-92FB-C4DB059F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1" y="274639"/>
            <a:ext cx="6119979" cy="504000"/>
          </a:xfrm>
        </p:spPr>
        <p:txBody>
          <a:bodyPr/>
          <a:lstStyle/>
          <a:p>
            <a:r>
              <a:rPr lang="sv-SE" dirty="0"/>
              <a:t>Inflationen överraskade uppåt igen i juni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ED41F4-AA33-4742-812D-ED6A2BA2E1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6061" y="1073664"/>
            <a:ext cx="4463793" cy="504000"/>
          </a:xfrm>
        </p:spPr>
        <p:txBody>
          <a:bodyPr/>
          <a:lstStyle/>
          <a:p>
            <a:r>
              <a:rPr lang="sv-SE" dirty="0"/>
              <a:t>KPIF				</a:t>
            </a:r>
          </a:p>
          <a:p>
            <a:r>
              <a:rPr lang="sv-SE" dirty="0"/>
              <a:t>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EA4C9AC-CC01-438A-B113-48CD6087AEB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7712CAA4-A238-DEC7-FA10-4178AE4E6AF9}"/>
              </a:ext>
            </a:extLst>
          </p:cNvPr>
          <p:cNvSpPr txBox="1">
            <a:spLocks/>
          </p:cNvSpPr>
          <p:nvPr/>
        </p:nvSpPr>
        <p:spPr>
          <a:xfrm>
            <a:off x="5951984" y="242944"/>
            <a:ext cx="5382000" cy="504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23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dirty="0"/>
          </a:p>
        </p:txBody>
      </p:sp>
      <p:pic>
        <p:nvPicPr>
          <p:cNvPr id="6" name="Platshållare för innehåll 10">
            <a:extLst>
              <a:ext uri="{FF2B5EF4-FFF2-40B4-BE49-F238E27FC236}">
                <a16:creationId xmlns:a16="http://schemas.microsoft.com/office/drawing/2014/main" id="{0E3EE1D8-D84B-B96E-1BAD-846687F91D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885" y="1827869"/>
            <a:ext cx="5381625" cy="3786570"/>
          </a:xfrm>
          <a:prstGeom prst="rect">
            <a:avLst/>
          </a:prstGeom>
        </p:spPr>
      </p:pic>
      <p:sp>
        <p:nvSpPr>
          <p:cNvPr id="7" name="Platshållare för text 3">
            <a:extLst>
              <a:ext uri="{FF2B5EF4-FFF2-40B4-BE49-F238E27FC236}">
                <a16:creationId xmlns:a16="http://schemas.microsoft.com/office/drawing/2014/main" id="{7277366F-87FA-011E-5CCC-14BD20CF6786}"/>
              </a:ext>
            </a:extLst>
          </p:cNvPr>
          <p:cNvSpPr txBox="1">
            <a:spLocks/>
          </p:cNvSpPr>
          <p:nvPr/>
        </p:nvSpPr>
        <p:spPr>
          <a:xfrm>
            <a:off x="5950885" y="1035378"/>
            <a:ext cx="53820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Spotpris på el i Sverige</a:t>
            </a:r>
          </a:p>
          <a:p>
            <a:r>
              <a:rPr lang="sv-SE" dirty="0"/>
              <a:t>Öre per kWh, månadsvärden</a:t>
            </a:r>
          </a:p>
        </p:txBody>
      </p:sp>
      <p:sp>
        <p:nvSpPr>
          <p:cNvPr id="8" name="Underrubrik 4">
            <a:extLst>
              <a:ext uri="{FF2B5EF4-FFF2-40B4-BE49-F238E27FC236}">
                <a16:creationId xmlns:a16="http://schemas.microsoft.com/office/drawing/2014/main" id="{DC362FD5-71BB-2D66-E02E-392F86246B3D}"/>
              </a:ext>
            </a:extLst>
          </p:cNvPr>
          <p:cNvSpPr txBox="1">
            <a:spLocks/>
          </p:cNvSpPr>
          <p:nvPr/>
        </p:nvSpPr>
        <p:spPr>
          <a:xfrm>
            <a:off x="5951282" y="6116477"/>
            <a:ext cx="5382000" cy="59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0" kern="120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212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23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34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4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5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7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8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91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Källor: Nordpool, Macrobond och Konjunkturinstitutet.</a:t>
            </a:r>
            <a:endParaRPr lang="sv-SE" dirty="0"/>
          </a:p>
        </p:txBody>
      </p:sp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495FE2B8-855B-4E74-7966-7F00DC0278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1" y="1821404"/>
            <a:ext cx="5400000" cy="3799500"/>
          </a:xfrm>
        </p:spPr>
      </p:pic>
    </p:spTree>
    <p:extLst>
      <p:ext uri="{BB962C8B-B14F-4D97-AF65-F5344CB8AC3E}">
        <p14:creationId xmlns:p14="http://schemas.microsoft.com/office/powerpoint/2010/main" val="129777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C43722-ECEB-0261-38C7-08F47228C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Inflationen rensat för energi blir 2 procent i slutet av 2023</a:t>
            </a:r>
          </a:p>
        </p:txBody>
      </p:sp>
      <p:sp>
        <p:nvSpPr>
          <p:cNvPr id="10" name="Platshållare för text 3">
            <a:extLst>
              <a:ext uri="{FF2B5EF4-FFF2-40B4-BE49-F238E27FC236}">
                <a16:creationId xmlns:a16="http://schemas.microsoft.com/office/drawing/2014/main" id="{05D1FFB1-16B3-B0DA-70C7-E759CE94BDDC}"/>
              </a:ext>
            </a:extLst>
          </p:cNvPr>
          <p:cNvSpPr txBox="1">
            <a:spLocks/>
          </p:cNvSpPr>
          <p:nvPr/>
        </p:nvSpPr>
        <p:spPr>
          <a:xfrm>
            <a:off x="338413" y="813429"/>
            <a:ext cx="8658000" cy="504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Bidrag till KPIF-inflationen, exklusive energi</a:t>
            </a:r>
          </a:p>
          <a:p>
            <a:r>
              <a:rPr lang="sv-SE" dirty="0"/>
              <a:t>Approximativa bidrag</a:t>
            </a:r>
          </a:p>
        </p:txBody>
      </p:sp>
      <p:sp>
        <p:nvSpPr>
          <p:cNvPr id="11" name="Underrubrik 4">
            <a:extLst>
              <a:ext uri="{FF2B5EF4-FFF2-40B4-BE49-F238E27FC236}">
                <a16:creationId xmlns:a16="http://schemas.microsoft.com/office/drawing/2014/main" id="{26002657-8915-BD1F-42B5-39AECCF1A541}"/>
              </a:ext>
            </a:extLst>
          </p:cNvPr>
          <p:cNvSpPr txBox="1">
            <a:spLocks/>
          </p:cNvSpPr>
          <p:nvPr/>
        </p:nvSpPr>
        <p:spPr>
          <a:xfrm>
            <a:off x="338413" y="6093296"/>
            <a:ext cx="8658000" cy="6247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0" kern="120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212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23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34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4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5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7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8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91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Källor: SCB och Konjunkturinstitutet.</a:t>
            </a:r>
            <a:endParaRPr lang="sv-SE" dirty="0"/>
          </a:p>
        </p:txBody>
      </p:sp>
      <p:pic>
        <p:nvPicPr>
          <p:cNvPr id="12" name="Platshållare för innehåll 10">
            <a:extLst>
              <a:ext uri="{FF2B5EF4-FFF2-40B4-BE49-F238E27FC236}">
                <a16:creationId xmlns:a16="http://schemas.microsoft.com/office/drawing/2014/main" id="{F180DDDF-280E-D161-597C-668A508723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72" y="1395877"/>
            <a:ext cx="7871881" cy="467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414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317899-712A-43E6-8A76-7C3B8F05B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2" y="274640"/>
            <a:ext cx="9432346" cy="504000"/>
          </a:xfrm>
        </p:spPr>
        <p:txBody>
          <a:bodyPr/>
          <a:lstStyle/>
          <a:p>
            <a:r>
              <a:rPr lang="sv-SE" dirty="0"/>
              <a:t>Den höga inflationen har gjort avtryck på inflationsförväntningarna </a:t>
            </a:r>
            <a:br>
              <a:rPr lang="sv-SE" dirty="0"/>
            </a:br>
            <a:endParaRPr lang="sv-SE" dirty="0"/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5D562C3C-9C0B-669A-FEDC-18AC93F9EF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35" y="1647737"/>
            <a:ext cx="5381625" cy="378657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E27C035-4D79-4F0C-BEA1-3278E2C482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6064" y="919637"/>
            <a:ext cx="5382000" cy="504056"/>
          </a:xfrm>
        </p:spPr>
        <p:txBody>
          <a:bodyPr/>
          <a:lstStyle/>
          <a:p>
            <a:r>
              <a:rPr lang="sv-SE" dirty="0"/>
              <a:t>Inflationsförväntningar (KPIF)</a:t>
            </a:r>
          </a:p>
          <a:p>
            <a:r>
              <a:rPr lang="sv-SE" dirty="0"/>
              <a:t>Procent,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1959DCF-5A74-4905-B781-9D0B954C3E3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Kantar </a:t>
            </a:r>
            <a:r>
              <a:rPr lang="sv-SE" dirty="0" err="1"/>
              <a:t>Prospera</a:t>
            </a:r>
            <a:r>
              <a:rPr lang="sv-SE" dirty="0"/>
              <a:t> och </a:t>
            </a:r>
            <a:r>
              <a:rPr lang="sv-SE" dirty="0" err="1"/>
              <a:t>Macrobond</a:t>
            </a:r>
            <a:r>
              <a:rPr lang="sv-SE" dirty="0"/>
              <a:t>.</a:t>
            </a: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4C1BCA11-F7DF-9EAC-1C7D-82B878F69423}"/>
              </a:ext>
            </a:extLst>
          </p:cNvPr>
          <p:cNvSpPr txBox="1">
            <a:spLocks/>
          </p:cNvSpPr>
          <p:nvPr/>
        </p:nvSpPr>
        <p:spPr>
          <a:xfrm>
            <a:off x="5807968" y="274640"/>
            <a:ext cx="5382000" cy="504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23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text 3">
            <a:extLst>
              <a:ext uri="{FF2B5EF4-FFF2-40B4-BE49-F238E27FC236}">
                <a16:creationId xmlns:a16="http://schemas.microsoft.com/office/drawing/2014/main" id="{4E75B6CF-AE43-77DA-9F98-E8733C846F86}"/>
              </a:ext>
            </a:extLst>
          </p:cNvPr>
          <p:cNvSpPr txBox="1">
            <a:spLocks/>
          </p:cNvSpPr>
          <p:nvPr/>
        </p:nvSpPr>
        <p:spPr>
          <a:xfrm>
            <a:off x="5807970" y="919637"/>
            <a:ext cx="53820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Styrränta</a:t>
            </a:r>
          </a:p>
          <a:p>
            <a:r>
              <a:rPr lang="sv-SE" dirty="0"/>
              <a:t>Procent, månads- respektive kvartalsvärden</a:t>
            </a:r>
          </a:p>
        </p:txBody>
      </p:sp>
      <p:sp>
        <p:nvSpPr>
          <p:cNvPr id="13" name="Underrubrik 4">
            <a:extLst>
              <a:ext uri="{FF2B5EF4-FFF2-40B4-BE49-F238E27FC236}">
                <a16:creationId xmlns:a16="http://schemas.microsoft.com/office/drawing/2014/main" id="{2EBB96C4-1020-1B8E-8E7C-E4D76EC85268}"/>
              </a:ext>
            </a:extLst>
          </p:cNvPr>
          <p:cNvSpPr txBox="1">
            <a:spLocks/>
          </p:cNvSpPr>
          <p:nvPr/>
        </p:nvSpPr>
        <p:spPr>
          <a:xfrm>
            <a:off x="5807266" y="6148173"/>
            <a:ext cx="5382000" cy="59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0" kern="120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212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23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34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4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5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7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8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91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Källor: Nasdaq OMX, Riksbanken, Macrobond och Konjunkturinstitutet.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15E752E-45E0-C895-A431-975B57BA8DA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328" y="1650174"/>
            <a:ext cx="5400000" cy="423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946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>
            <a:extLst>
              <a:ext uri="{FF2B5EF4-FFF2-40B4-BE49-F238E27FC236}">
                <a16:creationId xmlns:a16="http://schemas.microsoft.com/office/drawing/2014/main" id="{4546F9A2-E788-40C1-BB3D-49FBC0285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1" y="274641"/>
            <a:ext cx="8658000" cy="490060"/>
          </a:xfrm>
        </p:spPr>
        <p:txBody>
          <a:bodyPr/>
          <a:lstStyle/>
          <a:p>
            <a:r>
              <a:rPr lang="sv-SE" dirty="0"/>
              <a:t>Betydande risker på nedåtsidan till prognosen</a:t>
            </a:r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5E4B37FD-7EAB-4508-944F-0FD128584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764701"/>
            <a:ext cx="8658000" cy="5328599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Osäkerheten kring utvecklingen av inflationen är stor</a:t>
            </a:r>
          </a:p>
          <a:p>
            <a:pPr lvl="1"/>
            <a:r>
              <a:rPr lang="sv-SE" dirty="0"/>
              <a:t>Utvecklingen av Rysslands anfallskrig mot Ukraina</a:t>
            </a:r>
          </a:p>
          <a:p>
            <a:pPr lvl="1"/>
            <a:r>
              <a:rPr lang="sv-SE" dirty="0"/>
              <a:t>Ryska gasleveranser till Europa</a:t>
            </a:r>
          </a:p>
          <a:p>
            <a:pPr lvl="1"/>
            <a:r>
              <a:rPr lang="sv-SE" dirty="0"/>
              <a:t>Andrahandseffekter större än väntat</a:t>
            </a:r>
          </a:p>
          <a:p>
            <a:endParaRPr lang="sv-SE" dirty="0"/>
          </a:p>
          <a:p>
            <a:r>
              <a:rPr lang="sv-SE" dirty="0"/>
              <a:t>En svår uppgift för centralbankerna att stävja inflationen utan att ta i för mycket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Risk för ökad smittspridning av coronaviruset</a:t>
            </a:r>
          </a:p>
          <a:p>
            <a:pPr lvl="1"/>
            <a:r>
              <a:rPr lang="sv-SE" dirty="0"/>
              <a:t>Förlänga problemen med globala leveranskedjor</a:t>
            </a:r>
          </a:p>
          <a:p>
            <a:pPr lvl="1"/>
            <a:endParaRPr lang="sv-SE" dirty="0"/>
          </a:p>
          <a:p>
            <a:r>
              <a:rPr lang="sv-SE" dirty="0"/>
              <a:t>Eskalerande konflikten kring Taiwan</a:t>
            </a:r>
          </a:p>
          <a:p>
            <a:pPr lvl="1"/>
            <a:endParaRPr lang="sv-SE" dirty="0"/>
          </a:p>
          <a:p>
            <a:r>
              <a:rPr lang="sv-SE" dirty="0"/>
              <a:t>S</a:t>
            </a:r>
            <a:r>
              <a:rPr lang="sv-SE" sz="1800" dirty="0"/>
              <a:t>törre prisnedgångar på bostadsmarknaden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3401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AA1D76C3-AAC8-9291-E267-F8304B9E2050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9" y="1524000"/>
            <a:ext cx="5400000" cy="3799499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29214A7-64E7-4178-904B-E171D4478B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0027" y="904597"/>
            <a:ext cx="5545177" cy="504056"/>
          </a:xfrm>
        </p:spPr>
        <p:txBody>
          <a:bodyPr/>
          <a:lstStyle/>
          <a:p>
            <a:r>
              <a:rPr lang="sv-SE" dirty="0"/>
              <a:t>Finansiellt sparande och strukturellt sparande i offentlig sektor. Procent av BNP respektive procent av potentiell BNP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71F7984E-369C-438C-8E11-2BBF6666F1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22413" y="389524"/>
            <a:ext cx="5400000" cy="504000"/>
          </a:xfrm>
        </p:spPr>
        <p:txBody>
          <a:bodyPr/>
          <a:lstStyle/>
          <a:p>
            <a:r>
              <a:rPr lang="sv-SE" dirty="0"/>
              <a:t>Fortsatt starka offentliga finanser</a:t>
            </a:r>
          </a:p>
          <a:p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8AB4750D-96B8-49CE-A6CF-FC030678F36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10027" y="5859040"/>
            <a:ext cx="5400000" cy="594296"/>
          </a:xfrm>
        </p:spPr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  <p:sp>
        <p:nvSpPr>
          <p:cNvPr id="18" name="Platshållare för text 6">
            <a:extLst>
              <a:ext uri="{FF2B5EF4-FFF2-40B4-BE49-F238E27FC236}">
                <a16:creationId xmlns:a16="http://schemas.microsoft.com/office/drawing/2014/main" id="{D8C334F2-9BD5-45ED-A30D-D8057DD4DEA7}"/>
              </a:ext>
            </a:extLst>
          </p:cNvPr>
          <p:cNvSpPr txBox="1">
            <a:spLocks/>
          </p:cNvSpPr>
          <p:nvPr/>
        </p:nvSpPr>
        <p:spPr>
          <a:xfrm>
            <a:off x="5689878" y="1030444"/>
            <a:ext cx="5400000" cy="9976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sp>
        <p:nvSpPr>
          <p:cNvPr id="19" name="Platshållare för text 7">
            <a:extLst>
              <a:ext uri="{FF2B5EF4-FFF2-40B4-BE49-F238E27FC236}">
                <a16:creationId xmlns:a16="http://schemas.microsoft.com/office/drawing/2014/main" id="{1B0174BE-A1E5-ACD0-39FB-588808C718D0}"/>
              </a:ext>
            </a:extLst>
          </p:cNvPr>
          <p:cNvSpPr txBox="1">
            <a:spLocks/>
          </p:cNvSpPr>
          <p:nvPr/>
        </p:nvSpPr>
        <p:spPr>
          <a:xfrm>
            <a:off x="6023992" y="404664"/>
            <a:ext cx="5211063" cy="6048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rgbClr val="4D4D4D"/>
                </a:solidFill>
                <a:latin typeface="+mj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  <a:p>
            <a:endParaRPr lang="sv-SE" b="0" dirty="0"/>
          </a:p>
          <a:p>
            <a:endParaRPr lang="sv-SE" b="0" dirty="0"/>
          </a:p>
          <a:p>
            <a:r>
              <a:rPr lang="sv-SE" b="0" dirty="0"/>
              <a:t>Budgetutrymmet för hela mandatperioden 2023-2026 uppgår till ca 120 mdkr.</a:t>
            </a:r>
          </a:p>
          <a:p>
            <a:endParaRPr lang="sv-SE" b="0" dirty="0"/>
          </a:p>
          <a:p>
            <a:r>
              <a:rPr lang="sv-SE" b="0" dirty="0"/>
              <a:t>Budgetutrymmet uppstår av att de offentliga utgifterna normalt ökar långsammare än offentliga intäkterna. </a:t>
            </a:r>
          </a:p>
          <a:p>
            <a:endParaRPr lang="sv-SE" b="0" dirty="0"/>
          </a:p>
          <a:p>
            <a:r>
              <a:rPr lang="sv-SE" b="0" dirty="0"/>
              <a:t>Bibehålla personaltätheten i välfärdstjänster utgifter på nästan 150 mdkr 2023-2026.</a:t>
            </a:r>
          </a:p>
          <a:p>
            <a:endParaRPr lang="sv-SE" b="0" dirty="0"/>
          </a:p>
          <a:p>
            <a:r>
              <a:rPr lang="sv-SE" b="0" dirty="0"/>
              <a:t>Antar att budgeten för 2023 kommer att innehålla ofinansierade åtgärder om ca 50 mdkr. </a:t>
            </a:r>
          </a:p>
        </p:txBody>
      </p:sp>
    </p:spTree>
    <p:extLst>
      <p:ext uri="{BB962C8B-B14F-4D97-AF65-F5344CB8AC3E}">
        <p14:creationId xmlns:p14="http://schemas.microsoft.com/office/powerpoint/2010/main" val="3876823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5C245-F700-430B-92FB-C4DB059FF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Prognosen i sammandrag </a:t>
            </a:r>
            <a:r>
              <a:rPr lang="sv-SE" sz="1400" b="0" dirty="0"/>
              <a:t>(Juni 2022 inom parentes)</a:t>
            </a:r>
            <a:endParaRPr lang="sv-SE" i="1" dirty="0">
              <a:solidFill>
                <a:srgbClr val="FF0000"/>
              </a:solidFill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ED41F4-AA33-4742-812D-ED6A2BA2E1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6062" y="836777"/>
            <a:ext cx="9792385" cy="504000"/>
          </a:xfrm>
        </p:spPr>
        <p:txBody>
          <a:bodyPr/>
          <a:lstStyle/>
          <a:p>
            <a:r>
              <a:rPr lang="sv-SE" dirty="0"/>
              <a:t>Årlig procentuell förändring respektive procent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EA4C9AC-CC01-438A-B113-48CD6087AEB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GB" baseline="30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Procent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av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arbetskraften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aseline="30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 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Vid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årets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slut </a:t>
            </a:r>
            <a:r>
              <a:rPr lang="en-GB" baseline="30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3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Procent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av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BNP </a:t>
            </a:r>
            <a:r>
              <a:rPr lang="en-GB" baseline="30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4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Procent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av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potentiell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BNP</a:t>
            </a:r>
          </a:p>
          <a:p>
            <a:endParaRPr lang="sv-SE" dirty="0"/>
          </a:p>
        </p:txBody>
      </p:sp>
      <p:graphicFrame>
        <p:nvGraphicFramePr>
          <p:cNvPr id="18" name="Platshållare för innehåll 17">
            <a:extLst>
              <a:ext uri="{FF2B5EF4-FFF2-40B4-BE49-F238E27FC236}">
                <a16:creationId xmlns:a16="http://schemas.microsoft.com/office/drawing/2014/main" id="{55395A33-EBEC-4FA6-ABC7-ED7D65A0A4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628908"/>
              </p:ext>
            </p:extLst>
          </p:nvPr>
        </p:nvGraphicFramePr>
        <p:xfrm>
          <a:off x="336060" y="1484784"/>
          <a:ext cx="10368452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139">
                  <a:extLst>
                    <a:ext uri="{9D8B030D-6E8A-4147-A177-3AD203B41FA5}">
                      <a16:colId xmlns:a16="http://schemas.microsoft.com/office/drawing/2014/main" val="2233437750"/>
                    </a:ext>
                  </a:extLst>
                </a:gridCol>
                <a:gridCol w="2119250">
                  <a:extLst>
                    <a:ext uri="{9D8B030D-6E8A-4147-A177-3AD203B41FA5}">
                      <a16:colId xmlns:a16="http://schemas.microsoft.com/office/drawing/2014/main" val="2952718710"/>
                    </a:ext>
                  </a:extLst>
                </a:gridCol>
                <a:gridCol w="2406767">
                  <a:extLst>
                    <a:ext uri="{9D8B030D-6E8A-4147-A177-3AD203B41FA5}">
                      <a16:colId xmlns:a16="http://schemas.microsoft.com/office/drawing/2014/main" val="364514826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65606525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anchor="ctr">
                    <a:solidFill>
                      <a:srgbClr val="0070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2021</a:t>
                      </a:r>
                    </a:p>
                  </a:txBody>
                  <a:tcPr anchor="ctr">
                    <a:solidFill>
                      <a:srgbClr val="0070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2022</a:t>
                      </a:r>
                    </a:p>
                  </a:txBody>
                  <a:tcPr anchor="ctr">
                    <a:solidFill>
                      <a:srgbClr val="0070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2023</a:t>
                      </a:r>
                    </a:p>
                  </a:txBody>
                  <a:tcPr anchor="ctr">
                    <a:solidFill>
                      <a:srgbClr val="0070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55359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sv-SE" dirty="0"/>
                        <a:t>BNP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5,1</a:t>
                      </a:r>
                      <a:r>
                        <a:rPr lang="sv-SE" dirty="0"/>
                        <a:t> (5,1)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2,4</a:t>
                      </a:r>
                      <a:r>
                        <a:rPr lang="sv-SE" dirty="0"/>
                        <a:t> (1,9)</a:t>
                      </a:r>
                      <a:endParaRPr lang="sv-SE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0,5</a:t>
                      </a:r>
                      <a:r>
                        <a:rPr lang="sv-SE" dirty="0"/>
                        <a:t> (1,2)</a:t>
                      </a:r>
                      <a:endParaRPr lang="sv-SE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394987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Arbetslöshet</a:t>
                      </a:r>
                      <a:r>
                        <a:rPr lang="sv-SE" baseline="30000" dirty="0"/>
                        <a:t>1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8,8</a:t>
                      </a:r>
                      <a:r>
                        <a:rPr lang="sv-SE" dirty="0"/>
                        <a:t> (8,8)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7,7</a:t>
                      </a:r>
                      <a:r>
                        <a:rPr lang="sv-SE" dirty="0"/>
                        <a:t> (7,6)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7,8</a:t>
                      </a:r>
                      <a:r>
                        <a:rPr lang="sv-SE" dirty="0"/>
                        <a:t> (7,4)</a:t>
                      </a:r>
                      <a:endParaRPr lang="sv-SE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238062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sv-SE" dirty="0"/>
                        <a:t>KPIF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2,4</a:t>
                      </a:r>
                      <a:r>
                        <a:rPr lang="sv-SE" dirty="0"/>
                        <a:t> (2,4)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7,2</a:t>
                      </a:r>
                      <a:r>
                        <a:rPr lang="sv-SE" dirty="0"/>
                        <a:t> (6,8)</a:t>
                      </a:r>
                      <a:endParaRPr lang="sv-SE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3,4</a:t>
                      </a:r>
                      <a:r>
                        <a:rPr lang="sv-SE" dirty="0"/>
                        <a:t> (3,2)</a:t>
                      </a:r>
                      <a:endParaRPr lang="sv-SE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38146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Styrränta</a:t>
                      </a:r>
                      <a:r>
                        <a:rPr lang="sv-SE" baseline="300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0,00</a:t>
                      </a:r>
                      <a:r>
                        <a:rPr lang="sv-SE" dirty="0"/>
                        <a:t> (0,00)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2,00</a:t>
                      </a:r>
                      <a:r>
                        <a:rPr lang="sv-SE" dirty="0"/>
                        <a:t> (1,50)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2,00</a:t>
                      </a:r>
                      <a:r>
                        <a:rPr lang="sv-SE" dirty="0"/>
                        <a:t> (1,50)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639279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Finansiellt sparande</a:t>
                      </a:r>
                      <a:r>
                        <a:rPr lang="sv-SE" baseline="30000" dirty="0"/>
                        <a:t>3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-0,3</a:t>
                      </a:r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 (-0,3)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0,5 </a:t>
                      </a:r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(0,4)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-0,1 </a:t>
                      </a:r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(0,0)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080392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Strukturellt sparande</a:t>
                      </a:r>
                      <a:r>
                        <a:rPr lang="sv-SE" baseline="30000" dirty="0"/>
                        <a:t>4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-0,5</a:t>
                      </a:r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 (-0,5)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1,0</a:t>
                      </a:r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 (1,0)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0,7</a:t>
                      </a:r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 (0,7)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44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960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EF98A0-7C64-2860-5430-B6EEEA94F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668" y="507198"/>
            <a:ext cx="8658000" cy="504000"/>
          </a:xfrm>
        </p:spPr>
        <p:txBody>
          <a:bodyPr/>
          <a:lstStyle/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Konjunkturutsikterna har försämrats under sommaren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3955905-1509-675B-A661-8CF179FF0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60" y="1418802"/>
            <a:ext cx="10296444" cy="4680000"/>
          </a:xfrm>
        </p:spPr>
        <p:txBody>
          <a:bodyPr/>
          <a:lstStyle/>
          <a:p>
            <a:r>
              <a:rPr lang="sv-SE" dirty="0"/>
              <a:t>Stark återhämtning det andra kvartalet</a:t>
            </a:r>
          </a:p>
          <a:p>
            <a:endParaRPr lang="sv-SE" dirty="0"/>
          </a:p>
          <a:p>
            <a:r>
              <a:rPr lang="sv-SE" dirty="0"/>
              <a:t>Höga energipriser pressar de svenska konsumenterna</a:t>
            </a:r>
          </a:p>
          <a:p>
            <a:endParaRPr lang="sv-SE" dirty="0"/>
          </a:p>
          <a:p>
            <a:r>
              <a:rPr lang="sv-SE" dirty="0"/>
              <a:t>BNP-tillväxten revideras ner 2023 och svensk ekonomi går in i en lågkonjunktur</a:t>
            </a:r>
          </a:p>
          <a:p>
            <a:endParaRPr lang="sv-SE" dirty="0"/>
          </a:p>
          <a:p>
            <a:r>
              <a:rPr lang="sv-SE" dirty="0"/>
              <a:t>Arbetslösheten bottnar i år på 7,7 procent och stiger något nästa år</a:t>
            </a:r>
          </a:p>
          <a:p>
            <a:endParaRPr lang="sv-SE" dirty="0"/>
          </a:p>
          <a:p>
            <a:r>
              <a:rPr lang="sv-SE" dirty="0"/>
              <a:t>Inflationen fortsätter att stiga och toppar på nära 10 procent vid årsskiftet</a:t>
            </a:r>
          </a:p>
          <a:p>
            <a:endParaRPr lang="sv-SE" dirty="0"/>
          </a:p>
          <a:p>
            <a:r>
              <a:rPr lang="sv-SE" dirty="0"/>
              <a:t>Riksbanken höjer styrräntan i snabb takt och räntan blir 2,0 procent i slutet av 2022</a:t>
            </a:r>
          </a:p>
        </p:txBody>
      </p:sp>
    </p:spTree>
    <p:extLst>
      <p:ext uri="{BB962C8B-B14F-4D97-AF65-F5344CB8AC3E}">
        <p14:creationId xmlns:p14="http://schemas.microsoft.com/office/powerpoint/2010/main" val="760807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5C245-F700-430B-92FB-C4DB059FF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Tillväxten överraskade det andra kvartalet i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B9744D6-C2FE-F59C-B294-EEF2607F4A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ED41F4-AA33-4742-812D-ED6A2BA2E1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Barometerindikatorn och BNP. Index medelvärde=100,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EA4C9AC-CC01-438A-B113-48CD6087AEB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6EBD6D2D-751F-53F3-C7E9-B37A7C48D5F7}"/>
              </a:ext>
            </a:extLst>
          </p:cNvPr>
          <p:cNvCxnSpPr/>
          <p:nvPr/>
        </p:nvCxnSpPr>
        <p:spPr>
          <a:xfrm flipH="1">
            <a:off x="7320136" y="2276872"/>
            <a:ext cx="360040" cy="5760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33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317899-712A-43E6-8A76-7C3B8F05B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2" y="274640"/>
            <a:ext cx="10656482" cy="504000"/>
          </a:xfrm>
        </p:spPr>
        <p:txBody>
          <a:bodyPr/>
          <a:lstStyle/>
          <a:p>
            <a:r>
              <a:rPr lang="sv-SE" dirty="0"/>
              <a:t>Hushållen pressas av hög inflation, stigande räntor och fallande tillgångspriser 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E27C035-4D79-4F0C-BEA1-3278E2C482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5360" y="1263906"/>
            <a:ext cx="5382000" cy="504056"/>
          </a:xfrm>
        </p:spPr>
        <p:txBody>
          <a:bodyPr/>
          <a:lstStyle/>
          <a:p>
            <a:r>
              <a:rPr lang="sv-SE" dirty="0"/>
              <a:t>Hushållens konfidensindikator och hushållens konsumtion. Index medelvärde=100,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1959DCF-5A74-4905-B781-9D0B954C3E3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3E2C7D15-9C1B-5080-098E-D79ECDF5FB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767962"/>
            <a:ext cx="5381625" cy="4219486"/>
          </a:xfrm>
        </p:spPr>
      </p:pic>
      <p:sp>
        <p:nvSpPr>
          <p:cNvPr id="3" name="Ellips 2">
            <a:extLst>
              <a:ext uri="{FF2B5EF4-FFF2-40B4-BE49-F238E27FC236}">
                <a16:creationId xmlns:a16="http://schemas.microsoft.com/office/drawing/2014/main" id="{FA249658-38AA-DA56-58E7-8D0A39C02CCE}"/>
              </a:ext>
            </a:extLst>
          </p:cNvPr>
          <p:cNvSpPr/>
          <p:nvPr/>
        </p:nvSpPr>
        <p:spPr>
          <a:xfrm>
            <a:off x="4295800" y="2636912"/>
            <a:ext cx="720080" cy="711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noFill/>
            </a:endParaRP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AD7B44A-8B0C-E1A3-EEAE-ACD8980DFA74}"/>
              </a:ext>
            </a:extLst>
          </p:cNvPr>
          <p:cNvSpPr txBox="1">
            <a:spLocks/>
          </p:cNvSpPr>
          <p:nvPr/>
        </p:nvSpPr>
        <p:spPr>
          <a:xfrm>
            <a:off x="5879976" y="287418"/>
            <a:ext cx="5382000" cy="504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23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12" name="Platshållare för text 3">
            <a:extLst>
              <a:ext uri="{FF2B5EF4-FFF2-40B4-BE49-F238E27FC236}">
                <a16:creationId xmlns:a16="http://schemas.microsoft.com/office/drawing/2014/main" id="{B2EE48EC-C405-AF4C-1DE5-72B2AE741E60}"/>
              </a:ext>
            </a:extLst>
          </p:cNvPr>
          <p:cNvSpPr txBox="1">
            <a:spLocks/>
          </p:cNvSpPr>
          <p:nvPr/>
        </p:nvSpPr>
        <p:spPr>
          <a:xfrm>
            <a:off x="5879274" y="1040387"/>
            <a:ext cx="5382000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Hushållens konfidensindikator och risk att bli arbetslös </a:t>
            </a:r>
            <a:endParaRPr lang="sv-SE" dirty="0">
              <a:solidFill>
                <a:srgbClr val="FF0000"/>
              </a:solidFill>
            </a:endParaRPr>
          </a:p>
          <a:p>
            <a:r>
              <a:rPr lang="sv-SE" dirty="0"/>
              <a:t>Index medelvärde=100 respektive standardiserade avvikelser från medelvärde, säsongsrensade månadsvärden</a:t>
            </a:r>
          </a:p>
        </p:txBody>
      </p:sp>
      <p:sp>
        <p:nvSpPr>
          <p:cNvPr id="14" name="Underrubrik 4">
            <a:extLst>
              <a:ext uri="{FF2B5EF4-FFF2-40B4-BE49-F238E27FC236}">
                <a16:creationId xmlns:a16="http://schemas.microsoft.com/office/drawing/2014/main" id="{B6D26BE6-CB03-F74A-48D9-1B6D07A8A797}"/>
              </a:ext>
            </a:extLst>
          </p:cNvPr>
          <p:cNvSpPr txBox="1">
            <a:spLocks/>
          </p:cNvSpPr>
          <p:nvPr/>
        </p:nvSpPr>
        <p:spPr>
          <a:xfrm>
            <a:off x="5879274" y="6160951"/>
            <a:ext cx="5382000" cy="59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0" kern="120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212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23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34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4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5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7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8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91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Källa: Konjunkturinstitutet.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27836D4-A515-63C4-9FC7-5F94834380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984" y="1790997"/>
            <a:ext cx="5400000" cy="400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997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8B12BB-1D66-841F-EE6A-EA9045B3F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A5E98C4-EB11-C6A0-300B-2DADB18BED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3487" y="1211865"/>
            <a:ext cx="5382000" cy="504056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Hushållens egen ekonomi om 12 månader Uppdelning efter hushållens inkomst, månadsvärden, standardiserade avvikelser från medelvärde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FCC400D-B209-1D1D-35B4-E6C3855B62F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B00AE358-29E0-B2D1-7A48-F4FE7B8F0BF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897399" y="1211865"/>
            <a:ext cx="5382000" cy="504056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Hushållens egen ekonomi om 12 månader</a:t>
            </a:r>
          </a:p>
          <a:p>
            <a:r>
              <a:rPr lang="sv-SE" dirty="0"/>
              <a:t>Uppdelning efter boendeform, månadsvärden, standardiserade avvikelser från medelvärde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6306CFF-0249-F7D7-75C0-DBC2630889B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75840" y="294272"/>
            <a:ext cx="10688712" cy="504000"/>
          </a:xfrm>
        </p:spPr>
        <p:txBody>
          <a:bodyPr/>
          <a:lstStyle/>
          <a:p>
            <a:r>
              <a:rPr lang="sv-SE" dirty="0"/>
              <a:t>Framtidsutsikterna hos de två högsta inkomstgrupperna har försämrats mest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BFA0B584-7EAF-6400-413F-F356D3D380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10" name="Platshållare för innehåll 9">
            <a:extLst>
              <a:ext uri="{FF2B5EF4-FFF2-40B4-BE49-F238E27FC236}">
                <a16:creationId xmlns:a16="http://schemas.microsoft.com/office/drawing/2014/main" id="{491AB4AD-9015-6570-9368-9C56FCF7B2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63" y="1755184"/>
            <a:ext cx="5381625" cy="3995332"/>
          </a:xfrm>
        </p:spPr>
      </p:pic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36007DB9-2C90-871A-0F18-357F925F80C7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100" y="1859565"/>
            <a:ext cx="5381625" cy="3786570"/>
          </a:xfrm>
        </p:spPr>
      </p:pic>
    </p:spTree>
    <p:extLst>
      <p:ext uri="{BB962C8B-B14F-4D97-AF65-F5344CB8AC3E}">
        <p14:creationId xmlns:p14="http://schemas.microsoft.com/office/powerpoint/2010/main" val="1032504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5C245-F700-430B-92FB-C4DB059FF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Omvärldens konjunktur kyls av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63A14DE-A201-9293-A988-7DB2D8A3EF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ED41F4-AA33-4742-812D-ED6A2BA2E1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Sammanvägt inköpschefsindex i valda länder och regioner. </a:t>
            </a:r>
          </a:p>
          <a:p>
            <a:r>
              <a:rPr lang="sv-SE" dirty="0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EA4C9AC-CC01-438A-B113-48CD6087AEB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Källa: IHS </a:t>
            </a:r>
            <a:r>
              <a:rPr lang="sv-SE" dirty="0" err="1"/>
              <a:t>Markit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9136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latshållare för innehåll 16">
            <a:extLst>
              <a:ext uri="{FF2B5EF4-FFF2-40B4-BE49-F238E27FC236}">
                <a16:creationId xmlns:a16="http://schemas.microsoft.com/office/drawing/2014/main" id="{9B0BCD46-A0A5-F8B5-7FE1-8E4D327643C7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43" y="1647792"/>
            <a:ext cx="5381625" cy="3562416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29214A7-64E7-4178-904B-E171D4478B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0693" y="1251626"/>
            <a:ext cx="5382000" cy="504056"/>
          </a:xfrm>
        </p:spPr>
        <p:txBody>
          <a:bodyPr/>
          <a:lstStyle/>
          <a:p>
            <a:r>
              <a:rPr lang="sv-SE" dirty="0"/>
              <a:t>Industrins omdöme om exportorderstocken.</a:t>
            </a:r>
          </a:p>
          <a:p>
            <a:r>
              <a:rPr lang="sv-SE" dirty="0"/>
              <a:t>Standardiserade avvikelser från medelvärde, säsongsrensade månadsvärden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71F7984E-369C-438C-8E11-2BBF6666F1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07368" y="371776"/>
            <a:ext cx="7272808" cy="504000"/>
          </a:xfrm>
        </p:spPr>
        <p:txBody>
          <a:bodyPr/>
          <a:lstStyle/>
          <a:p>
            <a:r>
              <a:rPr lang="sv-SE" dirty="0"/>
              <a:t>Exportindustrins orderböcker är i allmänhet välfyllda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8AB4750D-96B8-49CE-A6CF-FC030678F36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00693" y="6239344"/>
            <a:ext cx="5382000" cy="594296"/>
          </a:xfrm>
        </p:spPr>
        <p:txBody>
          <a:bodyPr/>
          <a:lstStyle/>
          <a:p>
            <a:r>
              <a:rPr lang="sv-SE" dirty="0"/>
              <a:t>Källa: Konjunkturinstitutet.</a:t>
            </a:r>
          </a:p>
        </p:txBody>
      </p:sp>
      <p:pic>
        <p:nvPicPr>
          <p:cNvPr id="19" name="Platshållare för innehåll 10">
            <a:extLst>
              <a:ext uri="{FF2B5EF4-FFF2-40B4-BE49-F238E27FC236}">
                <a16:creationId xmlns:a16="http://schemas.microsoft.com/office/drawing/2014/main" id="{0649B4A1-7C55-64D5-6A15-D51853F02C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885" y="1632495"/>
            <a:ext cx="5381625" cy="4434982"/>
          </a:xfrm>
        </p:spPr>
      </p:pic>
      <p:sp>
        <p:nvSpPr>
          <p:cNvPr id="20" name="Platshållare för text 3">
            <a:extLst>
              <a:ext uri="{FF2B5EF4-FFF2-40B4-BE49-F238E27FC236}">
                <a16:creationId xmlns:a16="http://schemas.microsoft.com/office/drawing/2014/main" id="{AF2962F5-1108-B831-513E-2EE221BEAC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51986" y="1025005"/>
            <a:ext cx="5382000" cy="504056"/>
          </a:xfrm>
        </p:spPr>
        <p:txBody>
          <a:bodyPr/>
          <a:lstStyle/>
          <a:p>
            <a:r>
              <a:rPr lang="sv-SE" dirty="0"/>
              <a:t>Konfidensindikatorer i olika branscher. Index medelvärde=100, säsongsrensade månadsvärden</a:t>
            </a:r>
          </a:p>
        </p:txBody>
      </p:sp>
      <p:sp>
        <p:nvSpPr>
          <p:cNvPr id="21" name="Underrubrik 4">
            <a:extLst>
              <a:ext uri="{FF2B5EF4-FFF2-40B4-BE49-F238E27FC236}">
                <a16:creationId xmlns:a16="http://schemas.microsoft.com/office/drawing/2014/main" id="{CE6D05FB-FEEB-A42C-269B-6F7D3998C225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5951282" y="6245309"/>
            <a:ext cx="5382000" cy="594000"/>
          </a:xfrm>
        </p:spPr>
        <p:txBody>
          <a:bodyPr/>
          <a:lstStyle/>
          <a:p>
            <a:r>
              <a:rPr lang="sv-SE" dirty="0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94986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5C245-F700-430B-92FB-C4DB059FF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Arbetsmarknaden har utvecklats starkt det första halvåret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F401E06-64B9-650A-E703-8E2EC4BD2D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ED41F4-AA33-4742-812D-ED6A2BA2E1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Arbetslösa och inskrivna, 16−64 år.</a:t>
            </a:r>
          </a:p>
          <a:p>
            <a:r>
              <a:rPr lang="sv-SE" dirty="0"/>
              <a:t>Procent av arbetskraften,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EA4C9AC-CC01-438A-B113-48CD6087AEB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Arbetsförmedlingen.</a:t>
            </a:r>
          </a:p>
        </p:txBody>
      </p:sp>
    </p:spTree>
    <p:extLst>
      <p:ext uri="{BB962C8B-B14F-4D97-AF65-F5344CB8AC3E}">
        <p14:creationId xmlns:p14="http://schemas.microsoft.com/office/powerpoint/2010/main" val="281401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317899-712A-43E6-8A76-7C3B8F05B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2" y="274640"/>
            <a:ext cx="9360338" cy="504000"/>
          </a:xfrm>
        </p:spPr>
        <p:txBody>
          <a:bodyPr/>
          <a:lstStyle/>
          <a:p>
            <a:r>
              <a:rPr lang="sv-SE" dirty="0"/>
              <a:t>Generellt positiva anställningsplaner och arbetslösheten bottnar i år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D71C8C79-56C2-D84E-EF29-4DFB86F5E1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63" y="1535359"/>
            <a:ext cx="5381625" cy="443498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E27C035-4D79-4F0C-BEA1-3278E2C482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4588" y="956472"/>
            <a:ext cx="5382000" cy="504056"/>
          </a:xfrm>
        </p:spPr>
        <p:txBody>
          <a:bodyPr/>
          <a:lstStyle/>
          <a:p>
            <a:r>
              <a:rPr lang="sv-SE" dirty="0"/>
              <a:t>Anställningsplaner i olika branscher</a:t>
            </a:r>
          </a:p>
          <a:p>
            <a:r>
              <a:rPr lang="sv-SE" dirty="0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1959DCF-5A74-4905-B781-9D0B954C3E3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Källa: Konjunkturinstitutet.</a:t>
            </a:r>
          </a:p>
        </p:txBody>
      </p:sp>
      <p:sp>
        <p:nvSpPr>
          <p:cNvPr id="18" name="Rubrik 1">
            <a:extLst>
              <a:ext uri="{FF2B5EF4-FFF2-40B4-BE49-F238E27FC236}">
                <a16:creationId xmlns:a16="http://schemas.microsoft.com/office/drawing/2014/main" id="{206BDA64-818B-1968-06DA-E0F44AF41CC3}"/>
              </a:ext>
            </a:extLst>
          </p:cNvPr>
          <p:cNvSpPr txBox="1">
            <a:spLocks/>
          </p:cNvSpPr>
          <p:nvPr/>
        </p:nvSpPr>
        <p:spPr>
          <a:xfrm>
            <a:off x="5879976" y="274640"/>
            <a:ext cx="5382000" cy="504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23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dirty="0"/>
          </a:p>
        </p:txBody>
      </p:sp>
      <p:pic>
        <p:nvPicPr>
          <p:cNvPr id="19" name="Platshållare för innehåll 10">
            <a:extLst>
              <a:ext uri="{FF2B5EF4-FFF2-40B4-BE49-F238E27FC236}">
                <a16:creationId xmlns:a16="http://schemas.microsoft.com/office/drawing/2014/main" id="{1AF43A23-CAA9-011C-41A4-5C669D035C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274" y="1538801"/>
            <a:ext cx="5381625" cy="3785608"/>
          </a:xfrm>
          <a:prstGeom prst="rect">
            <a:avLst/>
          </a:prstGeom>
        </p:spPr>
      </p:pic>
      <p:sp>
        <p:nvSpPr>
          <p:cNvPr id="20" name="Platshållare för text 3">
            <a:extLst>
              <a:ext uri="{FF2B5EF4-FFF2-40B4-BE49-F238E27FC236}">
                <a16:creationId xmlns:a16="http://schemas.microsoft.com/office/drawing/2014/main" id="{CE8917B8-AC5B-E09B-125D-947255C5F4A6}"/>
              </a:ext>
            </a:extLst>
          </p:cNvPr>
          <p:cNvSpPr txBox="1">
            <a:spLocks/>
          </p:cNvSpPr>
          <p:nvPr/>
        </p:nvSpPr>
        <p:spPr>
          <a:xfrm>
            <a:off x="5878899" y="938494"/>
            <a:ext cx="53820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Arbetslöshet</a:t>
            </a:r>
          </a:p>
          <a:p>
            <a:r>
              <a:rPr lang="sv-SE" dirty="0"/>
              <a:t>Procent av arbetskraften, säsongsrensade kvartalsvärden</a:t>
            </a:r>
          </a:p>
        </p:txBody>
      </p:sp>
      <p:sp>
        <p:nvSpPr>
          <p:cNvPr id="21" name="Underrubrik 4">
            <a:extLst>
              <a:ext uri="{FF2B5EF4-FFF2-40B4-BE49-F238E27FC236}">
                <a16:creationId xmlns:a16="http://schemas.microsoft.com/office/drawing/2014/main" id="{032CD7C1-D256-904D-9821-783E3E019C8A}"/>
              </a:ext>
            </a:extLst>
          </p:cNvPr>
          <p:cNvSpPr txBox="1">
            <a:spLocks/>
          </p:cNvSpPr>
          <p:nvPr/>
        </p:nvSpPr>
        <p:spPr>
          <a:xfrm>
            <a:off x="5879274" y="6148173"/>
            <a:ext cx="5382000" cy="59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0" kern="120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212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23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34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4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5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7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8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91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Källor: SCB och Konjunkturinstitutet.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7050926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588</TotalTime>
  <Words>709</Words>
  <Application>Microsoft Office PowerPoint</Application>
  <PresentationFormat>Bredbild</PresentationFormat>
  <Paragraphs>149</Paragraphs>
  <Slides>15</Slides>
  <Notes>15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ExternaPresentationer2</vt:lpstr>
      <vt:lpstr>KONJUNKTURINSTITUTET</vt:lpstr>
      <vt:lpstr>Konjunkturutsikterna har försämrats under sommaren </vt:lpstr>
      <vt:lpstr>Tillväxten överraskade det andra kvartalet i år</vt:lpstr>
      <vt:lpstr>Hushållen pressas av hög inflation, stigande räntor och fallande tillgångspriser </vt:lpstr>
      <vt:lpstr> </vt:lpstr>
      <vt:lpstr>Omvärldens konjunktur kyls av</vt:lpstr>
      <vt:lpstr>PowerPoint-presentation</vt:lpstr>
      <vt:lpstr>Arbetsmarknaden har utvecklats starkt det första halvåret</vt:lpstr>
      <vt:lpstr>Generellt positiva anställningsplaner och arbetslösheten bottnar i år</vt:lpstr>
      <vt:lpstr>Inflationen överraskade uppåt igen i juni</vt:lpstr>
      <vt:lpstr>Inflationen rensat för energi blir 2 procent i slutet av 2023</vt:lpstr>
      <vt:lpstr>Den höga inflationen har gjort avtryck på inflationsförväntningarna  </vt:lpstr>
      <vt:lpstr>Betydande risker på nedåtsidan till prognosen</vt:lpstr>
      <vt:lpstr>PowerPoint-presentation</vt:lpstr>
      <vt:lpstr>Prognosen i sammandrag (Juni 2022 inom parentes)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Dystra hushåll trots låg risk för arbetslöshet  </dc:title>
  <dc:creator>Rosmarie Andersson</dc:creator>
  <cp:lastModifiedBy>Rosmarie Andersson</cp:lastModifiedBy>
  <cp:revision>20</cp:revision>
  <dcterms:created xsi:type="dcterms:W3CDTF">2022-08-08T09:25:58Z</dcterms:created>
  <dcterms:modified xsi:type="dcterms:W3CDTF">2022-08-09T12:57:08Z</dcterms:modified>
</cp:coreProperties>
</file>