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howGuides="1">
      <p:cViewPr varScale="1">
        <p:scale>
          <a:sx n="125" d="100"/>
          <a:sy n="125" d="100"/>
        </p:scale>
        <p:origin x="2155" y="77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2019-12-17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789F5B-E7BD-4F52-A6F6-66FC4982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 som andel av utbudet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01997C4-ACD7-475E-A2E8-B370480D5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42F04D-E5FB-49D0-A4BD-C60F12DEDE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58DDC4-33BC-4B55-B990-7D66E55FF7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79494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DDFC75-5B2D-4E20-AA1E-1BBA9F487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Förväntad livslängd vid 65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D044AA7-0597-4440-BE7D-E41985988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7A6F79-6B6A-4E14-B4B1-0C9D97F8F8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CBA9B9D-D484-4284-A615-AD7ECB682E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FN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35399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199490-C638-46E0-B933-923392E6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äldre än 64 år i befolkningen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9B897D1-FD8A-420A-8A27-B05CEE30C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166370-3150-4A45-8AEF-E9B34E53F7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5F2067-3BFF-41D6-B561-7A74379BA5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FN,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822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47E642-3EB2-4438-B6D3-69BAB1C5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Bytesbalans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5DC8076-7519-408E-B9B9-23A3A9EE8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AEEAC6-64A7-440F-840B-B5DC335F73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F5465C-B6ED-46B1-9F8E-891ED2219D5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IMF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388634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B76DDA-0946-4FCB-9DA8-13ABFA78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Bruttosparande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0ABA6F0-F339-418B-9371-9B516535D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7FAF64-629A-41B6-A8C1-11B0E7675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5604A3-AD68-4950-8CBB-EEC1094EAF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IMF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117421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6CB578-AE04-40F3-B46A-03992B9F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Global ekonomisk-politisk osäkerhet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9297DA2-D4C6-4B1C-BD02-5C677ED72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4B6E41-2B3A-4133-9DD9-CFDBF0B62A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017F46-8EA4-4D11-B2F3-107DDDB741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Economic Policy Uncertainty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7499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AF059F-EFD1-45DE-AB5C-17D2009BC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Implicit terminsränta,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5AF0F25-03AC-49A4-AADB-A982A7535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1782E7-AFBE-4A23-92BC-E5C89022FC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årsgenomsnitt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A9A89BC-FC72-499F-8C33-9927B385F1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Federal Reserve,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0037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616D46-1288-4C6D-A77A-E6F04DC6F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Implicit terminsränta,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372642D-7997-4834-96D0-9D2536C3D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86B77E-CABC-4183-900B-E47F2443D2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årsgenomsnitt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E04057-A6C5-419C-B6E5-F93297BA8D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18790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1330-194D-4985-8351-4263CC38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Implicit terminsränta om 10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7313B00-A0C7-4F3B-AA98-C418B3680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676391-E774-493E-8D61-97A7F57FE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månadsvärden, i slutet av perioden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DF4944-B195-4E82-8414-E6826765DD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Federal Reserve, ECB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46111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CC67C5-6C40-440C-AE8B-95DE3D46F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och strukturellt sparande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6B9FE75-1C84-400A-87B9-05D71CE79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CFDDE8-23FC-424F-B2F0-FD828B331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8EC4D8-1822-4BB2-A323-78673DD2558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22078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E92656-9DF4-47DD-9687-52101F20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Bruttoskuld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D002191-AF88-4334-BDC2-91D88590C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15C979-F0FE-467D-902A-87904AB02A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5A3C9C-3B7D-4906-8736-2679B9C1F71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5167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243A84-5303-48CD-8278-92232391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Andelar av total efterfrågan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2D602AE-19C3-429E-86C6-D5E62D31A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2E60D4-1E91-4907-87C4-39FE990DC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21EB34-7F69-46E1-9B45-B030EC714C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44993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E59027-D62B-45F1-8C9A-4C93F8FD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Utgiftstak och takbegränsade 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2F00BA1-05A5-4A37-8EB3-0AA571342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A723D7-09CF-43D1-83A1-3E5C9E5DA4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AC2E45-BA5D-4A5D-A898-9A709E1FAED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Ekonomistyrningsverket, Riksdagen och Konjunkturinstitutet. </a:t>
            </a:r>
          </a:p>
        </p:txBody>
      </p:sp>
    </p:spTree>
    <p:extLst>
      <p:ext uri="{BB962C8B-B14F-4D97-AF65-F5344CB8AC3E}">
        <p14:creationId xmlns:p14="http://schemas.microsoft.com/office/powerpoint/2010/main" val="408296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66ABBA-BC5D-4515-B302-DD80D9BF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sparande i kommunsektorn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8D8E8C8-8BD4-43AF-ABDE-6F62236A4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04C3A7-8BC8-4577-9E1D-49AD4C907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4DE2D0-BC47-42ED-9F06-EBDCFD40FA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096841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C304B8-7263-4312-9BA1-1E763196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Nettoställningen i kommunsektorn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A3541C9-AF3F-4D42-89B1-56C28B3C0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D90330-58D0-4FE8-AC56-502F6DFCF5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07EAA0-B7BC-48BD-B554-5E54FDA32B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4167243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8F54F-DFD9-466C-B91C-43919ABA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Finansiella tillgångar och skulder i kommunsektorn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7C097F6-337D-4707-B118-E568053DB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48A7CA-C330-46F2-ADA2-897E22E81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197C7F-66D0-494B-A47D-886F923505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437017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305956-DBB4-427A-8C2F-AA0713E61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 i kommunsektorn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49D23E1-583B-4665-BAF3-7CB297BB5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4C0C92-47FD-45AA-8401-ABBF3E4E2B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skatter och statsbidrag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CD65DC4-BB2A-455D-8DB8-A1EF195C42C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3994397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A8215-1CDB-49B4-B87C-545ABE906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Konsumtion och investeringar i kommunsektorn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6464753-558F-4448-A92A-6192B989D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D76EF2-F1D8-408B-A5C0-443150A83D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15236B-8A53-4485-A051-B1EBB90100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1501195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2F2AE-8CA6-445C-84A8-EF009BB1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Statsbidrag och skatter i kommunsektorn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1908FBD-FDCC-4EFC-B13D-EAB5ECBED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2C2F18-A289-4DD0-B465-35F634FA5E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2D86A7-B5B0-40B2-BB72-8B3BA2598C6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977796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BCDA5C-85D5-499E-BF5C-D09BCF0A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Kommunalskattesats och lönesumma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42EE9BC-BBF7-4E6E-B981-BE0D4BB70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B6A4E9-3382-40CD-9BC1-1C468C1E5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Skattesats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211614-E39B-4281-8FCA-1D7230645B4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1296234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F00674-03F2-4D5A-982B-3EF829FEF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kommuner och regioner som uppvisat ett positivt resultat före extraordinära poster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814ECA1-ABA2-453C-BF4A-B04E7E01F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1C8174-9C80-4F19-B858-755BF0B639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789E9CC-E00D-4DDB-BF04-745C31A1A4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44635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827FBD-B2EE-4731-8E70-7E139363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Förändringen av nettoställningen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FF37BB7-7386-4C0F-8C87-92D29FD64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7C5481-2DB8-4144-A2CD-9D2817ECC9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03CEAC-842A-45C9-8C81-D5414FD2E04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2507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416AC4-ECB1-4CDE-A4D1-22871B54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B176358-790D-41EC-8E05-659BC00AC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08B8C5-4826-4863-9579-00FD48625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942EA1-017C-40E5-A9F3-14534071CD6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88270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7BB70F-E698-4C14-837F-B51170EF7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Modellberäkning: Finansiellt sparande i kommunsektorn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4727B5A-963A-4C18-B8A3-69CEC3669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432EA6-77C8-4AA4-B908-3A7E114D14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F6E1CF-2E84-4990-987F-9E854A83CD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87433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137BEB-2AE7-4C36-9CD7-DF9006C5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Modellberäkning: Nettoställningen vid olika nivåer för det finansiella sparandet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371A306-C003-438F-AACC-381556626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FD1C2E-51EA-4CDE-B712-03985D02F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7601AF-E696-4027-82A3-78F9E78D1F5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33144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FC4E69-A252-4527-9F65-22BEF097B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Modellberäkning: Resultat vid olika nivåer för det finansiella sparandet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CFA0052-5572-4534-AED1-92848038C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54D413-D703-4F72-A224-77CC5EA0F4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skatter och statsbidrag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149738-FA25-4D76-82D5-820DD3AF03C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8897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E50230-AA04-4399-B0FE-98E48934B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Utländskt förädlingsvärde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54049A7-4E3C-4797-B9B6-E61C6B8A0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49AD67-4752-439D-8657-9CD23EA82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inhemsk slutlig efterfrågan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2053931-E124-40FC-8EF5-CCB486DF068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 TiVA databas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911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050603-A7B2-4F97-AA82-6B33879F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GVK-deltagande index (X</a:t>
            </a:r>
            <a:r>
              <a:rPr lang="sv-SE" baseline="-25000" dirty="0"/>
              <a:t>4</a:t>
            </a:r>
            <a:r>
              <a:rPr lang="sv-SE" dirty="0"/>
              <a:t>+X</a:t>
            </a:r>
            <a:r>
              <a:rPr lang="sv-SE" baseline="-25000" dirty="0"/>
              <a:t>2</a:t>
            </a:r>
            <a:r>
              <a:rPr lang="sv-SE" dirty="0"/>
              <a:t>+X</a:t>
            </a:r>
            <a:r>
              <a:rPr lang="sv-SE" baseline="-25000" dirty="0"/>
              <a:t>6</a:t>
            </a:r>
            <a:r>
              <a:rPr lang="sv-SE" dirty="0"/>
              <a:t>/X)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C3CD84A-AAC0-4F3D-89BA-A06C1780D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3154A8-D938-4F61-BAD1-6EFBD458A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export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6243C0-61E7-47E6-93B2-A871DA656EF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 TiVA databas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8742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39BD8A-F5CE-4E81-8606-71B086A2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38"/>
            <a:ext cx="8658000" cy="634081"/>
          </a:xfrm>
        </p:spPr>
        <p:txBody>
          <a:bodyPr/>
          <a:lstStyle/>
          <a:p>
            <a:r>
              <a:rPr lang="sv-SE" dirty="0"/>
              <a:t>Inhemskt förädlingsvärde i handelspartners export – nedströms deltagande (X</a:t>
            </a:r>
            <a:r>
              <a:rPr lang="sv-SE" baseline="-25000" dirty="0"/>
              <a:t>4</a:t>
            </a:r>
            <a:r>
              <a:rPr lang="sv-SE" dirty="0"/>
              <a:t>/X)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962C8AC-9CC4-45B3-B4C1-59DB95683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2BC624-D62F-4586-A760-AAC1B410C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export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578439-D960-4583-BBDA-6C9CA54F8CB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 TiVA databas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09762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C2659-81E4-44C6-9F95-DB69C2F4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Utländskt förädlingsvärde – uppströms deltagande (X</a:t>
            </a:r>
            <a:r>
              <a:rPr lang="sv-SE" baseline="-25000" dirty="0"/>
              <a:t>2</a:t>
            </a:r>
            <a:r>
              <a:rPr lang="sv-SE" dirty="0"/>
              <a:t>+X</a:t>
            </a:r>
            <a:r>
              <a:rPr lang="sv-SE" baseline="-25000" dirty="0"/>
              <a:t>6</a:t>
            </a:r>
            <a:r>
              <a:rPr lang="sv-SE" dirty="0"/>
              <a:t>/X)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1E81355-49A8-450C-83CA-434E5421C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A6016F-F88D-46B4-915B-CDDD4CEA85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export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184BCB5-EF62-4E4C-B712-039D3618BB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 TiVA databas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55955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F36C49-99DD-40D7-AD03-2C4FC28A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Långa realräntor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2BD5D88-0EE1-4338-8E33-FDCB33085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2FF596-86AC-4268-A87A-2B2F57902A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årsgenomsnitt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FEE695-8695-4FED-810E-6681A21A63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SCB, OECD,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5807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17B936-2B61-404B-BC86-15367DFD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Summerad fruktsamhet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23AEC8B-404E-4922-863E-35E3FE02E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F3AAD9-3BD3-4E89-BDF6-B47637ECF3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Barn per kvinna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ACDFA6-7D59-448D-9052-558E4ADFC6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FN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991342992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54</TotalTime>
  <Words>471</Words>
  <Application>Microsoft Office PowerPoint</Application>
  <PresentationFormat>Bredbild</PresentationFormat>
  <Paragraphs>96</Paragraphs>
  <Slides>32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6" baseType="lpstr">
      <vt:lpstr>Arial</vt:lpstr>
      <vt:lpstr>Calibri</vt:lpstr>
      <vt:lpstr>Verdana</vt:lpstr>
      <vt:lpstr>ExternaPresentationer2</vt:lpstr>
      <vt:lpstr>Import som andel av utbudet i Sverige</vt:lpstr>
      <vt:lpstr>Andelar av total efterfrågan</vt:lpstr>
      <vt:lpstr>Import</vt:lpstr>
      <vt:lpstr>Utländskt förädlingsvärde</vt:lpstr>
      <vt:lpstr>GVK-deltagande index (X4+X2+X6/X)</vt:lpstr>
      <vt:lpstr>Inhemskt förädlingsvärde i handelspartners export – nedströms deltagande (X4/X)</vt:lpstr>
      <vt:lpstr>Utländskt förädlingsvärde – uppströms deltagande (X2+X6/X)</vt:lpstr>
      <vt:lpstr>Långa realräntor</vt:lpstr>
      <vt:lpstr>Summerad fruktsamhet</vt:lpstr>
      <vt:lpstr>Förväntad livslängd vid 65</vt:lpstr>
      <vt:lpstr>Andelen äldre än 64 år i befolkningen</vt:lpstr>
      <vt:lpstr>Bytesbalans</vt:lpstr>
      <vt:lpstr>Bruttosparande</vt:lpstr>
      <vt:lpstr>Global ekonomisk-politisk osäkerhet</vt:lpstr>
      <vt:lpstr>Implicit terminsränta, USA</vt:lpstr>
      <vt:lpstr>Implicit terminsränta, euroområdet</vt:lpstr>
      <vt:lpstr>Implicit terminsränta om 10 år</vt:lpstr>
      <vt:lpstr>Finansiellt och strukturellt sparande</vt:lpstr>
      <vt:lpstr>Bruttoskuld</vt:lpstr>
      <vt:lpstr>Utgiftstak och takbegränsade utgifter</vt:lpstr>
      <vt:lpstr>Finansiellt sparande i kommunsektorn</vt:lpstr>
      <vt:lpstr>Nettoställningen i kommunsektorn</vt:lpstr>
      <vt:lpstr>Finansiella tillgångar och skulder i kommunsektorn</vt:lpstr>
      <vt:lpstr>Resultat i kommunsektorn</vt:lpstr>
      <vt:lpstr>Konsumtion och investeringar i kommunsektorn</vt:lpstr>
      <vt:lpstr>Statsbidrag och skatter i kommunsektorn</vt:lpstr>
      <vt:lpstr>Kommunalskattesats och lönesumma</vt:lpstr>
      <vt:lpstr>Andelen kommuner och regioner som uppvisat ett positivt resultat före extraordinära poster</vt:lpstr>
      <vt:lpstr>Förändringen av nettoställningen</vt:lpstr>
      <vt:lpstr>Modellberäkning: Finansiellt sparande i kommunsektorn</vt:lpstr>
      <vt:lpstr>Modellberäkning: Nettoställningen vid olika nivåer för det finansiella sparandet</vt:lpstr>
      <vt:lpstr>Modellberäkning: Resultat vid olika nivåer för det finansiella sparandet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8</cp:revision>
  <dcterms:created xsi:type="dcterms:W3CDTF">2019-12-13T16:36:33Z</dcterms:created>
  <dcterms:modified xsi:type="dcterms:W3CDTF">2019-12-17T11:06:11Z</dcterms:modified>
</cp:coreProperties>
</file>