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 id="2147483660" r:id="rId2"/>
  </p:sldMasterIdLst>
  <p:notesMasterIdLst>
    <p:notesMasterId r:id="rId64"/>
  </p:notesMasterIdLst>
  <p:handoutMasterIdLst>
    <p:handoutMasterId r:id="rId65"/>
  </p:handoutMasterIdLst>
  <p:sldIdLst>
    <p:sldId id="413" r:id="rId3"/>
    <p:sldId id="414" r:id="rId4"/>
    <p:sldId id="415" r:id="rId5"/>
    <p:sldId id="416" r:id="rId6"/>
    <p:sldId id="417" r:id="rId7"/>
    <p:sldId id="418" r:id="rId8"/>
    <p:sldId id="419" r:id="rId9"/>
    <p:sldId id="420" r:id="rId10"/>
    <p:sldId id="421" r:id="rId11"/>
    <p:sldId id="422" r:id="rId12"/>
    <p:sldId id="423" r:id="rId13"/>
    <p:sldId id="424" r:id="rId14"/>
    <p:sldId id="425" r:id="rId15"/>
    <p:sldId id="426" r:id="rId16"/>
    <p:sldId id="427" r:id="rId17"/>
    <p:sldId id="428" r:id="rId18"/>
    <p:sldId id="429" r:id="rId19"/>
    <p:sldId id="430" r:id="rId20"/>
    <p:sldId id="431" r:id="rId21"/>
    <p:sldId id="432" r:id="rId22"/>
    <p:sldId id="433" r:id="rId23"/>
    <p:sldId id="434" r:id="rId24"/>
    <p:sldId id="435" r:id="rId25"/>
    <p:sldId id="436" r:id="rId26"/>
    <p:sldId id="437" r:id="rId27"/>
    <p:sldId id="438" r:id="rId28"/>
    <p:sldId id="439" r:id="rId29"/>
    <p:sldId id="398" r:id="rId30"/>
    <p:sldId id="400" r:id="rId31"/>
    <p:sldId id="401" r:id="rId32"/>
    <p:sldId id="402" r:id="rId33"/>
    <p:sldId id="403" r:id="rId34"/>
    <p:sldId id="404" r:id="rId35"/>
    <p:sldId id="405" r:id="rId36"/>
    <p:sldId id="406" r:id="rId37"/>
    <p:sldId id="407" r:id="rId38"/>
    <p:sldId id="408" r:id="rId39"/>
    <p:sldId id="409" r:id="rId40"/>
    <p:sldId id="410" r:id="rId41"/>
    <p:sldId id="411" r:id="rId42"/>
    <p:sldId id="412" r:id="rId43"/>
    <p:sldId id="399" r:id="rId44"/>
    <p:sldId id="440" r:id="rId45"/>
    <p:sldId id="441" r:id="rId46"/>
    <p:sldId id="442" r:id="rId47"/>
    <p:sldId id="443" r:id="rId48"/>
    <p:sldId id="444" r:id="rId49"/>
    <p:sldId id="445" r:id="rId50"/>
    <p:sldId id="446" r:id="rId51"/>
    <p:sldId id="447" r:id="rId52"/>
    <p:sldId id="448" r:id="rId53"/>
    <p:sldId id="449" r:id="rId54"/>
    <p:sldId id="450" r:id="rId55"/>
    <p:sldId id="451" r:id="rId56"/>
    <p:sldId id="452" r:id="rId57"/>
    <p:sldId id="453" r:id="rId58"/>
    <p:sldId id="454" r:id="rId59"/>
    <p:sldId id="455" r:id="rId60"/>
    <p:sldId id="456" r:id="rId61"/>
    <p:sldId id="457" r:id="rId62"/>
    <p:sldId id="458" r:id="rId63"/>
  </p:sldIdLst>
  <p:sldSz cx="9906000" cy="6858000" type="A4"/>
  <p:notesSz cx="6794500" cy="9931400"/>
  <p:defaultTextStyle>
    <a:defPPr>
      <a:defRPr lang="sv-SE"/>
    </a:defPPr>
    <a:lvl1pPr algn="l" rtl="0" fontAlgn="base">
      <a:spcBef>
        <a:spcPct val="0"/>
      </a:spcBef>
      <a:spcAft>
        <a:spcPct val="0"/>
      </a:spcAft>
      <a:defRPr sz="800" kern="1200">
        <a:solidFill>
          <a:schemeClr val="tx1"/>
        </a:solidFill>
        <a:latin typeface="Verdana" pitchFamily="34" charset="0"/>
        <a:ea typeface="+mn-ea"/>
        <a:cs typeface="+mn-cs"/>
      </a:defRPr>
    </a:lvl1pPr>
    <a:lvl2pPr marL="457200" algn="l" rtl="0" fontAlgn="base">
      <a:spcBef>
        <a:spcPct val="0"/>
      </a:spcBef>
      <a:spcAft>
        <a:spcPct val="0"/>
      </a:spcAft>
      <a:defRPr sz="800" kern="1200">
        <a:solidFill>
          <a:schemeClr val="tx1"/>
        </a:solidFill>
        <a:latin typeface="Verdana" pitchFamily="34" charset="0"/>
        <a:ea typeface="+mn-ea"/>
        <a:cs typeface="+mn-cs"/>
      </a:defRPr>
    </a:lvl2pPr>
    <a:lvl3pPr marL="914400" algn="l" rtl="0" fontAlgn="base">
      <a:spcBef>
        <a:spcPct val="0"/>
      </a:spcBef>
      <a:spcAft>
        <a:spcPct val="0"/>
      </a:spcAft>
      <a:defRPr sz="800" kern="1200">
        <a:solidFill>
          <a:schemeClr val="tx1"/>
        </a:solidFill>
        <a:latin typeface="Verdana" pitchFamily="34" charset="0"/>
        <a:ea typeface="+mn-ea"/>
        <a:cs typeface="+mn-cs"/>
      </a:defRPr>
    </a:lvl3pPr>
    <a:lvl4pPr marL="1371600" algn="l" rtl="0" fontAlgn="base">
      <a:spcBef>
        <a:spcPct val="0"/>
      </a:spcBef>
      <a:spcAft>
        <a:spcPct val="0"/>
      </a:spcAft>
      <a:defRPr sz="800" kern="1200">
        <a:solidFill>
          <a:schemeClr val="tx1"/>
        </a:solidFill>
        <a:latin typeface="Verdana" pitchFamily="34" charset="0"/>
        <a:ea typeface="+mn-ea"/>
        <a:cs typeface="+mn-cs"/>
      </a:defRPr>
    </a:lvl4pPr>
    <a:lvl5pPr marL="1828800" algn="l" rtl="0" fontAlgn="base">
      <a:spcBef>
        <a:spcPct val="0"/>
      </a:spcBef>
      <a:spcAft>
        <a:spcPct val="0"/>
      </a:spcAft>
      <a:defRPr sz="800" kern="1200">
        <a:solidFill>
          <a:schemeClr val="tx1"/>
        </a:solidFill>
        <a:latin typeface="Verdana" pitchFamily="34" charset="0"/>
        <a:ea typeface="+mn-ea"/>
        <a:cs typeface="+mn-cs"/>
      </a:defRPr>
    </a:lvl5pPr>
    <a:lvl6pPr marL="2286000" algn="l" defTabSz="914400" rtl="0" eaLnBrk="1" latinLnBrk="0" hangingPunct="1">
      <a:defRPr sz="800" kern="1200">
        <a:solidFill>
          <a:schemeClr val="tx1"/>
        </a:solidFill>
        <a:latin typeface="Verdana" pitchFamily="34" charset="0"/>
        <a:ea typeface="+mn-ea"/>
        <a:cs typeface="+mn-cs"/>
      </a:defRPr>
    </a:lvl6pPr>
    <a:lvl7pPr marL="2743200" algn="l" defTabSz="914400" rtl="0" eaLnBrk="1" latinLnBrk="0" hangingPunct="1">
      <a:defRPr sz="800" kern="1200">
        <a:solidFill>
          <a:schemeClr val="tx1"/>
        </a:solidFill>
        <a:latin typeface="Verdana" pitchFamily="34" charset="0"/>
        <a:ea typeface="+mn-ea"/>
        <a:cs typeface="+mn-cs"/>
      </a:defRPr>
    </a:lvl7pPr>
    <a:lvl8pPr marL="3200400" algn="l" defTabSz="914400" rtl="0" eaLnBrk="1" latinLnBrk="0" hangingPunct="1">
      <a:defRPr sz="800" kern="1200">
        <a:solidFill>
          <a:schemeClr val="tx1"/>
        </a:solidFill>
        <a:latin typeface="Verdana" pitchFamily="34" charset="0"/>
        <a:ea typeface="+mn-ea"/>
        <a:cs typeface="+mn-cs"/>
      </a:defRPr>
    </a:lvl8pPr>
    <a:lvl9pPr marL="3657600" algn="l" defTabSz="914400" rtl="0" eaLnBrk="1" latinLnBrk="0" hangingPunct="1">
      <a:defRPr sz="8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A741"/>
    <a:srgbClr val="4D4D4D"/>
    <a:srgbClr val="02619C"/>
    <a:srgbClr val="AD790B"/>
    <a:srgbClr val="661E4E"/>
    <a:srgbClr val="FF5050"/>
    <a:srgbClr val="C0C0C0"/>
    <a:srgbClr val="A220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79123" autoAdjust="0"/>
  </p:normalViewPr>
  <p:slideViewPr>
    <p:cSldViewPr snapToGrid="0">
      <p:cViewPr>
        <p:scale>
          <a:sx n="100" d="100"/>
          <a:sy n="100" d="100"/>
        </p:scale>
        <p:origin x="-540" y="-72"/>
      </p:cViewPr>
      <p:guideLst>
        <p:guide orient="horz" pos="2160"/>
        <p:guide pos="3120"/>
      </p:guideLst>
    </p:cSldViewPr>
  </p:slideViewPr>
  <p:outlineViewPr>
    <p:cViewPr>
      <p:scale>
        <a:sx n="33" d="100"/>
        <a:sy n="33" d="100"/>
      </p:scale>
      <p:origin x="0" y="6186"/>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3" d="100"/>
          <a:sy n="93" d="100"/>
        </p:scale>
        <p:origin x="-3732" y="-10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hdr" sz="quarter"/>
          </p:nvPr>
        </p:nvSpPr>
        <p:spPr bwMode="auto">
          <a:xfrm>
            <a:off x="0" y="0"/>
            <a:ext cx="2944486" cy="49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lvl1pPr defTabSz="955830">
              <a:defRPr sz="1300">
                <a:latin typeface="Arial" charset="0"/>
              </a:defRPr>
            </a:lvl1pPr>
          </a:lstStyle>
          <a:p>
            <a:endParaRPr lang="sv-SE"/>
          </a:p>
        </p:txBody>
      </p:sp>
      <p:sp>
        <p:nvSpPr>
          <p:cNvPr id="285699" name="Rectangle 3"/>
          <p:cNvSpPr>
            <a:spLocks noGrp="1" noChangeArrowheads="1"/>
          </p:cNvSpPr>
          <p:nvPr>
            <p:ph type="dt" sz="quarter" idx="1"/>
          </p:nvPr>
        </p:nvSpPr>
        <p:spPr bwMode="auto">
          <a:xfrm>
            <a:off x="3848496" y="0"/>
            <a:ext cx="2944486" cy="49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lvl1pPr algn="r" defTabSz="955830">
              <a:defRPr sz="1300">
                <a:latin typeface="Arial" charset="0"/>
              </a:defRPr>
            </a:lvl1pPr>
          </a:lstStyle>
          <a:p>
            <a:endParaRPr lang="sv-SE"/>
          </a:p>
        </p:txBody>
      </p:sp>
      <p:sp>
        <p:nvSpPr>
          <p:cNvPr id="285700" name="Rectangle 4"/>
          <p:cNvSpPr>
            <a:spLocks noGrp="1" noChangeArrowheads="1"/>
          </p:cNvSpPr>
          <p:nvPr>
            <p:ph type="ftr" sz="quarter" idx="2"/>
          </p:nvPr>
        </p:nvSpPr>
        <p:spPr bwMode="auto">
          <a:xfrm>
            <a:off x="0" y="9433829"/>
            <a:ext cx="2944486" cy="49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b" anchorCtr="0" compatLnSpc="1">
            <a:prstTxWarp prst="textNoShape">
              <a:avLst/>
            </a:prstTxWarp>
          </a:bodyPr>
          <a:lstStyle>
            <a:lvl1pPr defTabSz="955830">
              <a:defRPr sz="1300">
                <a:latin typeface="Arial" charset="0"/>
              </a:defRPr>
            </a:lvl1pPr>
          </a:lstStyle>
          <a:p>
            <a:endParaRPr lang="sv-SE"/>
          </a:p>
        </p:txBody>
      </p:sp>
      <p:sp>
        <p:nvSpPr>
          <p:cNvPr id="285701" name="Rectangle 5"/>
          <p:cNvSpPr>
            <a:spLocks noGrp="1" noChangeArrowheads="1"/>
          </p:cNvSpPr>
          <p:nvPr>
            <p:ph type="sldNum" sz="quarter" idx="3"/>
          </p:nvPr>
        </p:nvSpPr>
        <p:spPr bwMode="auto">
          <a:xfrm>
            <a:off x="3848496" y="9433829"/>
            <a:ext cx="2944486" cy="49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b" anchorCtr="0" compatLnSpc="1">
            <a:prstTxWarp prst="textNoShape">
              <a:avLst/>
            </a:prstTxWarp>
          </a:bodyPr>
          <a:lstStyle>
            <a:lvl1pPr algn="r" defTabSz="955830">
              <a:defRPr sz="1300">
                <a:latin typeface="Arial" charset="0"/>
              </a:defRPr>
            </a:lvl1pPr>
          </a:lstStyle>
          <a:p>
            <a:fld id="{08BD0B4C-FC85-4922-A832-D90E628D25D9}" type="slidenum">
              <a:rPr lang="sv-SE"/>
              <a:pPr/>
              <a:t>‹#›</a:t>
            </a:fld>
            <a:endParaRPr lang="sv-SE"/>
          </a:p>
        </p:txBody>
      </p:sp>
    </p:spTree>
    <p:extLst>
      <p:ext uri="{BB962C8B-B14F-4D97-AF65-F5344CB8AC3E}">
        <p14:creationId xmlns:p14="http://schemas.microsoft.com/office/powerpoint/2010/main" val="3707611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44486" cy="49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lvl1pPr defTabSz="955830">
              <a:defRPr sz="1300">
                <a:latin typeface="Arial" charset="0"/>
              </a:defRPr>
            </a:lvl1pPr>
          </a:lstStyle>
          <a:p>
            <a:endParaRPr lang="sv-SE"/>
          </a:p>
        </p:txBody>
      </p:sp>
      <p:sp>
        <p:nvSpPr>
          <p:cNvPr id="97283" name="Rectangle 3"/>
          <p:cNvSpPr>
            <a:spLocks noGrp="1" noChangeArrowheads="1"/>
          </p:cNvSpPr>
          <p:nvPr>
            <p:ph type="dt" idx="1"/>
          </p:nvPr>
        </p:nvSpPr>
        <p:spPr bwMode="auto">
          <a:xfrm>
            <a:off x="3848496" y="0"/>
            <a:ext cx="2944486" cy="49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lvl1pPr algn="r" defTabSz="955830">
              <a:defRPr sz="1300">
                <a:latin typeface="Arial" charset="0"/>
              </a:defRPr>
            </a:lvl1pPr>
          </a:lstStyle>
          <a:p>
            <a:endParaRPr lang="sv-SE"/>
          </a:p>
        </p:txBody>
      </p:sp>
      <p:sp>
        <p:nvSpPr>
          <p:cNvPr id="97284" name="Rectangle 4"/>
          <p:cNvSpPr>
            <a:spLocks noGrp="1" noRot="1" noChangeAspect="1" noChangeArrowheads="1" noTextEdit="1"/>
          </p:cNvSpPr>
          <p:nvPr>
            <p:ph type="sldImg" idx="2"/>
          </p:nvPr>
        </p:nvSpPr>
        <p:spPr bwMode="auto">
          <a:xfrm>
            <a:off x="709613" y="746125"/>
            <a:ext cx="5375275" cy="37226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7285" name="Rectangle 5"/>
          <p:cNvSpPr>
            <a:spLocks noGrp="1" noChangeArrowheads="1"/>
          </p:cNvSpPr>
          <p:nvPr>
            <p:ph type="body" sz="quarter" idx="3"/>
          </p:nvPr>
        </p:nvSpPr>
        <p:spPr bwMode="auto">
          <a:xfrm>
            <a:off x="679147" y="4716914"/>
            <a:ext cx="5436208" cy="446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97286" name="Rectangle 6"/>
          <p:cNvSpPr>
            <a:spLocks noGrp="1" noChangeArrowheads="1"/>
          </p:cNvSpPr>
          <p:nvPr>
            <p:ph type="ftr" sz="quarter" idx="4"/>
          </p:nvPr>
        </p:nvSpPr>
        <p:spPr bwMode="auto">
          <a:xfrm>
            <a:off x="0" y="9433829"/>
            <a:ext cx="2944486" cy="49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b" anchorCtr="0" compatLnSpc="1">
            <a:prstTxWarp prst="textNoShape">
              <a:avLst/>
            </a:prstTxWarp>
          </a:bodyPr>
          <a:lstStyle>
            <a:lvl1pPr defTabSz="955830">
              <a:defRPr sz="1300">
                <a:latin typeface="Arial" charset="0"/>
              </a:defRPr>
            </a:lvl1pPr>
          </a:lstStyle>
          <a:p>
            <a:endParaRPr lang="sv-SE"/>
          </a:p>
        </p:txBody>
      </p:sp>
      <p:sp>
        <p:nvSpPr>
          <p:cNvPr id="97287" name="Rectangle 7"/>
          <p:cNvSpPr>
            <a:spLocks noGrp="1" noChangeArrowheads="1"/>
          </p:cNvSpPr>
          <p:nvPr>
            <p:ph type="sldNum" sz="quarter" idx="5"/>
          </p:nvPr>
        </p:nvSpPr>
        <p:spPr bwMode="auto">
          <a:xfrm>
            <a:off x="3848496" y="9433829"/>
            <a:ext cx="2944486" cy="49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1" tIns="47786" rIns="95571" bIns="47786" numCol="1" anchor="b" anchorCtr="0" compatLnSpc="1">
            <a:prstTxWarp prst="textNoShape">
              <a:avLst/>
            </a:prstTxWarp>
          </a:bodyPr>
          <a:lstStyle>
            <a:lvl1pPr algn="r" defTabSz="955830">
              <a:defRPr sz="1300">
                <a:latin typeface="Arial" charset="0"/>
              </a:defRPr>
            </a:lvl1pPr>
          </a:lstStyle>
          <a:p>
            <a:fld id="{A6601D3F-880B-406D-8491-09ECF8C2F9DC}" type="slidenum">
              <a:rPr lang="sv-SE"/>
              <a:pPr/>
              <a:t>‹#›</a:t>
            </a:fld>
            <a:endParaRPr lang="sv-SE"/>
          </a:p>
        </p:txBody>
      </p:sp>
    </p:spTree>
    <p:extLst>
      <p:ext uri="{BB962C8B-B14F-4D97-AF65-F5344CB8AC3E}">
        <p14:creationId xmlns:p14="http://schemas.microsoft.com/office/powerpoint/2010/main" val="10629180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88B73E-3A8A-46B6-9E74-9296B9E53EFF}" type="slidenum">
              <a:rPr lang="sv-SE"/>
              <a:pPr/>
              <a:t>1</a:t>
            </a:fld>
            <a:endParaRPr lang="sv-SE"/>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sv-S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6601D3F-880B-406D-8491-09ECF8C2F9DC}" type="slidenum">
              <a:rPr lang="sv-SE" smtClean="0"/>
              <a:pPr/>
              <a:t>10</a:t>
            </a:fld>
            <a:endParaRPr lang="sv-SE"/>
          </a:p>
        </p:txBody>
      </p:sp>
    </p:spTree>
    <p:extLst>
      <p:ext uri="{BB962C8B-B14F-4D97-AF65-F5344CB8AC3E}">
        <p14:creationId xmlns:p14="http://schemas.microsoft.com/office/powerpoint/2010/main" val="1650601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sv-SE" dirty="0" smtClean="0"/>
          </a:p>
        </p:txBody>
      </p:sp>
      <p:sp>
        <p:nvSpPr>
          <p:cNvPr id="4" name="Platshållare för bildnummer 3"/>
          <p:cNvSpPr>
            <a:spLocks noGrp="1"/>
          </p:cNvSpPr>
          <p:nvPr>
            <p:ph type="sldNum" sz="quarter" idx="10"/>
          </p:nvPr>
        </p:nvSpPr>
        <p:spPr/>
        <p:txBody>
          <a:bodyPr/>
          <a:lstStyle/>
          <a:p>
            <a:fld id="{A6601D3F-880B-406D-8491-09ECF8C2F9DC}" type="slidenum">
              <a:rPr lang="sv-SE" smtClean="0"/>
              <a:pPr/>
              <a:t>11</a:t>
            </a:fld>
            <a:endParaRPr lang="sv-SE"/>
          </a:p>
        </p:txBody>
      </p:sp>
    </p:spTree>
    <p:extLst>
      <p:ext uri="{BB962C8B-B14F-4D97-AF65-F5344CB8AC3E}">
        <p14:creationId xmlns:p14="http://schemas.microsoft.com/office/powerpoint/2010/main" val="1650601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baseline="0" dirty="0" smtClean="0"/>
          </a:p>
        </p:txBody>
      </p:sp>
      <p:sp>
        <p:nvSpPr>
          <p:cNvPr id="4" name="Platshållare för bildnummer 3"/>
          <p:cNvSpPr>
            <a:spLocks noGrp="1"/>
          </p:cNvSpPr>
          <p:nvPr>
            <p:ph type="sldNum" sz="quarter" idx="10"/>
          </p:nvPr>
        </p:nvSpPr>
        <p:spPr/>
        <p:txBody>
          <a:bodyPr/>
          <a:lstStyle/>
          <a:p>
            <a:fld id="{A6601D3F-880B-406D-8491-09ECF8C2F9DC}" type="slidenum">
              <a:rPr lang="sv-SE" smtClean="0"/>
              <a:pPr/>
              <a:t>12</a:t>
            </a:fld>
            <a:endParaRPr lang="sv-SE"/>
          </a:p>
        </p:txBody>
      </p:sp>
    </p:spTree>
    <p:extLst>
      <p:ext uri="{BB962C8B-B14F-4D97-AF65-F5344CB8AC3E}">
        <p14:creationId xmlns:p14="http://schemas.microsoft.com/office/powerpoint/2010/main" val="1317507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baseline="0" dirty="0" smtClean="0"/>
          </a:p>
        </p:txBody>
      </p:sp>
      <p:sp>
        <p:nvSpPr>
          <p:cNvPr id="4" name="Platshållare för bildnummer 3"/>
          <p:cNvSpPr>
            <a:spLocks noGrp="1"/>
          </p:cNvSpPr>
          <p:nvPr>
            <p:ph type="sldNum" sz="quarter" idx="10"/>
          </p:nvPr>
        </p:nvSpPr>
        <p:spPr/>
        <p:txBody>
          <a:bodyPr/>
          <a:lstStyle/>
          <a:p>
            <a:fld id="{A6601D3F-880B-406D-8491-09ECF8C2F9DC}" type="slidenum">
              <a:rPr lang="sv-SE" smtClean="0"/>
              <a:pPr/>
              <a:t>13</a:t>
            </a:fld>
            <a:endParaRPr lang="sv-SE"/>
          </a:p>
        </p:txBody>
      </p:sp>
    </p:spTree>
    <p:extLst>
      <p:ext uri="{BB962C8B-B14F-4D97-AF65-F5344CB8AC3E}">
        <p14:creationId xmlns:p14="http://schemas.microsoft.com/office/powerpoint/2010/main" val="1317507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88B73E-3A8A-46B6-9E74-9296B9E53EFF}" type="slidenum">
              <a:rPr lang="sv-SE"/>
              <a:pPr/>
              <a:t>14</a:t>
            </a:fld>
            <a:endParaRPr lang="sv-SE"/>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sv-S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baseline="0" dirty="0" smtClean="0"/>
          </a:p>
        </p:txBody>
      </p:sp>
      <p:sp>
        <p:nvSpPr>
          <p:cNvPr id="4" name="Platshållare för bildnummer 3"/>
          <p:cNvSpPr>
            <a:spLocks noGrp="1"/>
          </p:cNvSpPr>
          <p:nvPr>
            <p:ph type="sldNum" sz="quarter" idx="10"/>
          </p:nvPr>
        </p:nvSpPr>
        <p:spPr/>
        <p:txBody>
          <a:bodyPr/>
          <a:lstStyle/>
          <a:p>
            <a:fld id="{A6601D3F-880B-406D-8491-09ECF8C2F9DC}" type="slidenum">
              <a:rPr lang="sv-SE" smtClean="0"/>
              <a:pPr/>
              <a:t>15</a:t>
            </a:fld>
            <a:endParaRPr lang="sv-SE"/>
          </a:p>
        </p:txBody>
      </p:sp>
    </p:spTree>
    <p:extLst>
      <p:ext uri="{BB962C8B-B14F-4D97-AF65-F5344CB8AC3E}">
        <p14:creationId xmlns:p14="http://schemas.microsoft.com/office/powerpoint/2010/main" val="1317507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baseline="0" dirty="0" smtClean="0"/>
          </a:p>
        </p:txBody>
      </p:sp>
      <p:sp>
        <p:nvSpPr>
          <p:cNvPr id="4" name="Platshållare för bildnummer 3"/>
          <p:cNvSpPr>
            <a:spLocks noGrp="1"/>
          </p:cNvSpPr>
          <p:nvPr>
            <p:ph type="sldNum" sz="quarter" idx="10"/>
          </p:nvPr>
        </p:nvSpPr>
        <p:spPr/>
        <p:txBody>
          <a:bodyPr/>
          <a:lstStyle/>
          <a:p>
            <a:fld id="{A6601D3F-880B-406D-8491-09ECF8C2F9DC}" type="slidenum">
              <a:rPr lang="sv-SE" smtClean="0"/>
              <a:pPr/>
              <a:t>16</a:t>
            </a:fld>
            <a:endParaRPr lang="sv-SE"/>
          </a:p>
        </p:txBody>
      </p:sp>
    </p:spTree>
    <p:extLst>
      <p:ext uri="{BB962C8B-B14F-4D97-AF65-F5344CB8AC3E}">
        <p14:creationId xmlns:p14="http://schemas.microsoft.com/office/powerpoint/2010/main" val="1317507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baseline="0" dirty="0" smtClean="0"/>
          </a:p>
        </p:txBody>
      </p:sp>
      <p:sp>
        <p:nvSpPr>
          <p:cNvPr id="4" name="Platshållare för bildnummer 3"/>
          <p:cNvSpPr>
            <a:spLocks noGrp="1"/>
          </p:cNvSpPr>
          <p:nvPr>
            <p:ph type="sldNum" sz="quarter" idx="10"/>
          </p:nvPr>
        </p:nvSpPr>
        <p:spPr/>
        <p:txBody>
          <a:bodyPr/>
          <a:lstStyle/>
          <a:p>
            <a:fld id="{A6601D3F-880B-406D-8491-09ECF8C2F9DC}" type="slidenum">
              <a:rPr lang="sv-SE" smtClean="0"/>
              <a:pPr/>
              <a:t>17</a:t>
            </a:fld>
            <a:endParaRPr lang="sv-SE"/>
          </a:p>
        </p:txBody>
      </p:sp>
    </p:spTree>
    <p:extLst>
      <p:ext uri="{BB962C8B-B14F-4D97-AF65-F5344CB8AC3E}">
        <p14:creationId xmlns:p14="http://schemas.microsoft.com/office/powerpoint/2010/main" val="1317507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baseline="0" dirty="0" smtClean="0"/>
          </a:p>
          <a:p>
            <a:pPr marL="0" indent="0">
              <a:buFont typeface="Arial" panose="020B0604020202020204" pitchFamily="34" charset="0"/>
              <a:buNone/>
            </a:pPr>
            <a:endParaRPr lang="sv-SE" baseline="0" dirty="0" smtClean="0"/>
          </a:p>
        </p:txBody>
      </p:sp>
      <p:sp>
        <p:nvSpPr>
          <p:cNvPr id="4" name="Platshållare för bildnummer 3"/>
          <p:cNvSpPr>
            <a:spLocks noGrp="1"/>
          </p:cNvSpPr>
          <p:nvPr>
            <p:ph type="sldNum" sz="quarter" idx="10"/>
          </p:nvPr>
        </p:nvSpPr>
        <p:spPr/>
        <p:txBody>
          <a:bodyPr/>
          <a:lstStyle/>
          <a:p>
            <a:fld id="{A6601D3F-880B-406D-8491-09ECF8C2F9DC}" type="slidenum">
              <a:rPr lang="sv-SE" smtClean="0"/>
              <a:pPr/>
              <a:t>18</a:t>
            </a:fld>
            <a:endParaRPr lang="sv-SE"/>
          </a:p>
        </p:txBody>
      </p:sp>
    </p:spTree>
    <p:extLst>
      <p:ext uri="{BB962C8B-B14F-4D97-AF65-F5344CB8AC3E}">
        <p14:creationId xmlns:p14="http://schemas.microsoft.com/office/powerpoint/2010/main" val="1317507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baseline="0" dirty="0" smtClean="0"/>
          </a:p>
        </p:txBody>
      </p:sp>
      <p:sp>
        <p:nvSpPr>
          <p:cNvPr id="4" name="Platshållare för bildnummer 3"/>
          <p:cNvSpPr>
            <a:spLocks noGrp="1"/>
          </p:cNvSpPr>
          <p:nvPr>
            <p:ph type="sldNum" sz="quarter" idx="10"/>
          </p:nvPr>
        </p:nvSpPr>
        <p:spPr/>
        <p:txBody>
          <a:bodyPr/>
          <a:lstStyle/>
          <a:p>
            <a:fld id="{A6601D3F-880B-406D-8491-09ECF8C2F9DC}" type="slidenum">
              <a:rPr lang="sv-SE" smtClean="0"/>
              <a:pPr/>
              <a:t>19</a:t>
            </a:fld>
            <a:endParaRPr lang="sv-SE"/>
          </a:p>
        </p:txBody>
      </p:sp>
    </p:spTree>
    <p:extLst>
      <p:ext uri="{BB962C8B-B14F-4D97-AF65-F5344CB8AC3E}">
        <p14:creationId xmlns:p14="http://schemas.microsoft.com/office/powerpoint/2010/main" val="131750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fld id="{A6601D3F-880B-406D-8491-09ECF8C2F9DC}" type="slidenum">
              <a:rPr lang="sv-SE" smtClean="0"/>
              <a:pPr/>
              <a:t>2</a:t>
            </a:fld>
            <a:endParaRPr lang="sv-SE"/>
          </a:p>
        </p:txBody>
      </p:sp>
    </p:spTree>
    <p:extLst>
      <p:ext uri="{BB962C8B-B14F-4D97-AF65-F5344CB8AC3E}">
        <p14:creationId xmlns:p14="http://schemas.microsoft.com/office/powerpoint/2010/main" val="3298787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baseline="0" dirty="0" smtClean="0"/>
          </a:p>
        </p:txBody>
      </p:sp>
      <p:sp>
        <p:nvSpPr>
          <p:cNvPr id="4" name="Platshållare för bildnummer 3"/>
          <p:cNvSpPr>
            <a:spLocks noGrp="1"/>
          </p:cNvSpPr>
          <p:nvPr>
            <p:ph type="sldNum" sz="quarter" idx="10"/>
          </p:nvPr>
        </p:nvSpPr>
        <p:spPr/>
        <p:txBody>
          <a:bodyPr/>
          <a:lstStyle/>
          <a:p>
            <a:fld id="{A6601D3F-880B-406D-8491-09ECF8C2F9DC}" type="slidenum">
              <a:rPr lang="sv-SE" smtClean="0"/>
              <a:pPr/>
              <a:t>20</a:t>
            </a:fld>
            <a:endParaRPr lang="sv-SE"/>
          </a:p>
        </p:txBody>
      </p:sp>
    </p:spTree>
    <p:extLst>
      <p:ext uri="{BB962C8B-B14F-4D97-AF65-F5344CB8AC3E}">
        <p14:creationId xmlns:p14="http://schemas.microsoft.com/office/powerpoint/2010/main" val="1317507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baseline="0" dirty="0" smtClean="0"/>
          </a:p>
        </p:txBody>
      </p:sp>
      <p:sp>
        <p:nvSpPr>
          <p:cNvPr id="4" name="Platshållare för bildnummer 3"/>
          <p:cNvSpPr>
            <a:spLocks noGrp="1"/>
          </p:cNvSpPr>
          <p:nvPr>
            <p:ph type="sldNum" sz="quarter" idx="10"/>
          </p:nvPr>
        </p:nvSpPr>
        <p:spPr/>
        <p:txBody>
          <a:bodyPr/>
          <a:lstStyle/>
          <a:p>
            <a:fld id="{A6601D3F-880B-406D-8491-09ECF8C2F9DC}" type="slidenum">
              <a:rPr lang="sv-SE" smtClean="0"/>
              <a:pPr/>
              <a:t>21</a:t>
            </a:fld>
            <a:endParaRPr lang="sv-SE"/>
          </a:p>
        </p:txBody>
      </p:sp>
    </p:spTree>
    <p:extLst>
      <p:ext uri="{BB962C8B-B14F-4D97-AF65-F5344CB8AC3E}">
        <p14:creationId xmlns:p14="http://schemas.microsoft.com/office/powerpoint/2010/main" val="1317507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baseline="0" dirty="0" smtClean="0"/>
          </a:p>
        </p:txBody>
      </p:sp>
      <p:sp>
        <p:nvSpPr>
          <p:cNvPr id="4" name="Platshållare för bildnummer 3"/>
          <p:cNvSpPr>
            <a:spLocks noGrp="1"/>
          </p:cNvSpPr>
          <p:nvPr>
            <p:ph type="sldNum" sz="quarter" idx="10"/>
          </p:nvPr>
        </p:nvSpPr>
        <p:spPr/>
        <p:txBody>
          <a:bodyPr/>
          <a:lstStyle/>
          <a:p>
            <a:fld id="{A6601D3F-880B-406D-8491-09ECF8C2F9DC}" type="slidenum">
              <a:rPr lang="sv-SE" smtClean="0"/>
              <a:pPr/>
              <a:t>22</a:t>
            </a:fld>
            <a:endParaRPr lang="sv-SE"/>
          </a:p>
        </p:txBody>
      </p:sp>
    </p:spTree>
    <p:extLst>
      <p:ext uri="{BB962C8B-B14F-4D97-AF65-F5344CB8AC3E}">
        <p14:creationId xmlns:p14="http://schemas.microsoft.com/office/powerpoint/2010/main" val="1317507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88B73E-3A8A-46B6-9E74-9296B9E53EFF}" type="slidenum">
              <a:rPr lang="sv-SE"/>
              <a:pPr/>
              <a:t>23</a:t>
            </a:fld>
            <a:endParaRPr lang="sv-SE"/>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sv-S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baseline="0" dirty="0" smtClean="0"/>
          </a:p>
        </p:txBody>
      </p:sp>
      <p:sp>
        <p:nvSpPr>
          <p:cNvPr id="4" name="Platshållare för bildnummer 3"/>
          <p:cNvSpPr>
            <a:spLocks noGrp="1"/>
          </p:cNvSpPr>
          <p:nvPr>
            <p:ph type="sldNum" sz="quarter" idx="10"/>
          </p:nvPr>
        </p:nvSpPr>
        <p:spPr/>
        <p:txBody>
          <a:bodyPr/>
          <a:lstStyle/>
          <a:p>
            <a:fld id="{A6601D3F-880B-406D-8491-09ECF8C2F9DC}" type="slidenum">
              <a:rPr lang="sv-SE" smtClean="0"/>
              <a:pPr/>
              <a:t>24</a:t>
            </a:fld>
            <a:endParaRPr lang="sv-SE"/>
          </a:p>
        </p:txBody>
      </p:sp>
    </p:spTree>
    <p:extLst>
      <p:ext uri="{BB962C8B-B14F-4D97-AF65-F5344CB8AC3E}">
        <p14:creationId xmlns:p14="http://schemas.microsoft.com/office/powerpoint/2010/main" val="1317507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p:txBody>
      </p:sp>
      <p:sp>
        <p:nvSpPr>
          <p:cNvPr id="4" name="Platshållare för bildnummer 3"/>
          <p:cNvSpPr>
            <a:spLocks noGrp="1"/>
          </p:cNvSpPr>
          <p:nvPr>
            <p:ph type="sldNum" sz="quarter" idx="10"/>
          </p:nvPr>
        </p:nvSpPr>
        <p:spPr/>
        <p:txBody>
          <a:bodyPr/>
          <a:lstStyle/>
          <a:p>
            <a:fld id="{A6601D3F-880B-406D-8491-09ECF8C2F9DC}" type="slidenum">
              <a:rPr lang="sv-SE" smtClean="0"/>
              <a:pPr/>
              <a:t>25</a:t>
            </a:fld>
            <a:endParaRPr lang="sv-SE" dirty="0"/>
          </a:p>
        </p:txBody>
      </p:sp>
    </p:spTree>
    <p:extLst>
      <p:ext uri="{BB962C8B-B14F-4D97-AF65-F5344CB8AC3E}">
        <p14:creationId xmlns:p14="http://schemas.microsoft.com/office/powerpoint/2010/main" val="1317507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baseline="0" dirty="0" smtClean="0"/>
          </a:p>
        </p:txBody>
      </p:sp>
      <p:sp>
        <p:nvSpPr>
          <p:cNvPr id="4" name="Platshållare för bildnummer 3"/>
          <p:cNvSpPr>
            <a:spLocks noGrp="1"/>
          </p:cNvSpPr>
          <p:nvPr>
            <p:ph type="sldNum" sz="quarter" idx="10"/>
          </p:nvPr>
        </p:nvSpPr>
        <p:spPr/>
        <p:txBody>
          <a:bodyPr/>
          <a:lstStyle/>
          <a:p>
            <a:fld id="{A6601D3F-880B-406D-8491-09ECF8C2F9DC}" type="slidenum">
              <a:rPr lang="sv-SE" smtClean="0"/>
              <a:pPr/>
              <a:t>26</a:t>
            </a:fld>
            <a:endParaRPr lang="sv-SE"/>
          </a:p>
        </p:txBody>
      </p:sp>
    </p:spTree>
    <p:extLst>
      <p:ext uri="{BB962C8B-B14F-4D97-AF65-F5344CB8AC3E}">
        <p14:creationId xmlns:p14="http://schemas.microsoft.com/office/powerpoint/2010/main" val="1317507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6601D3F-880B-406D-8491-09ECF8C2F9DC}" type="slidenum">
              <a:rPr lang="sv-SE" smtClean="0"/>
              <a:pPr/>
              <a:t>27</a:t>
            </a:fld>
            <a:endParaRPr lang="sv-SE"/>
          </a:p>
        </p:txBody>
      </p:sp>
    </p:spTree>
    <p:extLst>
      <p:ext uri="{BB962C8B-B14F-4D97-AF65-F5344CB8AC3E}">
        <p14:creationId xmlns:p14="http://schemas.microsoft.com/office/powerpoint/2010/main" val="1650601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88B73E-3A8A-46B6-9E74-9296B9E53EFF}" type="slidenum">
              <a:rPr lang="sv-SE"/>
              <a:pPr/>
              <a:t>28</a:t>
            </a:fld>
            <a:endParaRPr lang="sv-SE"/>
          </a:p>
        </p:txBody>
      </p:sp>
      <p:sp>
        <p:nvSpPr>
          <p:cNvPr id="301058" name="Rectangle 2"/>
          <p:cNvSpPr>
            <a:spLocks noGrp="1" noRot="1" noChangeAspect="1" noChangeArrowheads="1" noTextEdit="1"/>
          </p:cNvSpPr>
          <p:nvPr>
            <p:ph type="sldImg"/>
          </p:nvPr>
        </p:nvSpPr>
        <p:spPr>
          <a:xfrm>
            <a:off x="709613" y="746125"/>
            <a:ext cx="5375275" cy="3722688"/>
          </a:xfrm>
          <a:ln/>
        </p:spPr>
      </p:sp>
      <p:sp>
        <p:nvSpPr>
          <p:cNvPr id="301059" name="Rectangle 3"/>
          <p:cNvSpPr>
            <a:spLocks noGrp="1" noChangeArrowheads="1"/>
          </p:cNvSpPr>
          <p:nvPr>
            <p:ph type="body" idx="1"/>
          </p:nvPr>
        </p:nvSpPr>
        <p:spPr/>
        <p:txBody>
          <a:bodyPr/>
          <a:lstStyle/>
          <a:p>
            <a:endParaRPr lang="sv-SE"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88B73E-3A8A-46B6-9E74-9296B9E53EFF}" type="slidenum">
              <a:rPr lang="sv-SE"/>
              <a:pPr/>
              <a:t>42</a:t>
            </a:fld>
            <a:endParaRPr lang="sv-SE"/>
          </a:p>
        </p:txBody>
      </p:sp>
      <p:sp>
        <p:nvSpPr>
          <p:cNvPr id="301058" name="Rectangle 2"/>
          <p:cNvSpPr>
            <a:spLocks noGrp="1" noRot="1" noChangeAspect="1" noChangeArrowheads="1" noTextEdit="1"/>
          </p:cNvSpPr>
          <p:nvPr>
            <p:ph type="sldImg"/>
          </p:nvPr>
        </p:nvSpPr>
        <p:spPr>
          <a:xfrm>
            <a:off x="709613" y="746125"/>
            <a:ext cx="5375275" cy="3722688"/>
          </a:xfrm>
          <a:ln/>
        </p:spPr>
      </p:sp>
      <p:sp>
        <p:nvSpPr>
          <p:cNvPr id="301059" name="Rectangle 3"/>
          <p:cNvSpPr>
            <a:spLocks noGrp="1" noChangeArrowheads="1"/>
          </p:cNvSpPr>
          <p:nvPr>
            <p:ph type="body" idx="1"/>
          </p:nvPr>
        </p:nvSpPr>
        <p:spPr/>
        <p:txBody>
          <a:bodyPr/>
          <a:lstStyle/>
          <a:p>
            <a:endParaRPr lang="sv-S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88B73E-3A8A-46B6-9E74-9296B9E53EFF}" type="slidenum">
              <a:rPr lang="sv-SE"/>
              <a:pPr/>
              <a:t>3</a:t>
            </a:fld>
            <a:endParaRPr lang="sv-SE"/>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sv-S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5988" y="744538"/>
            <a:ext cx="4964112" cy="3724275"/>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944838A-EAB9-481A-8435-106B6E0EF748}"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908650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5988" y="744538"/>
            <a:ext cx="4964112" cy="3724275"/>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944838A-EAB9-481A-8435-106B6E0EF748}"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703610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5988" y="744538"/>
            <a:ext cx="4964112" cy="3724275"/>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2431EE5-A627-994E-87BB-39D2B8C55613}" type="slidenum">
              <a:rPr lang="sv-SE" smtClean="0">
                <a:solidFill>
                  <a:prstClr val="black"/>
                </a:solidFill>
              </a:rPr>
              <a:pPr/>
              <a:t>45</a:t>
            </a:fld>
            <a:endParaRPr lang="sv-SE">
              <a:solidFill>
                <a:prstClr val="black"/>
              </a:solidFill>
            </a:endParaRPr>
          </a:p>
        </p:txBody>
      </p:sp>
    </p:spTree>
    <p:extLst>
      <p:ext uri="{BB962C8B-B14F-4D97-AF65-F5344CB8AC3E}">
        <p14:creationId xmlns:p14="http://schemas.microsoft.com/office/powerpoint/2010/main" val="2527664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5988" y="744538"/>
            <a:ext cx="4964112" cy="3724275"/>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944838A-EAB9-481A-8435-106B6E0EF748}"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2006123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5988" y="744538"/>
            <a:ext cx="4964112" cy="3724275"/>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944838A-EAB9-481A-8435-106B6E0EF748}"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14880455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5988" y="744538"/>
            <a:ext cx="4964112" cy="3724275"/>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944838A-EAB9-481A-8435-106B6E0EF748}"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28062493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709613" y="744538"/>
            <a:ext cx="5376862" cy="3724275"/>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944838A-EAB9-481A-8435-106B6E0EF748}"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4138637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5988" y="744538"/>
            <a:ext cx="4964112" cy="3724275"/>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944838A-EAB9-481A-8435-106B6E0EF748}"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2455201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5988" y="744538"/>
            <a:ext cx="4964112" cy="3724275"/>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944838A-EAB9-481A-8435-106B6E0EF748}"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3848723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5988" y="744538"/>
            <a:ext cx="4964112" cy="3724275"/>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944838A-EAB9-481A-8435-106B6E0EF748}"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1456378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88B73E-3A8A-46B6-9E74-9296B9E53EFF}" type="slidenum">
              <a:rPr lang="sv-SE"/>
              <a:pPr/>
              <a:t>4</a:t>
            </a:fld>
            <a:endParaRPr lang="sv-SE"/>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sv-SE"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5988" y="744538"/>
            <a:ext cx="4964112" cy="3724275"/>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944838A-EAB9-481A-8435-106B6E0EF748}" type="slidenum">
              <a:rPr lang="en-GB" smtClean="0">
                <a:solidFill>
                  <a:prstClr val="black"/>
                </a:solidFill>
              </a:rPr>
              <a:pPr/>
              <a:t>53</a:t>
            </a:fld>
            <a:endParaRPr lang="en-GB">
              <a:solidFill>
                <a:prstClr val="black"/>
              </a:solidFill>
            </a:endParaRPr>
          </a:p>
        </p:txBody>
      </p:sp>
    </p:spTree>
    <p:extLst>
      <p:ext uri="{BB962C8B-B14F-4D97-AF65-F5344CB8AC3E}">
        <p14:creationId xmlns:p14="http://schemas.microsoft.com/office/powerpoint/2010/main" val="32250292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5988" y="744538"/>
            <a:ext cx="4964112" cy="3724275"/>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944838A-EAB9-481A-8435-106B6E0EF748}" type="slidenum">
              <a:rPr lang="en-GB" smtClean="0">
                <a:solidFill>
                  <a:prstClr val="black"/>
                </a:solidFill>
              </a:rPr>
              <a:pPr/>
              <a:t>54</a:t>
            </a:fld>
            <a:endParaRPr lang="en-GB">
              <a:solidFill>
                <a:prstClr val="black"/>
              </a:solidFill>
            </a:endParaRPr>
          </a:p>
        </p:txBody>
      </p:sp>
    </p:spTree>
    <p:extLst>
      <p:ext uri="{BB962C8B-B14F-4D97-AF65-F5344CB8AC3E}">
        <p14:creationId xmlns:p14="http://schemas.microsoft.com/office/powerpoint/2010/main" val="27518662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5988" y="744538"/>
            <a:ext cx="4964112" cy="3724275"/>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944838A-EAB9-481A-8435-106B6E0EF748}"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val="26512664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5988" y="744538"/>
            <a:ext cx="4964112" cy="3724275"/>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944838A-EAB9-481A-8435-106B6E0EF748}" type="slidenum">
              <a:rPr lang="en-GB" smtClean="0">
                <a:solidFill>
                  <a:prstClr val="black"/>
                </a:solidFill>
              </a:rPr>
              <a:pPr/>
              <a:t>56</a:t>
            </a:fld>
            <a:endParaRPr lang="en-GB">
              <a:solidFill>
                <a:prstClr val="black"/>
              </a:solidFill>
            </a:endParaRPr>
          </a:p>
        </p:txBody>
      </p:sp>
    </p:spTree>
    <p:extLst>
      <p:ext uri="{BB962C8B-B14F-4D97-AF65-F5344CB8AC3E}">
        <p14:creationId xmlns:p14="http://schemas.microsoft.com/office/powerpoint/2010/main" val="34044561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5988" y="744538"/>
            <a:ext cx="4964112" cy="3724275"/>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944838A-EAB9-481A-8435-106B6E0EF748}" type="slidenum">
              <a:rPr lang="en-GB" smtClean="0">
                <a:solidFill>
                  <a:prstClr val="black"/>
                </a:solidFill>
              </a:rPr>
              <a:pPr/>
              <a:t>57</a:t>
            </a:fld>
            <a:endParaRPr lang="en-GB">
              <a:solidFill>
                <a:prstClr val="black"/>
              </a:solidFill>
            </a:endParaRPr>
          </a:p>
        </p:txBody>
      </p:sp>
    </p:spTree>
    <p:extLst>
      <p:ext uri="{BB962C8B-B14F-4D97-AF65-F5344CB8AC3E}">
        <p14:creationId xmlns:p14="http://schemas.microsoft.com/office/powerpoint/2010/main" val="25965661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5988" y="744538"/>
            <a:ext cx="4964112" cy="3724275"/>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944838A-EAB9-481A-8435-106B6E0EF748}" type="slidenum">
              <a:rPr lang="en-GB" smtClean="0">
                <a:solidFill>
                  <a:prstClr val="black"/>
                </a:solidFill>
              </a:rPr>
              <a:pPr/>
              <a:t>58</a:t>
            </a:fld>
            <a:endParaRPr lang="en-GB">
              <a:solidFill>
                <a:prstClr val="black"/>
              </a:solidFill>
            </a:endParaRPr>
          </a:p>
        </p:txBody>
      </p:sp>
    </p:spTree>
    <p:extLst>
      <p:ext uri="{BB962C8B-B14F-4D97-AF65-F5344CB8AC3E}">
        <p14:creationId xmlns:p14="http://schemas.microsoft.com/office/powerpoint/2010/main" val="19991972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5988" y="744538"/>
            <a:ext cx="4964112" cy="3724275"/>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944838A-EAB9-481A-8435-106B6E0EF748}" type="slidenum">
              <a:rPr lang="en-GB" smtClean="0">
                <a:solidFill>
                  <a:prstClr val="black"/>
                </a:solidFill>
              </a:rPr>
              <a:pPr/>
              <a:t>59</a:t>
            </a:fld>
            <a:endParaRPr lang="en-GB">
              <a:solidFill>
                <a:prstClr val="black"/>
              </a:solidFill>
            </a:endParaRPr>
          </a:p>
        </p:txBody>
      </p:sp>
    </p:spTree>
    <p:extLst>
      <p:ext uri="{BB962C8B-B14F-4D97-AF65-F5344CB8AC3E}">
        <p14:creationId xmlns:p14="http://schemas.microsoft.com/office/powerpoint/2010/main" val="26818036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5988" y="744538"/>
            <a:ext cx="4964112" cy="3724275"/>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944838A-EAB9-481A-8435-106B6E0EF748}" type="slidenum">
              <a:rPr lang="en-GB" smtClean="0">
                <a:solidFill>
                  <a:prstClr val="black"/>
                </a:solidFill>
              </a:rPr>
              <a:pPr/>
              <a:t>60</a:t>
            </a:fld>
            <a:endParaRPr lang="en-GB">
              <a:solidFill>
                <a:prstClr val="black"/>
              </a:solidFill>
            </a:endParaRPr>
          </a:p>
        </p:txBody>
      </p:sp>
    </p:spTree>
    <p:extLst>
      <p:ext uri="{BB962C8B-B14F-4D97-AF65-F5344CB8AC3E}">
        <p14:creationId xmlns:p14="http://schemas.microsoft.com/office/powerpoint/2010/main" val="6194812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5988" y="744538"/>
            <a:ext cx="4964112" cy="3724275"/>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944838A-EAB9-481A-8435-106B6E0EF748}" type="slidenum">
              <a:rPr lang="en-GB" smtClean="0">
                <a:solidFill>
                  <a:prstClr val="black"/>
                </a:solidFill>
              </a:rPr>
              <a:pPr/>
              <a:t>61</a:t>
            </a:fld>
            <a:endParaRPr lang="en-GB">
              <a:solidFill>
                <a:prstClr val="black"/>
              </a:solidFill>
            </a:endParaRPr>
          </a:p>
        </p:txBody>
      </p:sp>
    </p:spTree>
    <p:extLst>
      <p:ext uri="{BB962C8B-B14F-4D97-AF65-F5344CB8AC3E}">
        <p14:creationId xmlns:p14="http://schemas.microsoft.com/office/powerpoint/2010/main" val="3900358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fld id="{A6601D3F-880B-406D-8491-09ECF8C2F9DC}" type="slidenum">
              <a:rPr lang="sv-SE" smtClean="0"/>
              <a:pPr/>
              <a:t>5</a:t>
            </a:fld>
            <a:endParaRPr lang="sv-SE"/>
          </a:p>
        </p:txBody>
      </p:sp>
    </p:spTree>
    <p:extLst>
      <p:ext uri="{BB962C8B-B14F-4D97-AF65-F5344CB8AC3E}">
        <p14:creationId xmlns:p14="http://schemas.microsoft.com/office/powerpoint/2010/main" val="1650601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6601D3F-880B-406D-8491-09ECF8C2F9DC}" type="slidenum">
              <a:rPr lang="sv-SE" smtClean="0"/>
              <a:pPr/>
              <a:t>6</a:t>
            </a:fld>
            <a:endParaRPr lang="sv-SE"/>
          </a:p>
        </p:txBody>
      </p:sp>
    </p:spTree>
    <p:extLst>
      <p:ext uri="{BB962C8B-B14F-4D97-AF65-F5344CB8AC3E}">
        <p14:creationId xmlns:p14="http://schemas.microsoft.com/office/powerpoint/2010/main" val="1650601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6601D3F-880B-406D-8491-09ECF8C2F9DC}" type="slidenum">
              <a:rPr lang="sv-SE" smtClean="0"/>
              <a:pPr/>
              <a:t>7</a:t>
            </a:fld>
            <a:endParaRPr lang="sv-SE"/>
          </a:p>
        </p:txBody>
      </p:sp>
    </p:spTree>
    <p:extLst>
      <p:ext uri="{BB962C8B-B14F-4D97-AF65-F5344CB8AC3E}">
        <p14:creationId xmlns:p14="http://schemas.microsoft.com/office/powerpoint/2010/main" val="1650601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88B73E-3A8A-46B6-9E74-9296B9E53EFF}" type="slidenum">
              <a:rPr lang="sv-SE"/>
              <a:pPr/>
              <a:t>8</a:t>
            </a:fld>
            <a:endParaRPr lang="sv-SE"/>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sv-S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6601D3F-880B-406D-8491-09ECF8C2F9DC}" type="slidenum">
              <a:rPr lang="sv-SE" smtClean="0"/>
              <a:pPr/>
              <a:t>9</a:t>
            </a:fld>
            <a:endParaRPr lang="sv-SE"/>
          </a:p>
        </p:txBody>
      </p:sp>
    </p:spTree>
    <p:extLst>
      <p:ext uri="{BB962C8B-B14F-4D97-AF65-F5344CB8AC3E}">
        <p14:creationId xmlns:p14="http://schemas.microsoft.com/office/powerpoint/2010/main" val="165060186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4111" name="Rectangle 15"/>
          <p:cNvSpPr>
            <a:spLocks noGrp="1" noChangeArrowheads="1"/>
          </p:cNvSpPr>
          <p:nvPr>
            <p:ph type="ctrTitle"/>
          </p:nvPr>
        </p:nvSpPr>
        <p:spPr>
          <a:xfrm>
            <a:off x="254000" y="254000"/>
            <a:ext cx="6796088" cy="496888"/>
          </a:xfrm>
        </p:spPr>
        <p:txBody>
          <a:bodyPr/>
          <a:lstStyle>
            <a:lvl1pPr>
              <a:spcAft>
                <a:spcPct val="50000"/>
              </a:spcAft>
              <a:defRPr/>
            </a:lvl1pPr>
          </a:lstStyle>
          <a:p>
            <a:pPr lvl="0"/>
            <a:r>
              <a:rPr lang="sv-SE" noProof="0" smtClean="0"/>
              <a:t>Klicka här för att ändra format</a:t>
            </a:r>
          </a:p>
        </p:txBody>
      </p:sp>
      <p:sp>
        <p:nvSpPr>
          <p:cNvPr id="4112" name="Rectangle 16"/>
          <p:cNvSpPr>
            <a:spLocks noGrp="1" noChangeArrowheads="1"/>
          </p:cNvSpPr>
          <p:nvPr>
            <p:ph type="subTitle" idx="1"/>
          </p:nvPr>
        </p:nvSpPr>
        <p:spPr>
          <a:xfrm>
            <a:off x="254000" y="719138"/>
            <a:ext cx="6769100" cy="647700"/>
          </a:xfrm>
        </p:spPr>
        <p:txBody>
          <a:bodyPr lIns="90000" tIns="46800" rIns="90000" bIns="46800"/>
          <a:lstStyle>
            <a:lvl1pPr marL="0" indent="0">
              <a:spcBef>
                <a:spcPct val="0"/>
              </a:spcBef>
              <a:buFontTx/>
              <a:buNone/>
              <a:defRPr>
                <a:solidFill>
                  <a:srgbClr val="72A741"/>
                </a:solidFill>
              </a:defRPr>
            </a:lvl1pPr>
          </a:lstStyle>
          <a:p>
            <a:pPr lvl="0"/>
            <a:r>
              <a:rPr lang="sv-SE" noProof="0" smtClean="0"/>
              <a:t>Klicka här för att ändra format på underrubrik i bakgrunden</a:t>
            </a:r>
          </a:p>
        </p:txBody>
      </p:sp>
      <p:grpSp>
        <p:nvGrpSpPr>
          <p:cNvPr id="4205" name="Group 109"/>
          <p:cNvGrpSpPr>
            <a:grpSpLocks/>
          </p:cNvGrpSpPr>
          <p:nvPr/>
        </p:nvGrpSpPr>
        <p:grpSpPr bwMode="auto">
          <a:xfrm>
            <a:off x="7213600" y="0"/>
            <a:ext cx="2692400" cy="6343650"/>
            <a:chOff x="4544" y="0"/>
            <a:chExt cx="1696" cy="3996"/>
          </a:xfrm>
        </p:grpSpPr>
        <p:pic>
          <p:nvPicPr>
            <p:cNvPr id="4191" name="Picture 95" descr="sv logotyp 8 cm 6% beskrur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44" y="0"/>
              <a:ext cx="1696" cy="1543"/>
            </a:xfrm>
            <a:prstGeom prst="rect">
              <a:avLst/>
            </a:prstGeom>
            <a:noFill/>
            <a:extLst>
              <a:ext uri="{909E8E84-426E-40DD-AFC4-6F175D3DCCD1}">
                <a14:hiddenFill xmlns:a14="http://schemas.microsoft.com/office/drawing/2010/main">
                  <a:solidFill>
                    <a:srgbClr val="FFFFFF"/>
                  </a:solidFill>
                </a14:hiddenFill>
              </a:ext>
            </a:extLst>
          </p:spPr>
        </p:pic>
        <p:pic>
          <p:nvPicPr>
            <p:cNvPr id="4192" name="Picture 96" descr="Miljoekonom_liteni"/>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85" y="3918"/>
              <a:ext cx="54" cy="77"/>
            </a:xfrm>
            <a:prstGeom prst="rect">
              <a:avLst/>
            </a:prstGeom>
            <a:noFill/>
            <a:extLst>
              <a:ext uri="{909E8E84-426E-40DD-AFC4-6F175D3DCCD1}">
                <a14:hiddenFill xmlns:a14="http://schemas.microsoft.com/office/drawing/2010/main">
                  <a:solidFill>
                    <a:srgbClr val="FFFFFF"/>
                  </a:solidFill>
                </a14:hiddenFill>
              </a:ext>
            </a:extLst>
          </p:spPr>
        </p:pic>
        <p:pic>
          <p:nvPicPr>
            <p:cNvPr id="4193" name="Picture 97" descr="Analysunderla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41" y="3669"/>
              <a:ext cx="54" cy="77"/>
            </a:xfrm>
            <a:prstGeom prst="rect">
              <a:avLst/>
            </a:prstGeom>
            <a:noFill/>
            <a:extLst>
              <a:ext uri="{909E8E84-426E-40DD-AFC4-6F175D3DCCD1}">
                <a14:hiddenFill xmlns:a14="http://schemas.microsoft.com/office/drawing/2010/main">
                  <a:solidFill>
                    <a:srgbClr val="FFFFFF"/>
                  </a:solidFill>
                </a14:hiddenFill>
              </a:ext>
            </a:extLst>
          </p:spPr>
        </p:pic>
        <p:pic>
          <p:nvPicPr>
            <p:cNvPr id="4194" name="Picture 98" descr="Barometernliten"/>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883" y="3665"/>
              <a:ext cx="56" cy="79"/>
            </a:xfrm>
            <a:prstGeom prst="rect">
              <a:avLst/>
            </a:prstGeom>
            <a:noFill/>
            <a:extLst>
              <a:ext uri="{909E8E84-426E-40DD-AFC4-6F175D3DCCD1}">
                <a14:hiddenFill xmlns:a14="http://schemas.microsoft.com/office/drawing/2010/main">
                  <a:solidFill>
                    <a:srgbClr val="FFFFFF"/>
                  </a:solidFill>
                </a14:hiddenFill>
              </a:ext>
            </a:extLst>
          </p:spPr>
        </p:pic>
        <p:pic>
          <p:nvPicPr>
            <p:cNvPr id="4195" name="Picture 99" descr="Konjlaget"/>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729" y="3665"/>
              <a:ext cx="54" cy="77"/>
            </a:xfrm>
            <a:prstGeom prst="rect">
              <a:avLst/>
            </a:prstGeom>
            <a:noFill/>
            <a:extLst>
              <a:ext uri="{909E8E84-426E-40DD-AFC4-6F175D3DCCD1}">
                <a14:hiddenFill xmlns:a14="http://schemas.microsoft.com/office/drawing/2010/main">
                  <a:solidFill>
                    <a:srgbClr val="FFFFFF"/>
                  </a:solidFill>
                </a14:hiddenFill>
              </a:ext>
            </a:extLst>
          </p:spPr>
        </p:pic>
        <p:pic>
          <p:nvPicPr>
            <p:cNvPr id="4196" name="Picture 100" descr="Lonebildn"/>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729" y="3918"/>
              <a:ext cx="54" cy="77"/>
            </a:xfrm>
            <a:prstGeom prst="rect">
              <a:avLst/>
            </a:prstGeom>
            <a:noFill/>
            <a:extLst>
              <a:ext uri="{909E8E84-426E-40DD-AFC4-6F175D3DCCD1}">
                <a14:hiddenFill xmlns:a14="http://schemas.microsoft.com/office/drawing/2010/main">
                  <a:solidFill>
                    <a:srgbClr val="FFFFFF"/>
                  </a:solidFill>
                </a14:hiddenFill>
              </a:ext>
            </a:extLst>
          </p:spPr>
        </p:pic>
        <p:pic>
          <p:nvPicPr>
            <p:cNvPr id="4197" name="Picture 101" descr="Specialstudie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041" y="3793"/>
              <a:ext cx="54" cy="77"/>
            </a:xfrm>
            <a:prstGeom prst="rect">
              <a:avLst/>
            </a:prstGeom>
            <a:noFill/>
            <a:extLst>
              <a:ext uri="{909E8E84-426E-40DD-AFC4-6F175D3DCCD1}">
                <a14:hiddenFill xmlns:a14="http://schemas.microsoft.com/office/drawing/2010/main">
                  <a:solidFill>
                    <a:srgbClr val="FFFFFF"/>
                  </a:solidFill>
                </a14:hiddenFill>
              </a:ext>
            </a:extLst>
          </p:spPr>
        </p:pic>
        <p:pic>
          <p:nvPicPr>
            <p:cNvPr id="4198" name="Picture 102" descr="SwedishEconomy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729" y="3793"/>
              <a:ext cx="54" cy="77"/>
            </a:xfrm>
            <a:prstGeom prst="rect">
              <a:avLst/>
            </a:prstGeom>
            <a:noFill/>
            <a:extLst>
              <a:ext uri="{909E8E84-426E-40DD-AFC4-6F175D3DCCD1}">
                <a14:hiddenFill xmlns:a14="http://schemas.microsoft.com/office/drawing/2010/main">
                  <a:solidFill>
                    <a:srgbClr val="FFFFFF"/>
                  </a:solidFill>
                </a14:hiddenFill>
              </a:ext>
            </a:extLst>
          </p:spPr>
        </p:pic>
        <p:pic>
          <p:nvPicPr>
            <p:cNvPr id="4199" name="Picture 103" descr="WageFormation2"/>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041" y="3918"/>
              <a:ext cx="54" cy="78"/>
            </a:xfrm>
            <a:prstGeom prst="rect">
              <a:avLst/>
            </a:prstGeom>
            <a:noFill/>
            <a:extLst>
              <a:ext uri="{909E8E84-426E-40DD-AFC4-6F175D3DCCD1}">
                <a14:hiddenFill xmlns:a14="http://schemas.microsoft.com/office/drawing/2010/main">
                  <a:solidFill>
                    <a:srgbClr val="FFFFFF"/>
                  </a:solidFill>
                </a14:hiddenFill>
              </a:ext>
            </a:extLst>
          </p:spPr>
        </p:pic>
        <p:pic>
          <p:nvPicPr>
            <p:cNvPr id="4200" name="Picture 104" descr="Workingpaper2"/>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5885" y="3793"/>
              <a:ext cx="54" cy="77"/>
            </a:xfrm>
            <a:prstGeom prst="rect">
              <a:avLst/>
            </a:prstGeom>
            <a:noFill/>
            <a:extLst>
              <a:ext uri="{909E8E84-426E-40DD-AFC4-6F175D3DCCD1}">
                <a14:hiddenFill xmlns:a14="http://schemas.microsoft.com/office/drawing/2010/main">
                  <a:solidFill>
                    <a:srgbClr val="FFFFFF"/>
                  </a:solidFill>
                </a14:hiddenFill>
              </a:ext>
            </a:extLst>
          </p:spPr>
        </p:pic>
        <p:pic>
          <p:nvPicPr>
            <p:cNvPr id="4204" name="Picture 108" descr="Miljoekonomiliten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5725" y="3087"/>
              <a:ext cx="364" cy="51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20999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5387975" y="254000"/>
            <a:ext cx="1711325" cy="6157913"/>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254000" y="254000"/>
            <a:ext cx="4981575" cy="615791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573382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896012" y="2060849"/>
            <a:ext cx="8191367" cy="1398017"/>
          </a:xfrm>
        </p:spPr>
        <p:txBody>
          <a:bodyPr anchor="b"/>
          <a:lstStyle/>
          <a:p>
            <a:r>
              <a:rPr lang="sv-SE"/>
              <a:t>Klicka här för att ändra format</a:t>
            </a:r>
            <a:endParaRPr lang="sv-SE" dirty="0"/>
          </a:p>
        </p:txBody>
      </p:sp>
      <p:sp>
        <p:nvSpPr>
          <p:cNvPr id="3" name="Underrubrik 2"/>
          <p:cNvSpPr>
            <a:spLocks noGrp="1"/>
          </p:cNvSpPr>
          <p:nvPr>
            <p:ph type="subTitle" idx="1"/>
          </p:nvPr>
        </p:nvSpPr>
        <p:spPr>
          <a:xfrm>
            <a:off x="896012" y="3573016"/>
            <a:ext cx="6240000" cy="1752600"/>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D0A0DE94-1AAE-4BF8-B70E-84C8FFE6710E}" type="datetimeFigureOut">
              <a:rPr lang="en-GB" smtClean="0">
                <a:solidFill>
                  <a:srgbClr val="000000">
                    <a:tint val="75000"/>
                  </a:srgbClr>
                </a:solidFill>
              </a:rPr>
              <a:pPr/>
              <a:t>05/12/2016</a:t>
            </a:fld>
            <a:endParaRPr lang="en-GB">
              <a:solidFill>
                <a:srgbClr val="000000">
                  <a:tint val="75000"/>
                </a:srgbClr>
              </a:solidFill>
            </a:endParaRPr>
          </a:p>
        </p:txBody>
      </p:sp>
      <p:sp>
        <p:nvSpPr>
          <p:cNvPr id="5" name="Platshållare för sidfot 4"/>
          <p:cNvSpPr>
            <a:spLocks noGrp="1"/>
          </p:cNvSpPr>
          <p:nvPr>
            <p:ph type="ftr" sz="quarter" idx="11"/>
          </p:nvPr>
        </p:nvSpPr>
        <p:spPr/>
        <p:txBody>
          <a:bodyPr/>
          <a:lstStyle/>
          <a:p>
            <a:endParaRPr lang="en-GB">
              <a:solidFill>
                <a:srgbClr val="000000">
                  <a:tint val="75000"/>
                </a:srgbClr>
              </a:solidFill>
            </a:endParaRPr>
          </a:p>
        </p:txBody>
      </p:sp>
      <p:sp>
        <p:nvSpPr>
          <p:cNvPr id="6" name="Platshållare för bildnummer 5"/>
          <p:cNvSpPr>
            <a:spLocks noGrp="1"/>
          </p:cNvSpPr>
          <p:nvPr>
            <p:ph type="sldNum" sz="quarter" idx="12"/>
          </p:nvPr>
        </p:nvSpPr>
        <p:spPr/>
        <p:txBody>
          <a:bodyPr/>
          <a:lstStyle/>
          <a:p>
            <a:fld id="{46082878-CFDD-4214-9E7F-3B35C5FA0DC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3389890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lvl1pPr>
              <a:defRPr>
                <a:latin typeface="+mj-lt"/>
              </a:defRPr>
            </a:lvl1pPr>
            <a:lvl2pPr>
              <a:defRPr sz="2200">
                <a:latin typeface="+mj-lt"/>
              </a:defRPr>
            </a:lvl2pPr>
            <a:lvl3pPr>
              <a:defRPr>
                <a:latin typeface="+mj-lt"/>
              </a:defRPr>
            </a:lvl3pPr>
            <a:lvl4pPr>
              <a:defRPr>
                <a:latin typeface="+mj-lt"/>
              </a:defRPr>
            </a:lvl4pPr>
            <a:lvl5pPr>
              <a:defRPr>
                <a:latin typeface="+mj-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D0A0DE94-1AAE-4BF8-B70E-84C8FFE6710E}" type="datetimeFigureOut">
              <a:rPr lang="en-GB" smtClean="0">
                <a:solidFill>
                  <a:srgbClr val="000000">
                    <a:tint val="75000"/>
                  </a:srgbClr>
                </a:solidFill>
              </a:rPr>
              <a:pPr/>
              <a:t>05/12/2016</a:t>
            </a:fld>
            <a:endParaRPr lang="en-GB">
              <a:solidFill>
                <a:srgbClr val="000000">
                  <a:tint val="75000"/>
                </a:srgbClr>
              </a:solidFill>
            </a:endParaRPr>
          </a:p>
        </p:txBody>
      </p:sp>
      <p:sp>
        <p:nvSpPr>
          <p:cNvPr id="5" name="Platshållare för sidfot 4"/>
          <p:cNvSpPr>
            <a:spLocks noGrp="1"/>
          </p:cNvSpPr>
          <p:nvPr>
            <p:ph type="ftr" sz="quarter" idx="11"/>
          </p:nvPr>
        </p:nvSpPr>
        <p:spPr/>
        <p:txBody>
          <a:bodyPr/>
          <a:lstStyle/>
          <a:p>
            <a:endParaRPr lang="en-GB">
              <a:solidFill>
                <a:srgbClr val="000000">
                  <a:tint val="75000"/>
                </a:srgbClr>
              </a:solidFill>
            </a:endParaRPr>
          </a:p>
        </p:txBody>
      </p:sp>
      <p:sp>
        <p:nvSpPr>
          <p:cNvPr id="6" name="Platshållare för bildnummer 5"/>
          <p:cNvSpPr>
            <a:spLocks noGrp="1"/>
          </p:cNvSpPr>
          <p:nvPr>
            <p:ph type="sldNum" sz="quarter" idx="12"/>
          </p:nvPr>
        </p:nvSpPr>
        <p:spPr/>
        <p:txBody>
          <a:bodyPr/>
          <a:lstStyle/>
          <a:p>
            <a:fld id="{46082878-CFDD-4214-9E7F-3B35C5FA0DC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619151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vsnittsrubrik">
    <p:spTree>
      <p:nvGrpSpPr>
        <p:cNvPr id="1" name=""/>
        <p:cNvGrpSpPr/>
        <p:nvPr/>
      </p:nvGrpSpPr>
      <p:grpSpPr>
        <a:xfrm>
          <a:off x="0" y="0"/>
          <a:ext cx="0" cy="0"/>
          <a:chOff x="0" y="0"/>
          <a:chExt cx="0" cy="0"/>
        </a:xfrm>
      </p:grpSpPr>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 y="0"/>
            <a:ext cx="9900359" cy="6858000"/>
          </a:xfrm>
          <a:prstGeom prst="rect">
            <a:avLst/>
          </a:prstGeom>
        </p:spPr>
      </p:pic>
      <p:sp>
        <p:nvSpPr>
          <p:cNvPr id="2" name="Rubrik 1"/>
          <p:cNvSpPr>
            <a:spLocks noGrp="1"/>
          </p:cNvSpPr>
          <p:nvPr>
            <p:ph type="title"/>
          </p:nvPr>
        </p:nvSpPr>
        <p:spPr>
          <a:xfrm>
            <a:off x="888291" y="2844800"/>
            <a:ext cx="8190000" cy="1396800"/>
          </a:xfrm>
        </p:spPr>
        <p:txBody>
          <a:bodyPr vert="horz" lIns="91440" tIns="45720" rIns="91440" bIns="45720" rtlCol="0" anchor="b">
            <a:normAutofit/>
          </a:bodyPr>
          <a:lstStyle>
            <a:lvl1pPr>
              <a:defRPr lang="sv-SE" dirty="0">
                <a:solidFill>
                  <a:schemeClr val="bg1"/>
                </a:solidFill>
              </a:defRPr>
            </a:lvl1pPr>
          </a:lstStyle>
          <a:p>
            <a:pPr lvl="0"/>
            <a:r>
              <a:rPr lang="sv-SE"/>
              <a:t>Klicka här för att ändra format</a:t>
            </a:r>
            <a:endParaRPr lang="sv-SE" dirty="0"/>
          </a:p>
        </p:txBody>
      </p:sp>
      <p:sp>
        <p:nvSpPr>
          <p:cNvPr id="12" name="Underrubrik 2"/>
          <p:cNvSpPr>
            <a:spLocks noGrp="1"/>
          </p:cNvSpPr>
          <p:nvPr>
            <p:ph type="subTitle" idx="1"/>
          </p:nvPr>
        </p:nvSpPr>
        <p:spPr>
          <a:xfrm>
            <a:off x="896012" y="4365104"/>
            <a:ext cx="8191367" cy="960512"/>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Tree>
    <p:extLst>
      <p:ext uri="{BB962C8B-B14F-4D97-AF65-F5344CB8AC3E}">
        <p14:creationId xmlns:p14="http://schemas.microsoft.com/office/powerpoint/2010/main" val="1360003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896011" y="1844676"/>
            <a:ext cx="3979598" cy="3889374"/>
          </a:xfrm>
        </p:spPr>
        <p:txBody>
          <a:bodyPr>
            <a:normAutofit/>
          </a:bodyPr>
          <a:lstStyle>
            <a:lvl1pPr>
              <a:defRPr sz="2200" b="0">
                <a:latin typeface="+mj-lt"/>
              </a:defRPr>
            </a:lvl1pPr>
            <a:lvl2pPr>
              <a:defRPr sz="2000" b="0">
                <a:latin typeface="+mj-lt"/>
              </a:defRPr>
            </a:lvl2pPr>
            <a:lvl3pPr>
              <a:defRPr sz="1800" b="0">
                <a:latin typeface="+mj-lt"/>
              </a:defRPr>
            </a:lvl3pPr>
            <a:lvl4pPr>
              <a:defRPr sz="1800" b="0">
                <a:latin typeface="+mj-lt"/>
              </a:defRPr>
            </a:lvl4pPr>
            <a:lvl5pPr>
              <a:defRPr sz="1800" b="0">
                <a:latin typeface="+mj-lt"/>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030392" y="1844676"/>
            <a:ext cx="4056987" cy="3889374"/>
          </a:xfrm>
        </p:spPr>
        <p:txBody>
          <a:bodyPr>
            <a:normAutofit/>
          </a:bodyPr>
          <a:lstStyle>
            <a:lvl1pPr>
              <a:defRPr sz="2200" b="0">
                <a:latin typeface="+mj-lt"/>
              </a:defRPr>
            </a:lvl1pPr>
            <a:lvl2pPr>
              <a:defRPr sz="2000" b="0">
                <a:latin typeface="+mj-lt"/>
              </a:defRPr>
            </a:lvl2pPr>
            <a:lvl3pPr>
              <a:defRPr sz="1800" b="0">
                <a:latin typeface="+mj-lt"/>
              </a:defRPr>
            </a:lvl3pPr>
            <a:lvl4pPr>
              <a:defRPr sz="1800" b="0">
                <a:latin typeface="+mj-lt"/>
              </a:defRPr>
            </a:lvl4pPr>
            <a:lvl5pPr>
              <a:defRPr sz="1800" b="0">
                <a:latin typeface="+mj-lt"/>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0A0DE94-1AAE-4BF8-B70E-84C8FFE6710E}" type="datetimeFigureOut">
              <a:rPr lang="en-GB" smtClean="0">
                <a:solidFill>
                  <a:srgbClr val="000000">
                    <a:tint val="75000"/>
                  </a:srgbClr>
                </a:solidFill>
              </a:rPr>
              <a:pPr/>
              <a:t>05/12/2016</a:t>
            </a:fld>
            <a:endParaRPr lang="en-GB">
              <a:solidFill>
                <a:srgbClr val="000000">
                  <a:tint val="75000"/>
                </a:srgbClr>
              </a:solidFill>
            </a:endParaRPr>
          </a:p>
        </p:txBody>
      </p:sp>
      <p:sp>
        <p:nvSpPr>
          <p:cNvPr id="6" name="Platshållare för sidfot 5"/>
          <p:cNvSpPr>
            <a:spLocks noGrp="1"/>
          </p:cNvSpPr>
          <p:nvPr>
            <p:ph type="ftr" sz="quarter" idx="11"/>
          </p:nvPr>
        </p:nvSpPr>
        <p:spPr/>
        <p:txBody>
          <a:bodyPr/>
          <a:lstStyle/>
          <a:p>
            <a:endParaRPr lang="en-GB">
              <a:solidFill>
                <a:srgbClr val="000000">
                  <a:tint val="75000"/>
                </a:srgbClr>
              </a:solidFill>
            </a:endParaRPr>
          </a:p>
        </p:txBody>
      </p:sp>
      <p:sp>
        <p:nvSpPr>
          <p:cNvPr id="7" name="Platshållare för bildnummer 6"/>
          <p:cNvSpPr>
            <a:spLocks noGrp="1"/>
          </p:cNvSpPr>
          <p:nvPr>
            <p:ph type="sldNum" sz="quarter" idx="12"/>
          </p:nvPr>
        </p:nvSpPr>
        <p:spPr/>
        <p:txBody>
          <a:bodyPr/>
          <a:lstStyle/>
          <a:p>
            <a:fld id="{46082878-CFDD-4214-9E7F-3B35C5FA0DC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729170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96012" y="549276"/>
            <a:ext cx="8191367" cy="1150938"/>
          </a:xfrm>
        </p:spPr>
        <p:txBody>
          <a:bodyPr/>
          <a:lstStyle>
            <a:lvl1pPr>
              <a:defRPr/>
            </a:lvl1pPr>
          </a:lstStyle>
          <a:p>
            <a:r>
              <a:rPr lang="sv-SE"/>
              <a:t>Klicka här för att ändra format</a:t>
            </a:r>
            <a:endParaRPr lang="sv-SE" dirty="0"/>
          </a:p>
        </p:txBody>
      </p:sp>
      <p:sp>
        <p:nvSpPr>
          <p:cNvPr id="3" name="Platshållare för text 2"/>
          <p:cNvSpPr>
            <a:spLocks noGrp="1"/>
          </p:cNvSpPr>
          <p:nvPr>
            <p:ph type="body" idx="1"/>
          </p:nvPr>
        </p:nvSpPr>
        <p:spPr>
          <a:xfrm>
            <a:off x="896012" y="1844675"/>
            <a:ext cx="3976158" cy="647700"/>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96011" y="2565400"/>
            <a:ext cx="3979598" cy="3168650"/>
          </a:xfrm>
        </p:spPr>
        <p:txBody>
          <a:bodyPr>
            <a:normAutofit/>
          </a:bodyPr>
          <a:lstStyle>
            <a:lvl1pPr marL="266700" indent="-266700">
              <a:defRPr sz="2000" b="0">
                <a:latin typeface="+mj-lt"/>
              </a:defRPr>
            </a:lvl1pPr>
            <a:lvl2pPr marL="534988" indent="-268288">
              <a:defRPr sz="1800" b="0">
                <a:latin typeface="+mj-lt"/>
              </a:defRPr>
            </a:lvl2pPr>
            <a:lvl3pPr marL="715963" indent="-180975">
              <a:defRPr sz="1600" b="0">
                <a:latin typeface="+mj-lt"/>
              </a:defRPr>
            </a:lvl3pPr>
            <a:lvl4pPr marL="896938" indent="-180975">
              <a:defRPr sz="1400" b="0">
                <a:latin typeface="+mj-lt"/>
              </a:defRPr>
            </a:lvl4pPr>
            <a:lvl5pPr marL="1077913" indent="-180975">
              <a:defRPr sz="1400" b="0">
                <a:latin typeface="+mj-lt"/>
              </a:defRPr>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030391" y="1844676"/>
            <a:ext cx="4056988" cy="647701"/>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5030392" y="2565400"/>
            <a:ext cx="4056988" cy="3168650"/>
          </a:xfrm>
        </p:spPr>
        <p:txBody>
          <a:bodyPr>
            <a:normAutofit/>
          </a:bodyPr>
          <a:lstStyle>
            <a:lvl1pPr marL="266700" indent="-266700">
              <a:tabLst/>
              <a:defRPr sz="2000" b="0">
                <a:latin typeface="+mj-lt"/>
              </a:defRPr>
            </a:lvl1pPr>
            <a:lvl2pPr marL="534988" indent="-268288">
              <a:defRPr sz="1800" b="0">
                <a:latin typeface="+mj-lt"/>
              </a:defRPr>
            </a:lvl2pPr>
            <a:lvl3pPr marL="715963" indent="-180975">
              <a:defRPr sz="1600" b="0">
                <a:latin typeface="+mj-lt"/>
              </a:defRPr>
            </a:lvl3pPr>
            <a:lvl4pPr marL="896938" indent="-180975">
              <a:defRPr sz="1400" b="0">
                <a:latin typeface="+mj-lt"/>
              </a:defRPr>
            </a:lvl4pPr>
            <a:lvl5pPr marL="1077913" indent="-180975">
              <a:defRPr sz="1400" b="0">
                <a:latin typeface="+mj-lt"/>
              </a:defRPr>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0A0DE94-1AAE-4BF8-B70E-84C8FFE6710E}" type="datetimeFigureOut">
              <a:rPr lang="en-GB" smtClean="0">
                <a:solidFill>
                  <a:srgbClr val="000000">
                    <a:tint val="75000"/>
                  </a:srgbClr>
                </a:solidFill>
              </a:rPr>
              <a:pPr/>
              <a:t>05/12/2016</a:t>
            </a:fld>
            <a:endParaRPr lang="en-GB">
              <a:solidFill>
                <a:srgbClr val="000000">
                  <a:tint val="75000"/>
                </a:srgbClr>
              </a:solidFill>
            </a:endParaRPr>
          </a:p>
        </p:txBody>
      </p:sp>
      <p:sp>
        <p:nvSpPr>
          <p:cNvPr id="8" name="Platshållare för sidfot 7"/>
          <p:cNvSpPr>
            <a:spLocks noGrp="1"/>
          </p:cNvSpPr>
          <p:nvPr>
            <p:ph type="ftr" sz="quarter" idx="11"/>
          </p:nvPr>
        </p:nvSpPr>
        <p:spPr/>
        <p:txBody>
          <a:bodyPr/>
          <a:lstStyle/>
          <a:p>
            <a:endParaRPr lang="en-GB">
              <a:solidFill>
                <a:srgbClr val="000000">
                  <a:tint val="75000"/>
                </a:srgbClr>
              </a:solidFill>
            </a:endParaRPr>
          </a:p>
        </p:txBody>
      </p:sp>
      <p:sp>
        <p:nvSpPr>
          <p:cNvPr id="9" name="Platshållare för bildnummer 8"/>
          <p:cNvSpPr>
            <a:spLocks noGrp="1"/>
          </p:cNvSpPr>
          <p:nvPr>
            <p:ph type="sldNum" sz="quarter" idx="12"/>
          </p:nvPr>
        </p:nvSpPr>
        <p:spPr/>
        <p:txBody>
          <a:bodyPr/>
          <a:lstStyle/>
          <a:p>
            <a:fld id="{46082878-CFDD-4214-9E7F-3B35C5FA0DC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2023314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Fyra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96011" y="1844824"/>
            <a:ext cx="3979598" cy="1908000"/>
          </a:xfrm>
        </p:spPr>
        <p:txBody>
          <a:bodyPr>
            <a:normAutofit/>
          </a:bodyPr>
          <a:lstStyle>
            <a:lvl1pPr>
              <a:defRPr sz="2000" b="0">
                <a:latin typeface="+mj-lt"/>
              </a:defRPr>
            </a:lvl1pPr>
            <a:lvl2pPr>
              <a:defRPr sz="1800" b="0">
                <a:latin typeface="+mj-lt"/>
              </a:defRPr>
            </a:lvl2pPr>
            <a:lvl3pPr>
              <a:defRPr sz="1800" b="0">
                <a:latin typeface="+mj-lt"/>
              </a:defRPr>
            </a:lvl3pPr>
            <a:lvl4pPr>
              <a:defRPr sz="1800" b="0">
                <a:latin typeface="+mj-lt"/>
              </a:defRPr>
            </a:lvl4pPr>
            <a:lvl5pPr>
              <a:defRPr sz="1800" b="0">
                <a:latin typeface="+mj-lt"/>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030392" y="1844824"/>
            <a:ext cx="4056987" cy="1908000"/>
          </a:xfrm>
        </p:spPr>
        <p:txBody>
          <a:bodyPr>
            <a:normAutofit/>
          </a:bodyPr>
          <a:lstStyle>
            <a:lvl1pPr marL="361950" indent="-361950">
              <a:defRPr lang="sv-SE" sz="2000" b="0" kern="1200" dirty="0" smtClean="0">
                <a:solidFill>
                  <a:schemeClr val="tx1"/>
                </a:solidFill>
                <a:latin typeface="+mj-lt"/>
                <a:ea typeface="+mn-ea"/>
                <a:cs typeface="+mn-cs"/>
              </a:defRPr>
            </a:lvl1pPr>
            <a:lvl2pPr>
              <a:defRPr sz="1800" b="0">
                <a:latin typeface="+mj-lt"/>
              </a:defRPr>
            </a:lvl2pPr>
            <a:lvl3pPr>
              <a:defRPr sz="1800" b="0">
                <a:latin typeface="+mj-lt"/>
              </a:defRPr>
            </a:lvl3pPr>
            <a:lvl4pPr>
              <a:defRPr sz="1800" b="0">
                <a:latin typeface="+mj-lt"/>
              </a:defRPr>
            </a:lvl4pPr>
            <a:lvl5pPr>
              <a:defRPr sz="1800" b="0">
                <a:latin typeface="+mj-lt"/>
              </a:defRPr>
            </a:lvl5pPr>
            <a:lvl6pPr>
              <a:defRPr sz="1800"/>
            </a:lvl6pPr>
            <a:lvl7pPr>
              <a:defRPr sz="1800"/>
            </a:lvl7pPr>
            <a:lvl8pPr>
              <a:defRPr sz="1800"/>
            </a:lvl8pPr>
            <a:lvl9pPr>
              <a:defRPr sz="1800"/>
            </a:lvl9pPr>
          </a:lstStyle>
          <a:p>
            <a:pPr marL="361950" lvl="0" indent="-361950" algn="l" defTabSz="914400" rtl="0" eaLnBrk="1" latinLnBrk="0" hangingPunct="1">
              <a:spcBef>
                <a:spcPct val="20000"/>
              </a:spcBef>
              <a:buFont typeface="Arial" pitchFamily="34" charset="0"/>
              <a:buChar char="•"/>
            </a:pPr>
            <a:r>
              <a:rPr lang="sv-SE"/>
              <a:t>Klicka här för att ändra format på bakgrundstexten</a:t>
            </a:r>
          </a:p>
          <a:p>
            <a:pPr marL="361950" lvl="1" indent="-361950" algn="l" defTabSz="914400" rtl="0" eaLnBrk="1" latinLnBrk="0" hangingPunct="1">
              <a:spcBef>
                <a:spcPct val="20000"/>
              </a:spcBef>
              <a:buFont typeface="Arial" pitchFamily="34" charset="0"/>
              <a:buChar char="•"/>
            </a:pPr>
            <a:r>
              <a:rPr lang="sv-SE"/>
              <a:t>Nivå två</a:t>
            </a:r>
          </a:p>
          <a:p>
            <a:pPr marL="361950" lvl="2" indent="-361950" algn="l" defTabSz="914400" rtl="0" eaLnBrk="1" latinLnBrk="0" hangingPunct="1">
              <a:spcBef>
                <a:spcPct val="20000"/>
              </a:spcBef>
              <a:buFont typeface="Arial" pitchFamily="34" charset="0"/>
              <a:buChar char="•"/>
            </a:pPr>
            <a:r>
              <a:rPr lang="sv-SE"/>
              <a:t>Nivå tre</a:t>
            </a:r>
          </a:p>
          <a:p>
            <a:pPr marL="361950" lvl="3" indent="-361950" algn="l" defTabSz="914400" rtl="0" eaLnBrk="1" latinLnBrk="0" hangingPunct="1">
              <a:spcBef>
                <a:spcPct val="20000"/>
              </a:spcBef>
              <a:buFont typeface="Arial" pitchFamily="34" charset="0"/>
              <a:buChar char="•"/>
            </a:pPr>
            <a:r>
              <a:rPr lang="sv-SE"/>
              <a:t>Nivå fyra</a:t>
            </a:r>
          </a:p>
          <a:p>
            <a:pPr marL="361950" lvl="4" indent="-361950" algn="l" defTabSz="914400" rtl="0" eaLnBrk="1" latinLnBrk="0" hangingPunct="1">
              <a:spcBef>
                <a:spcPct val="20000"/>
              </a:spcBef>
              <a:buFont typeface="Arial" pitchFamily="34" charset="0"/>
              <a:buChar char="•"/>
            </a:pPr>
            <a:r>
              <a:rPr lang="sv-SE"/>
              <a:t>Nivå fem</a:t>
            </a:r>
            <a:endParaRPr lang="sv-SE" dirty="0"/>
          </a:p>
        </p:txBody>
      </p:sp>
      <p:sp>
        <p:nvSpPr>
          <p:cNvPr id="5" name="Platshållare för datum 4"/>
          <p:cNvSpPr>
            <a:spLocks noGrp="1"/>
          </p:cNvSpPr>
          <p:nvPr>
            <p:ph type="dt" sz="half" idx="10"/>
          </p:nvPr>
        </p:nvSpPr>
        <p:spPr/>
        <p:txBody>
          <a:bodyPr/>
          <a:lstStyle/>
          <a:p>
            <a:fld id="{D0A0DE94-1AAE-4BF8-B70E-84C8FFE6710E}" type="datetimeFigureOut">
              <a:rPr lang="en-GB" smtClean="0">
                <a:solidFill>
                  <a:srgbClr val="000000">
                    <a:tint val="75000"/>
                  </a:srgbClr>
                </a:solidFill>
              </a:rPr>
              <a:pPr/>
              <a:t>05/12/2016</a:t>
            </a:fld>
            <a:endParaRPr lang="en-GB">
              <a:solidFill>
                <a:srgbClr val="000000">
                  <a:tint val="75000"/>
                </a:srgbClr>
              </a:solidFill>
            </a:endParaRPr>
          </a:p>
        </p:txBody>
      </p:sp>
      <p:sp>
        <p:nvSpPr>
          <p:cNvPr id="6" name="Platshållare för sidfot 5"/>
          <p:cNvSpPr>
            <a:spLocks noGrp="1"/>
          </p:cNvSpPr>
          <p:nvPr>
            <p:ph type="ftr" sz="quarter" idx="11"/>
          </p:nvPr>
        </p:nvSpPr>
        <p:spPr/>
        <p:txBody>
          <a:bodyPr/>
          <a:lstStyle/>
          <a:p>
            <a:endParaRPr lang="en-GB">
              <a:solidFill>
                <a:srgbClr val="000000">
                  <a:tint val="75000"/>
                </a:srgbClr>
              </a:solidFill>
            </a:endParaRPr>
          </a:p>
        </p:txBody>
      </p:sp>
      <p:sp>
        <p:nvSpPr>
          <p:cNvPr id="7" name="Platshållare för bildnummer 6"/>
          <p:cNvSpPr>
            <a:spLocks noGrp="1"/>
          </p:cNvSpPr>
          <p:nvPr>
            <p:ph type="sldNum" sz="quarter" idx="12"/>
          </p:nvPr>
        </p:nvSpPr>
        <p:spPr/>
        <p:txBody>
          <a:bodyPr/>
          <a:lstStyle/>
          <a:p>
            <a:fld id="{46082878-CFDD-4214-9E7F-3B35C5FA0DC2}" type="slidenum">
              <a:rPr lang="en-GB" smtClean="0">
                <a:solidFill>
                  <a:srgbClr val="000000">
                    <a:tint val="75000"/>
                  </a:srgbClr>
                </a:solidFill>
              </a:rPr>
              <a:pPr/>
              <a:t>‹#›</a:t>
            </a:fld>
            <a:endParaRPr lang="en-GB">
              <a:solidFill>
                <a:srgbClr val="000000">
                  <a:tint val="75000"/>
                </a:srgbClr>
              </a:solidFill>
            </a:endParaRPr>
          </a:p>
        </p:txBody>
      </p:sp>
      <p:sp>
        <p:nvSpPr>
          <p:cNvPr id="8" name="Platshållare för innehåll 2"/>
          <p:cNvSpPr>
            <a:spLocks noGrp="1"/>
          </p:cNvSpPr>
          <p:nvPr>
            <p:ph sz="half" idx="13"/>
          </p:nvPr>
        </p:nvSpPr>
        <p:spPr>
          <a:xfrm>
            <a:off x="896550" y="3859686"/>
            <a:ext cx="3979598" cy="1908000"/>
          </a:xfrm>
        </p:spPr>
        <p:txBody>
          <a:bodyPr>
            <a:normAutofit/>
          </a:bodyPr>
          <a:lstStyle>
            <a:lvl1pPr marL="361950" indent="-361950">
              <a:defRPr lang="sv-SE" sz="2000" b="0" kern="1200" dirty="0" smtClean="0">
                <a:solidFill>
                  <a:schemeClr val="tx1"/>
                </a:solidFill>
                <a:latin typeface="+mj-lt"/>
                <a:ea typeface="+mn-ea"/>
                <a:cs typeface="+mn-cs"/>
              </a:defRPr>
            </a:lvl1pPr>
            <a:lvl2pPr>
              <a:defRPr sz="1800" b="0">
                <a:latin typeface="+mj-lt"/>
              </a:defRPr>
            </a:lvl2pPr>
            <a:lvl3pPr>
              <a:defRPr sz="1800" b="0">
                <a:latin typeface="+mj-lt"/>
              </a:defRPr>
            </a:lvl3pPr>
            <a:lvl4pPr>
              <a:defRPr sz="1800" b="0">
                <a:latin typeface="+mj-lt"/>
              </a:defRPr>
            </a:lvl4pPr>
            <a:lvl5pPr>
              <a:defRPr sz="1800" b="0">
                <a:latin typeface="+mj-lt"/>
              </a:defRPr>
            </a:lvl5pPr>
            <a:lvl6pPr>
              <a:defRPr sz="1800"/>
            </a:lvl6pPr>
            <a:lvl7pPr>
              <a:defRPr sz="1800"/>
            </a:lvl7pPr>
            <a:lvl8pPr>
              <a:defRPr sz="1800"/>
            </a:lvl8pPr>
            <a:lvl9pPr>
              <a:defRPr sz="1800"/>
            </a:lvl9pPr>
          </a:lstStyle>
          <a:p>
            <a:pPr marL="361950" lvl="0" indent="-361950" algn="l" defTabSz="914400" rtl="0" eaLnBrk="1" latinLnBrk="0" hangingPunct="1">
              <a:spcBef>
                <a:spcPct val="20000"/>
              </a:spcBef>
              <a:buFont typeface="Arial" pitchFamily="34" charset="0"/>
              <a:buChar char="•"/>
            </a:pPr>
            <a:r>
              <a:rPr lang="sv-SE"/>
              <a:t>Klicka här för att ändra format på bakgrundstexten</a:t>
            </a:r>
          </a:p>
          <a:p>
            <a:pPr marL="361950" lvl="1" indent="-361950" algn="l" defTabSz="914400" rtl="0" eaLnBrk="1" latinLnBrk="0" hangingPunct="1">
              <a:spcBef>
                <a:spcPct val="20000"/>
              </a:spcBef>
              <a:buFont typeface="Arial" pitchFamily="34" charset="0"/>
              <a:buChar char="•"/>
            </a:pPr>
            <a:r>
              <a:rPr lang="sv-SE"/>
              <a:t>Nivå två</a:t>
            </a:r>
          </a:p>
          <a:p>
            <a:pPr marL="361950" lvl="2" indent="-361950" algn="l" defTabSz="914400" rtl="0" eaLnBrk="1" latinLnBrk="0" hangingPunct="1">
              <a:spcBef>
                <a:spcPct val="20000"/>
              </a:spcBef>
              <a:buFont typeface="Arial" pitchFamily="34" charset="0"/>
              <a:buChar char="•"/>
            </a:pPr>
            <a:r>
              <a:rPr lang="sv-SE"/>
              <a:t>Nivå tre</a:t>
            </a:r>
          </a:p>
          <a:p>
            <a:pPr marL="361950" lvl="3" indent="-361950" algn="l" defTabSz="914400" rtl="0" eaLnBrk="1" latinLnBrk="0" hangingPunct="1">
              <a:spcBef>
                <a:spcPct val="20000"/>
              </a:spcBef>
              <a:buFont typeface="Arial" pitchFamily="34" charset="0"/>
              <a:buChar char="•"/>
            </a:pPr>
            <a:r>
              <a:rPr lang="sv-SE"/>
              <a:t>Nivå fyra</a:t>
            </a:r>
          </a:p>
          <a:p>
            <a:pPr marL="361950" lvl="4" indent="-361950" algn="l" defTabSz="914400" rtl="0" eaLnBrk="1" latinLnBrk="0" hangingPunct="1">
              <a:spcBef>
                <a:spcPct val="20000"/>
              </a:spcBef>
              <a:buFont typeface="Arial" pitchFamily="34" charset="0"/>
              <a:buChar char="•"/>
            </a:pPr>
            <a:r>
              <a:rPr lang="sv-SE"/>
              <a:t>Nivå fem</a:t>
            </a:r>
            <a:endParaRPr lang="sv-SE" dirty="0"/>
          </a:p>
        </p:txBody>
      </p:sp>
      <p:sp>
        <p:nvSpPr>
          <p:cNvPr id="9" name="Platshållare för innehåll 3"/>
          <p:cNvSpPr>
            <a:spLocks noGrp="1"/>
          </p:cNvSpPr>
          <p:nvPr>
            <p:ph sz="half" idx="14"/>
          </p:nvPr>
        </p:nvSpPr>
        <p:spPr>
          <a:xfrm>
            <a:off x="5030930" y="3859686"/>
            <a:ext cx="4056987" cy="1908000"/>
          </a:xfrm>
        </p:spPr>
        <p:txBody>
          <a:bodyPr>
            <a:normAutofit/>
          </a:bodyPr>
          <a:lstStyle>
            <a:lvl1pPr marL="361950" indent="-361950">
              <a:defRPr lang="sv-SE" sz="2000" b="0" kern="1200" dirty="0" smtClean="0">
                <a:solidFill>
                  <a:schemeClr val="tx1"/>
                </a:solidFill>
                <a:latin typeface="+mj-lt"/>
                <a:ea typeface="+mn-ea"/>
                <a:cs typeface="+mn-cs"/>
              </a:defRPr>
            </a:lvl1pPr>
            <a:lvl2pPr>
              <a:defRPr sz="1800" b="0">
                <a:latin typeface="+mj-lt"/>
              </a:defRPr>
            </a:lvl2pPr>
            <a:lvl3pPr>
              <a:defRPr sz="1800" b="0">
                <a:latin typeface="+mj-lt"/>
              </a:defRPr>
            </a:lvl3pPr>
            <a:lvl4pPr>
              <a:defRPr sz="1800" b="0">
                <a:latin typeface="+mj-lt"/>
              </a:defRPr>
            </a:lvl4pPr>
            <a:lvl5pPr>
              <a:defRPr sz="1800" b="0">
                <a:latin typeface="+mj-lt"/>
              </a:defRPr>
            </a:lvl5pPr>
            <a:lvl6pPr>
              <a:defRPr sz="1800"/>
            </a:lvl6pPr>
            <a:lvl7pPr>
              <a:defRPr sz="1800"/>
            </a:lvl7pPr>
            <a:lvl8pPr>
              <a:defRPr sz="1800"/>
            </a:lvl8pPr>
            <a:lvl9pPr>
              <a:defRPr sz="1800"/>
            </a:lvl9pPr>
          </a:lstStyle>
          <a:p>
            <a:pPr marL="361950" lvl="0" indent="-361950" algn="l" defTabSz="914400" rtl="0" eaLnBrk="1" latinLnBrk="0" hangingPunct="1">
              <a:spcBef>
                <a:spcPct val="20000"/>
              </a:spcBef>
              <a:buFont typeface="Arial" pitchFamily="34" charset="0"/>
              <a:buChar char="•"/>
            </a:pPr>
            <a:r>
              <a:rPr lang="sv-SE"/>
              <a:t>Klicka här för att ändra format på bakgrundstexten</a:t>
            </a:r>
          </a:p>
          <a:p>
            <a:pPr marL="361950" lvl="1" indent="-361950" algn="l" defTabSz="914400" rtl="0" eaLnBrk="1" latinLnBrk="0" hangingPunct="1">
              <a:spcBef>
                <a:spcPct val="20000"/>
              </a:spcBef>
              <a:buFont typeface="Arial" pitchFamily="34" charset="0"/>
              <a:buChar char="•"/>
            </a:pPr>
            <a:r>
              <a:rPr lang="sv-SE"/>
              <a:t>Nivå två</a:t>
            </a:r>
          </a:p>
          <a:p>
            <a:pPr marL="361950" lvl="2" indent="-361950" algn="l" defTabSz="914400" rtl="0" eaLnBrk="1" latinLnBrk="0" hangingPunct="1">
              <a:spcBef>
                <a:spcPct val="20000"/>
              </a:spcBef>
              <a:buFont typeface="Arial" pitchFamily="34" charset="0"/>
              <a:buChar char="•"/>
            </a:pPr>
            <a:r>
              <a:rPr lang="sv-SE"/>
              <a:t>Nivå tre</a:t>
            </a:r>
          </a:p>
          <a:p>
            <a:pPr marL="361950" lvl="3" indent="-361950" algn="l" defTabSz="914400" rtl="0" eaLnBrk="1" latinLnBrk="0" hangingPunct="1">
              <a:spcBef>
                <a:spcPct val="20000"/>
              </a:spcBef>
              <a:buFont typeface="Arial" pitchFamily="34" charset="0"/>
              <a:buChar char="•"/>
            </a:pPr>
            <a:r>
              <a:rPr lang="sv-SE"/>
              <a:t>Nivå fyra</a:t>
            </a:r>
          </a:p>
          <a:p>
            <a:pPr marL="361950" lvl="4" indent="-361950" algn="l" defTabSz="914400" rtl="0" eaLnBrk="1" latinLnBrk="0" hangingPunct="1">
              <a:spcBef>
                <a:spcPct val="20000"/>
              </a:spcBef>
              <a:buFont typeface="Arial" pitchFamily="34" charset="0"/>
              <a:buChar char="•"/>
            </a:pPr>
            <a:r>
              <a:rPr lang="sv-SE"/>
              <a:t>Nivå fem</a:t>
            </a:r>
            <a:endParaRPr lang="sv-SE" dirty="0"/>
          </a:p>
        </p:txBody>
      </p:sp>
    </p:spTree>
    <p:extLst>
      <p:ext uri="{BB962C8B-B14F-4D97-AF65-F5344CB8AC3E}">
        <p14:creationId xmlns:p14="http://schemas.microsoft.com/office/powerpoint/2010/main" val="1161567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0A0DE94-1AAE-4BF8-B70E-84C8FFE6710E}" type="datetimeFigureOut">
              <a:rPr lang="en-GB" smtClean="0">
                <a:solidFill>
                  <a:srgbClr val="000000">
                    <a:tint val="75000"/>
                  </a:srgbClr>
                </a:solidFill>
              </a:rPr>
              <a:pPr/>
              <a:t>05/12/2016</a:t>
            </a:fld>
            <a:endParaRPr lang="en-GB">
              <a:solidFill>
                <a:srgbClr val="000000">
                  <a:tint val="75000"/>
                </a:srgbClr>
              </a:solidFill>
            </a:endParaRPr>
          </a:p>
        </p:txBody>
      </p:sp>
      <p:sp>
        <p:nvSpPr>
          <p:cNvPr id="4" name="Platshållare för sidfot 3"/>
          <p:cNvSpPr>
            <a:spLocks noGrp="1"/>
          </p:cNvSpPr>
          <p:nvPr>
            <p:ph type="ftr" sz="quarter" idx="11"/>
          </p:nvPr>
        </p:nvSpPr>
        <p:spPr/>
        <p:txBody>
          <a:bodyPr/>
          <a:lstStyle/>
          <a:p>
            <a:endParaRPr lang="en-GB">
              <a:solidFill>
                <a:srgbClr val="000000">
                  <a:tint val="75000"/>
                </a:srgbClr>
              </a:solidFill>
            </a:endParaRPr>
          </a:p>
        </p:txBody>
      </p:sp>
      <p:sp>
        <p:nvSpPr>
          <p:cNvPr id="5" name="Platshållare för bildnummer 4"/>
          <p:cNvSpPr>
            <a:spLocks noGrp="1"/>
          </p:cNvSpPr>
          <p:nvPr>
            <p:ph type="sldNum" sz="quarter" idx="12"/>
          </p:nvPr>
        </p:nvSpPr>
        <p:spPr/>
        <p:txBody>
          <a:bodyPr/>
          <a:lstStyle/>
          <a:p>
            <a:fld id="{46082878-CFDD-4214-9E7F-3B35C5FA0DC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442841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0A0DE94-1AAE-4BF8-B70E-84C8FFE6710E}" type="datetimeFigureOut">
              <a:rPr lang="en-GB" smtClean="0">
                <a:solidFill>
                  <a:srgbClr val="000000">
                    <a:tint val="75000"/>
                  </a:srgbClr>
                </a:solidFill>
              </a:rPr>
              <a:pPr/>
              <a:t>05/12/2016</a:t>
            </a:fld>
            <a:endParaRPr lang="en-GB">
              <a:solidFill>
                <a:srgbClr val="000000">
                  <a:tint val="75000"/>
                </a:srgbClr>
              </a:solidFill>
            </a:endParaRPr>
          </a:p>
        </p:txBody>
      </p:sp>
      <p:sp>
        <p:nvSpPr>
          <p:cNvPr id="3" name="Platshållare för sidfot 2"/>
          <p:cNvSpPr>
            <a:spLocks noGrp="1"/>
          </p:cNvSpPr>
          <p:nvPr>
            <p:ph type="ftr" sz="quarter" idx="11"/>
          </p:nvPr>
        </p:nvSpPr>
        <p:spPr/>
        <p:txBody>
          <a:bodyPr/>
          <a:lstStyle/>
          <a:p>
            <a:endParaRPr lang="en-GB">
              <a:solidFill>
                <a:srgbClr val="000000">
                  <a:tint val="75000"/>
                </a:srgbClr>
              </a:solidFill>
            </a:endParaRPr>
          </a:p>
        </p:txBody>
      </p:sp>
      <p:sp>
        <p:nvSpPr>
          <p:cNvPr id="4" name="Platshållare för bildnummer 3"/>
          <p:cNvSpPr>
            <a:spLocks noGrp="1"/>
          </p:cNvSpPr>
          <p:nvPr>
            <p:ph type="sldNum" sz="quarter" idx="12"/>
          </p:nvPr>
        </p:nvSpPr>
        <p:spPr/>
        <p:txBody>
          <a:bodyPr/>
          <a:lstStyle/>
          <a:p>
            <a:fld id="{46082878-CFDD-4214-9E7F-3B35C5FA0DC2}"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1817314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652769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Rubrikbild blå/vit logo">
    <p:spTree>
      <p:nvGrpSpPr>
        <p:cNvPr id="1" name=""/>
        <p:cNvGrpSpPr/>
        <p:nvPr/>
      </p:nvGrpSpPr>
      <p:grpSpPr>
        <a:xfrm>
          <a:off x="0" y="0"/>
          <a:ext cx="0" cy="0"/>
          <a:chOff x="0" y="0"/>
          <a:chExt cx="0" cy="0"/>
        </a:xfrm>
      </p:grpSpPr>
      <p:pic>
        <p:nvPicPr>
          <p:cNvPr id="3074" name="Picture 2" descr="C:\Users\MalinD\AppData\Local\Microsoft\Windows\Temporary Internet Files\Content.Outlook\X3IQAKST\rk_bla_org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69956"/>
            <a:ext cx="9906000" cy="915429"/>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ctrTitle"/>
          </p:nvPr>
        </p:nvSpPr>
        <p:spPr>
          <a:xfrm>
            <a:off x="896012" y="2060849"/>
            <a:ext cx="8191367" cy="1398017"/>
          </a:xfrm>
        </p:spPr>
        <p:txBody>
          <a:bodyPr anchor="b"/>
          <a:lstStyle>
            <a:lvl1pPr>
              <a:defRPr>
                <a:solidFill>
                  <a:schemeClr val="tx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96012" y="3573016"/>
            <a:ext cx="8191367" cy="1752600"/>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D0A0DE94-1AAE-4BF8-B70E-84C8FFE6710E}" type="datetimeFigureOut">
              <a:rPr lang="en-GB" smtClean="0">
                <a:solidFill>
                  <a:srgbClr val="000000">
                    <a:tint val="75000"/>
                  </a:srgbClr>
                </a:solidFill>
              </a:rPr>
              <a:pPr/>
              <a:t>05/12/2016</a:t>
            </a:fld>
            <a:endParaRPr lang="en-GB">
              <a:solidFill>
                <a:srgbClr val="000000">
                  <a:tint val="75000"/>
                </a:srgbClr>
              </a:solidFill>
            </a:endParaRPr>
          </a:p>
        </p:txBody>
      </p:sp>
      <p:sp>
        <p:nvSpPr>
          <p:cNvPr id="5" name="Platshållare för sidfot 4"/>
          <p:cNvSpPr>
            <a:spLocks noGrp="1"/>
          </p:cNvSpPr>
          <p:nvPr>
            <p:ph type="ftr" sz="quarter" idx="11"/>
          </p:nvPr>
        </p:nvSpPr>
        <p:spPr/>
        <p:txBody>
          <a:bodyPr/>
          <a:lstStyle/>
          <a:p>
            <a:endParaRPr lang="en-GB">
              <a:solidFill>
                <a:srgbClr val="000000">
                  <a:tint val="75000"/>
                </a:srgbClr>
              </a:solidFill>
            </a:endParaRPr>
          </a:p>
        </p:txBody>
      </p:sp>
      <p:sp>
        <p:nvSpPr>
          <p:cNvPr id="6" name="Platshållare för bildnummer 5"/>
          <p:cNvSpPr>
            <a:spLocks noGrp="1"/>
          </p:cNvSpPr>
          <p:nvPr>
            <p:ph type="sldNum" sz="quarter" idx="12"/>
          </p:nvPr>
        </p:nvSpPr>
        <p:spPr/>
        <p:txBody>
          <a:bodyPr/>
          <a:lstStyle/>
          <a:p>
            <a:fld id="{46082878-CFDD-4214-9E7F-3B35C5FA0DC2}" type="slidenum">
              <a:rPr lang="en-GB" smtClean="0">
                <a:solidFill>
                  <a:srgbClr val="000000">
                    <a:tint val="75000"/>
                  </a:srgbClr>
                </a:solidFill>
              </a:rPr>
              <a:pPr/>
              <a:t>‹#›</a:t>
            </a:fld>
            <a:endParaRPr lang="en-GB">
              <a:solidFill>
                <a:srgbClr val="000000">
                  <a:tint val="75000"/>
                </a:srgbClr>
              </a:solidFill>
            </a:endParaRPr>
          </a:p>
        </p:txBody>
      </p:sp>
      <p:sp>
        <p:nvSpPr>
          <p:cNvPr id="9" name="Text Box 11"/>
          <p:cNvSpPr txBox="1">
            <a:spLocks noChangeArrowheads="1"/>
          </p:cNvSpPr>
          <p:nvPr/>
        </p:nvSpPr>
        <p:spPr bwMode="auto">
          <a:xfrm>
            <a:off x="216694" y="6440489"/>
            <a:ext cx="52625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fontAlgn="auto">
              <a:spcBef>
                <a:spcPct val="50000"/>
              </a:spcBef>
              <a:spcAft>
                <a:spcPts val="0"/>
              </a:spcAft>
            </a:pPr>
            <a:r>
              <a:rPr lang="sv-SE" sz="1000" b="1">
                <a:solidFill>
                  <a:prstClr val="white"/>
                </a:solidFill>
                <a:latin typeface="Arial"/>
              </a:rPr>
              <a:t>Miljö- och energidepartementet</a:t>
            </a:r>
            <a:endParaRPr lang="sv-SE" sz="1000" b="1" dirty="0">
              <a:solidFill>
                <a:prstClr val="white"/>
              </a:solidFill>
              <a:latin typeface="Arial"/>
            </a:endParaRPr>
          </a:p>
        </p:txBody>
      </p:sp>
    </p:spTree>
    <p:extLst>
      <p:ext uri="{BB962C8B-B14F-4D97-AF65-F5344CB8AC3E}">
        <p14:creationId xmlns:p14="http://schemas.microsoft.com/office/powerpoint/2010/main" val="370140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Rubrik och innehåll Blå/Vit logo">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tx2"/>
                </a:solidFill>
              </a:defRPr>
            </a:lvl1p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D0A0DE94-1AAE-4BF8-B70E-84C8FFE6710E}" type="datetimeFigureOut">
              <a:rPr lang="en-GB" smtClean="0">
                <a:solidFill>
                  <a:srgbClr val="000000">
                    <a:tint val="75000"/>
                  </a:srgbClr>
                </a:solidFill>
              </a:rPr>
              <a:pPr/>
              <a:t>05/12/2016</a:t>
            </a:fld>
            <a:endParaRPr lang="en-GB">
              <a:solidFill>
                <a:srgbClr val="000000">
                  <a:tint val="75000"/>
                </a:srgbClr>
              </a:solidFill>
            </a:endParaRPr>
          </a:p>
        </p:txBody>
      </p:sp>
      <p:sp>
        <p:nvSpPr>
          <p:cNvPr id="5" name="Platshållare för sidfot 4"/>
          <p:cNvSpPr>
            <a:spLocks noGrp="1"/>
          </p:cNvSpPr>
          <p:nvPr>
            <p:ph type="ftr" sz="quarter" idx="11"/>
          </p:nvPr>
        </p:nvSpPr>
        <p:spPr/>
        <p:txBody>
          <a:bodyPr/>
          <a:lstStyle/>
          <a:p>
            <a:endParaRPr lang="en-GB">
              <a:solidFill>
                <a:srgbClr val="000000">
                  <a:tint val="75000"/>
                </a:srgbClr>
              </a:solidFill>
            </a:endParaRPr>
          </a:p>
        </p:txBody>
      </p:sp>
      <p:sp>
        <p:nvSpPr>
          <p:cNvPr id="6" name="Platshållare för bildnummer 5"/>
          <p:cNvSpPr>
            <a:spLocks noGrp="1"/>
          </p:cNvSpPr>
          <p:nvPr>
            <p:ph type="sldNum" sz="quarter" idx="12"/>
          </p:nvPr>
        </p:nvSpPr>
        <p:spPr/>
        <p:txBody>
          <a:bodyPr/>
          <a:lstStyle/>
          <a:p>
            <a:fld id="{46082878-CFDD-4214-9E7F-3B35C5FA0DC2}" type="slidenum">
              <a:rPr lang="en-GB" smtClean="0">
                <a:solidFill>
                  <a:srgbClr val="000000">
                    <a:tint val="75000"/>
                  </a:srgbClr>
                </a:solidFill>
              </a:rPr>
              <a:pPr/>
              <a:t>‹#›</a:t>
            </a:fld>
            <a:endParaRPr lang="en-GB">
              <a:solidFill>
                <a:srgbClr val="000000">
                  <a:tint val="75000"/>
                </a:srgbClr>
              </a:solidFill>
            </a:endParaRPr>
          </a:p>
        </p:txBody>
      </p:sp>
      <p:pic>
        <p:nvPicPr>
          <p:cNvPr id="8" name="Picture 2" descr="C:\Users\MalinD\AppData\Local\Microsoft\Windows\Temporary Internet Files\Content.Outlook\X3IQAKST\rk_bla_org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69956"/>
            <a:ext cx="9906000" cy="915429"/>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1"/>
          <p:cNvSpPr txBox="1">
            <a:spLocks noChangeArrowheads="1"/>
          </p:cNvSpPr>
          <p:nvPr/>
        </p:nvSpPr>
        <p:spPr bwMode="auto">
          <a:xfrm>
            <a:off x="216694" y="6440489"/>
            <a:ext cx="52625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fontAlgn="auto">
              <a:spcBef>
                <a:spcPct val="50000"/>
              </a:spcBef>
              <a:spcAft>
                <a:spcPts val="0"/>
              </a:spcAft>
            </a:pPr>
            <a:r>
              <a:rPr lang="sv-SE" sz="1000" b="1">
                <a:solidFill>
                  <a:prstClr val="white"/>
                </a:solidFill>
                <a:latin typeface="Arial"/>
              </a:rPr>
              <a:t>Miljö- och energidepartementet</a:t>
            </a:r>
            <a:endParaRPr lang="sv-SE" sz="1000" b="1" dirty="0">
              <a:solidFill>
                <a:prstClr val="white"/>
              </a:solidFill>
              <a:latin typeface="Arial"/>
            </a:endParaRPr>
          </a:p>
        </p:txBody>
      </p:sp>
    </p:spTree>
    <p:extLst>
      <p:ext uri="{BB962C8B-B14F-4D97-AF65-F5344CB8AC3E}">
        <p14:creationId xmlns:p14="http://schemas.microsoft.com/office/powerpoint/2010/main" val="343456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Tom Blå/Vit logo">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0A0DE94-1AAE-4BF8-B70E-84C8FFE6710E}" type="datetimeFigureOut">
              <a:rPr lang="en-GB" smtClean="0">
                <a:solidFill>
                  <a:srgbClr val="000000">
                    <a:tint val="75000"/>
                  </a:srgbClr>
                </a:solidFill>
              </a:rPr>
              <a:pPr/>
              <a:t>05/12/2016</a:t>
            </a:fld>
            <a:endParaRPr lang="en-GB">
              <a:solidFill>
                <a:srgbClr val="000000">
                  <a:tint val="75000"/>
                </a:srgbClr>
              </a:solidFill>
            </a:endParaRPr>
          </a:p>
        </p:txBody>
      </p:sp>
      <p:sp>
        <p:nvSpPr>
          <p:cNvPr id="3" name="Platshållare för sidfot 2"/>
          <p:cNvSpPr>
            <a:spLocks noGrp="1"/>
          </p:cNvSpPr>
          <p:nvPr>
            <p:ph type="ftr" sz="quarter" idx="11"/>
          </p:nvPr>
        </p:nvSpPr>
        <p:spPr/>
        <p:txBody>
          <a:bodyPr/>
          <a:lstStyle/>
          <a:p>
            <a:endParaRPr lang="en-GB">
              <a:solidFill>
                <a:srgbClr val="000000">
                  <a:tint val="75000"/>
                </a:srgbClr>
              </a:solidFill>
            </a:endParaRPr>
          </a:p>
        </p:txBody>
      </p:sp>
      <p:sp>
        <p:nvSpPr>
          <p:cNvPr id="4" name="Platshållare för bildnummer 3"/>
          <p:cNvSpPr>
            <a:spLocks noGrp="1"/>
          </p:cNvSpPr>
          <p:nvPr>
            <p:ph type="sldNum" sz="quarter" idx="12"/>
          </p:nvPr>
        </p:nvSpPr>
        <p:spPr/>
        <p:txBody>
          <a:bodyPr/>
          <a:lstStyle/>
          <a:p>
            <a:fld id="{46082878-CFDD-4214-9E7F-3B35C5FA0DC2}" type="slidenum">
              <a:rPr lang="en-GB" smtClean="0">
                <a:solidFill>
                  <a:srgbClr val="000000">
                    <a:tint val="75000"/>
                  </a:srgbClr>
                </a:solidFill>
              </a:rPr>
              <a:pPr/>
              <a:t>‹#›</a:t>
            </a:fld>
            <a:endParaRPr lang="en-GB">
              <a:solidFill>
                <a:srgbClr val="000000">
                  <a:tint val="75000"/>
                </a:srgbClr>
              </a:solidFill>
            </a:endParaRPr>
          </a:p>
        </p:txBody>
      </p:sp>
      <p:pic>
        <p:nvPicPr>
          <p:cNvPr id="6" name="Picture 2" descr="C:\Users\MalinD\AppData\Local\Microsoft\Windows\Temporary Internet Files\Content.Outlook\X3IQAKST\rk_bla_org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69956"/>
            <a:ext cx="9906000" cy="915429"/>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1"/>
          <p:cNvSpPr txBox="1">
            <a:spLocks noChangeArrowheads="1"/>
          </p:cNvSpPr>
          <p:nvPr/>
        </p:nvSpPr>
        <p:spPr bwMode="auto">
          <a:xfrm>
            <a:off x="216694" y="6440489"/>
            <a:ext cx="52625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fontAlgn="auto">
              <a:spcBef>
                <a:spcPct val="50000"/>
              </a:spcBef>
              <a:spcAft>
                <a:spcPts val="0"/>
              </a:spcAft>
            </a:pPr>
            <a:r>
              <a:rPr lang="sv-SE" sz="1000" b="1">
                <a:solidFill>
                  <a:prstClr val="white"/>
                </a:solidFill>
                <a:latin typeface="Arial"/>
              </a:rPr>
              <a:t>Miljö- och energidepartementet</a:t>
            </a:r>
            <a:endParaRPr lang="sv-SE" sz="1000" b="1" dirty="0">
              <a:solidFill>
                <a:prstClr val="white"/>
              </a:solidFill>
              <a:latin typeface="Arial"/>
            </a:endParaRPr>
          </a:p>
        </p:txBody>
      </p:sp>
    </p:spTree>
    <p:extLst>
      <p:ext uri="{BB962C8B-B14F-4D97-AF65-F5344CB8AC3E}">
        <p14:creationId xmlns:p14="http://schemas.microsoft.com/office/powerpoint/2010/main" val="1731590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vsnittsrubrik Blå">
    <p:spTree>
      <p:nvGrpSpPr>
        <p:cNvPr id="1" name=""/>
        <p:cNvGrpSpPr/>
        <p:nvPr/>
      </p:nvGrpSpPr>
      <p:grpSpPr>
        <a:xfrm>
          <a:off x="0" y="0"/>
          <a:ext cx="0" cy="0"/>
          <a:chOff x="0" y="0"/>
          <a:chExt cx="0" cy="0"/>
        </a:xfrm>
      </p:grpSpPr>
      <p:pic>
        <p:nvPicPr>
          <p:cNvPr id="7" name="Picture 4" descr="C:\Users\MalinD\AppData\Local\Microsoft\Windows\Temporary Internet Files\Content.Outlook\X3IQAKST\rk_bla_divider_utan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 y="0"/>
            <a:ext cx="990035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a:xfrm>
            <a:off x="888291" y="2844800"/>
            <a:ext cx="8190000" cy="1396800"/>
          </a:xfrm>
        </p:spPr>
        <p:txBody>
          <a:bodyPr vert="horz" lIns="91440" tIns="45720" rIns="91440" bIns="45720" rtlCol="0" anchor="b">
            <a:normAutofit/>
          </a:bodyPr>
          <a:lstStyle>
            <a:lvl1pPr>
              <a:defRPr lang="sv-SE" dirty="0">
                <a:solidFill>
                  <a:schemeClr val="bg1"/>
                </a:solidFill>
              </a:defRPr>
            </a:lvl1pPr>
          </a:lstStyle>
          <a:p>
            <a:pPr lvl="0"/>
            <a:r>
              <a:rPr lang="sv-SE"/>
              <a:t>Klicka här för att ändra format</a:t>
            </a:r>
            <a:endParaRPr lang="sv-SE" dirty="0"/>
          </a:p>
        </p:txBody>
      </p:sp>
      <p:sp>
        <p:nvSpPr>
          <p:cNvPr id="12" name="Underrubrik 2"/>
          <p:cNvSpPr>
            <a:spLocks noGrp="1"/>
          </p:cNvSpPr>
          <p:nvPr>
            <p:ph type="subTitle" idx="1"/>
          </p:nvPr>
        </p:nvSpPr>
        <p:spPr>
          <a:xfrm>
            <a:off x="896012" y="4365104"/>
            <a:ext cx="8191367" cy="960512"/>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Tree>
    <p:extLst>
      <p:ext uri="{BB962C8B-B14F-4D97-AF65-F5344CB8AC3E}">
        <p14:creationId xmlns:p14="http://schemas.microsoft.com/office/powerpoint/2010/main" val="3154238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Rubrikbild Neutral">
    <p:spTree>
      <p:nvGrpSpPr>
        <p:cNvPr id="1" name=""/>
        <p:cNvGrpSpPr/>
        <p:nvPr/>
      </p:nvGrpSpPr>
      <p:grpSpPr>
        <a:xfrm>
          <a:off x="0" y="0"/>
          <a:ext cx="0" cy="0"/>
          <a:chOff x="0" y="0"/>
          <a:chExt cx="0" cy="0"/>
        </a:xfrm>
      </p:grpSpPr>
      <p:sp>
        <p:nvSpPr>
          <p:cNvPr id="2" name="Rubrik 1"/>
          <p:cNvSpPr>
            <a:spLocks noGrp="1"/>
          </p:cNvSpPr>
          <p:nvPr>
            <p:ph type="ctrTitle"/>
          </p:nvPr>
        </p:nvSpPr>
        <p:spPr>
          <a:xfrm>
            <a:off x="896012" y="2060849"/>
            <a:ext cx="8191367" cy="1398017"/>
          </a:xfrm>
        </p:spPr>
        <p:txBody>
          <a:bodyPr anchor="b"/>
          <a:lstStyle>
            <a:lvl1pPr>
              <a:defRPr>
                <a:solidFill>
                  <a:schemeClr val="tx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96012" y="3573016"/>
            <a:ext cx="8191367" cy="1752600"/>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D0A0DE94-1AAE-4BF8-B70E-84C8FFE6710E}" type="datetimeFigureOut">
              <a:rPr lang="en-GB" smtClean="0">
                <a:solidFill>
                  <a:srgbClr val="000000">
                    <a:tint val="75000"/>
                  </a:srgbClr>
                </a:solidFill>
              </a:rPr>
              <a:pPr/>
              <a:t>05/12/2016</a:t>
            </a:fld>
            <a:endParaRPr lang="en-GB">
              <a:solidFill>
                <a:srgbClr val="000000">
                  <a:tint val="75000"/>
                </a:srgbClr>
              </a:solidFill>
            </a:endParaRPr>
          </a:p>
        </p:txBody>
      </p:sp>
      <p:sp>
        <p:nvSpPr>
          <p:cNvPr id="5" name="Platshållare för sidfot 4"/>
          <p:cNvSpPr>
            <a:spLocks noGrp="1"/>
          </p:cNvSpPr>
          <p:nvPr>
            <p:ph type="ftr" sz="quarter" idx="11"/>
          </p:nvPr>
        </p:nvSpPr>
        <p:spPr/>
        <p:txBody>
          <a:bodyPr/>
          <a:lstStyle/>
          <a:p>
            <a:endParaRPr lang="en-GB">
              <a:solidFill>
                <a:srgbClr val="000000">
                  <a:tint val="75000"/>
                </a:srgbClr>
              </a:solidFill>
            </a:endParaRPr>
          </a:p>
        </p:txBody>
      </p:sp>
      <p:sp>
        <p:nvSpPr>
          <p:cNvPr id="6" name="Platshållare för bildnummer 5"/>
          <p:cNvSpPr>
            <a:spLocks noGrp="1"/>
          </p:cNvSpPr>
          <p:nvPr>
            <p:ph type="sldNum" sz="quarter" idx="12"/>
          </p:nvPr>
        </p:nvSpPr>
        <p:spPr/>
        <p:txBody>
          <a:bodyPr/>
          <a:lstStyle/>
          <a:p>
            <a:fld id="{46082878-CFDD-4214-9E7F-3B35C5FA0DC2}" type="slidenum">
              <a:rPr lang="en-GB" smtClean="0">
                <a:solidFill>
                  <a:srgbClr val="000000">
                    <a:tint val="75000"/>
                  </a:srgbClr>
                </a:solidFill>
              </a:rPr>
              <a:pPr/>
              <a:t>‹#›</a:t>
            </a:fld>
            <a:endParaRPr lang="en-GB">
              <a:solidFill>
                <a:srgbClr val="000000">
                  <a:tint val="75000"/>
                </a:srgbClr>
              </a:solidFill>
            </a:endParaRPr>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68717"/>
            <a:ext cx="9906000" cy="915429"/>
          </a:xfrm>
          <a:prstGeom prst="rect">
            <a:avLst/>
          </a:prstGeom>
        </p:spPr>
      </p:pic>
      <p:sp>
        <p:nvSpPr>
          <p:cNvPr id="9" name="Text Box 11"/>
          <p:cNvSpPr txBox="1">
            <a:spLocks noChangeArrowheads="1"/>
          </p:cNvSpPr>
          <p:nvPr/>
        </p:nvSpPr>
        <p:spPr bwMode="auto">
          <a:xfrm>
            <a:off x="216694" y="6440489"/>
            <a:ext cx="52625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fontAlgn="auto">
              <a:spcBef>
                <a:spcPct val="50000"/>
              </a:spcBef>
              <a:spcAft>
                <a:spcPts val="0"/>
              </a:spcAft>
            </a:pPr>
            <a:r>
              <a:rPr lang="sv-SE" sz="1000" b="1">
                <a:solidFill>
                  <a:prstClr val="white"/>
                </a:solidFill>
                <a:latin typeface="Arial"/>
              </a:rPr>
              <a:t>Miljö- och energidepartementet</a:t>
            </a:r>
            <a:endParaRPr lang="sv-SE" sz="1000" b="1" dirty="0">
              <a:solidFill>
                <a:prstClr val="white"/>
              </a:solidFill>
              <a:latin typeface="Arial"/>
            </a:endParaRPr>
          </a:p>
        </p:txBody>
      </p:sp>
    </p:spTree>
    <p:extLst>
      <p:ext uri="{BB962C8B-B14F-4D97-AF65-F5344CB8AC3E}">
        <p14:creationId xmlns:p14="http://schemas.microsoft.com/office/powerpoint/2010/main" val="3362362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Rubrik och innehåll - Neutra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tx2"/>
                </a:solidFill>
              </a:defRPr>
            </a:lvl1p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0A0DE94-1AAE-4BF8-B70E-84C8FFE6710E}" type="datetimeFigureOut">
              <a:rPr lang="en-GB" smtClean="0">
                <a:solidFill>
                  <a:srgbClr val="000000">
                    <a:tint val="75000"/>
                  </a:srgbClr>
                </a:solidFill>
              </a:rPr>
              <a:pPr/>
              <a:t>05/12/2016</a:t>
            </a:fld>
            <a:endParaRPr lang="en-GB">
              <a:solidFill>
                <a:srgbClr val="000000">
                  <a:tint val="75000"/>
                </a:srgbClr>
              </a:solidFill>
            </a:endParaRPr>
          </a:p>
        </p:txBody>
      </p:sp>
      <p:sp>
        <p:nvSpPr>
          <p:cNvPr id="5" name="Platshållare för sidfot 4"/>
          <p:cNvSpPr>
            <a:spLocks noGrp="1"/>
          </p:cNvSpPr>
          <p:nvPr>
            <p:ph type="ftr" sz="quarter" idx="11"/>
          </p:nvPr>
        </p:nvSpPr>
        <p:spPr/>
        <p:txBody>
          <a:bodyPr/>
          <a:lstStyle/>
          <a:p>
            <a:endParaRPr lang="en-GB">
              <a:solidFill>
                <a:srgbClr val="000000">
                  <a:tint val="75000"/>
                </a:srgbClr>
              </a:solidFill>
            </a:endParaRPr>
          </a:p>
        </p:txBody>
      </p:sp>
      <p:sp>
        <p:nvSpPr>
          <p:cNvPr id="6" name="Platshållare för bildnummer 5"/>
          <p:cNvSpPr>
            <a:spLocks noGrp="1"/>
          </p:cNvSpPr>
          <p:nvPr>
            <p:ph type="sldNum" sz="quarter" idx="12"/>
          </p:nvPr>
        </p:nvSpPr>
        <p:spPr/>
        <p:txBody>
          <a:bodyPr/>
          <a:lstStyle/>
          <a:p>
            <a:fld id="{46082878-CFDD-4214-9E7F-3B35C5FA0DC2}" type="slidenum">
              <a:rPr lang="en-GB" smtClean="0">
                <a:solidFill>
                  <a:srgbClr val="000000">
                    <a:tint val="75000"/>
                  </a:srgbClr>
                </a:solidFill>
              </a:rPr>
              <a:pPr/>
              <a:t>‹#›</a:t>
            </a:fld>
            <a:endParaRPr lang="en-GB">
              <a:solidFill>
                <a:srgbClr val="000000">
                  <a:tint val="75000"/>
                </a:srgbClr>
              </a:solidFill>
            </a:endParaRPr>
          </a:p>
        </p:txBody>
      </p:sp>
      <p:pic>
        <p:nvPicPr>
          <p:cNvPr id="8" name="Bildobjekt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68717"/>
            <a:ext cx="9906000" cy="915429"/>
          </a:xfrm>
          <a:prstGeom prst="rect">
            <a:avLst/>
          </a:prstGeom>
        </p:spPr>
      </p:pic>
      <p:sp>
        <p:nvSpPr>
          <p:cNvPr id="9" name="Text Box 11"/>
          <p:cNvSpPr txBox="1">
            <a:spLocks noChangeArrowheads="1"/>
          </p:cNvSpPr>
          <p:nvPr/>
        </p:nvSpPr>
        <p:spPr bwMode="auto">
          <a:xfrm>
            <a:off x="216694" y="6440489"/>
            <a:ext cx="52625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fontAlgn="auto">
              <a:spcBef>
                <a:spcPct val="50000"/>
              </a:spcBef>
              <a:spcAft>
                <a:spcPts val="0"/>
              </a:spcAft>
            </a:pPr>
            <a:r>
              <a:rPr lang="sv-SE" sz="1000" b="1">
                <a:solidFill>
                  <a:prstClr val="white"/>
                </a:solidFill>
                <a:latin typeface="Arial"/>
              </a:rPr>
              <a:t>Miljö- och energidepartementet</a:t>
            </a:r>
            <a:endParaRPr lang="sv-SE" sz="1000" b="1" dirty="0">
              <a:solidFill>
                <a:prstClr val="white"/>
              </a:solidFill>
              <a:latin typeface="Arial"/>
            </a:endParaRPr>
          </a:p>
        </p:txBody>
      </p:sp>
    </p:spTree>
    <p:extLst>
      <p:ext uri="{BB962C8B-B14F-4D97-AF65-F5344CB8AC3E}">
        <p14:creationId xmlns:p14="http://schemas.microsoft.com/office/powerpoint/2010/main" val="2445612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Tom - Neutral">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0A0DE94-1AAE-4BF8-B70E-84C8FFE6710E}" type="datetimeFigureOut">
              <a:rPr lang="en-GB" smtClean="0">
                <a:solidFill>
                  <a:srgbClr val="000000">
                    <a:tint val="75000"/>
                  </a:srgbClr>
                </a:solidFill>
              </a:rPr>
              <a:pPr/>
              <a:t>05/12/2016</a:t>
            </a:fld>
            <a:endParaRPr lang="en-GB">
              <a:solidFill>
                <a:srgbClr val="000000">
                  <a:tint val="75000"/>
                </a:srgbClr>
              </a:solidFill>
            </a:endParaRPr>
          </a:p>
        </p:txBody>
      </p:sp>
      <p:sp>
        <p:nvSpPr>
          <p:cNvPr id="3" name="Platshållare för sidfot 2"/>
          <p:cNvSpPr>
            <a:spLocks noGrp="1"/>
          </p:cNvSpPr>
          <p:nvPr>
            <p:ph type="ftr" sz="quarter" idx="11"/>
          </p:nvPr>
        </p:nvSpPr>
        <p:spPr/>
        <p:txBody>
          <a:bodyPr/>
          <a:lstStyle/>
          <a:p>
            <a:endParaRPr lang="en-GB">
              <a:solidFill>
                <a:srgbClr val="000000">
                  <a:tint val="75000"/>
                </a:srgbClr>
              </a:solidFill>
            </a:endParaRPr>
          </a:p>
        </p:txBody>
      </p:sp>
      <p:sp>
        <p:nvSpPr>
          <p:cNvPr id="4" name="Platshållare för bildnummer 3"/>
          <p:cNvSpPr>
            <a:spLocks noGrp="1"/>
          </p:cNvSpPr>
          <p:nvPr>
            <p:ph type="sldNum" sz="quarter" idx="12"/>
          </p:nvPr>
        </p:nvSpPr>
        <p:spPr/>
        <p:txBody>
          <a:bodyPr/>
          <a:lstStyle/>
          <a:p>
            <a:fld id="{46082878-CFDD-4214-9E7F-3B35C5FA0DC2}" type="slidenum">
              <a:rPr lang="en-GB" smtClean="0">
                <a:solidFill>
                  <a:srgbClr val="000000">
                    <a:tint val="75000"/>
                  </a:srgbClr>
                </a:solidFill>
              </a:rPr>
              <a:pPr/>
              <a:t>‹#›</a:t>
            </a:fld>
            <a:endParaRPr lang="en-GB">
              <a:solidFill>
                <a:srgbClr val="000000">
                  <a:tint val="75000"/>
                </a:srgbClr>
              </a:solidFill>
            </a:endParaRPr>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68717"/>
            <a:ext cx="9906000" cy="915429"/>
          </a:xfrm>
          <a:prstGeom prst="rect">
            <a:avLst/>
          </a:prstGeom>
        </p:spPr>
      </p:pic>
      <p:sp>
        <p:nvSpPr>
          <p:cNvPr id="7" name="Text Box 11"/>
          <p:cNvSpPr txBox="1">
            <a:spLocks noChangeArrowheads="1"/>
          </p:cNvSpPr>
          <p:nvPr/>
        </p:nvSpPr>
        <p:spPr bwMode="auto">
          <a:xfrm>
            <a:off x="216694" y="6440489"/>
            <a:ext cx="52625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fontAlgn="auto">
              <a:spcBef>
                <a:spcPct val="50000"/>
              </a:spcBef>
              <a:spcAft>
                <a:spcPts val="0"/>
              </a:spcAft>
            </a:pPr>
            <a:r>
              <a:rPr lang="sv-SE" sz="1000" b="1">
                <a:solidFill>
                  <a:prstClr val="white"/>
                </a:solidFill>
                <a:latin typeface="Arial"/>
              </a:rPr>
              <a:t>Miljö- och energidepartementet</a:t>
            </a:r>
            <a:endParaRPr lang="sv-SE" sz="1000" b="1" dirty="0">
              <a:solidFill>
                <a:prstClr val="white"/>
              </a:solidFill>
              <a:latin typeface="Arial"/>
            </a:endParaRPr>
          </a:p>
        </p:txBody>
      </p:sp>
    </p:spTree>
    <p:extLst>
      <p:ext uri="{BB962C8B-B14F-4D97-AF65-F5344CB8AC3E}">
        <p14:creationId xmlns:p14="http://schemas.microsoft.com/office/powerpoint/2010/main" val="2463985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Avsnittsrubrik Neutral">
    <p:spTree>
      <p:nvGrpSpPr>
        <p:cNvPr id="1" name=""/>
        <p:cNvGrpSpPr/>
        <p:nvPr/>
      </p:nvGrpSpPr>
      <p:grpSpPr>
        <a:xfrm>
          <a:off x="0" y="0"/>
          <a:ext cx="0" cy="0"/>
          <a:chOff x="0" y="0"/>
          <a:chExt cx="0" cy="0"/>
        </a:xfrm>
      </p:grpSpPr>
      <p:pic>
        <p:nvPicPr>
          <p:cNvPr id="2050" name="Picture 2" descr="C:\Users\MalinD\AppData\Local\Microsoft\Windows\Temporary Internet Files\Content.Outlook\X3IQAKST\rk_neutral_divider_utan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 y="0"/>
            <a:ext cx="990035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ctrTitle"/>
          </p:nvPr>
        </p:nvSpPr>
        <p:spPr>
          <a:xfrm>
            <a:off x="896012" y="2823072"/>
            <a:ext cx="8191367" cy="1398017"/>
          </a:xfrm>
        </p:spPr>
        <p:txBody>
          <a:bodyPr anchor="b"/>
          <a:lstStyle>
            <a:lvl1pPr>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96012" y="4365104"/>
            <a:ext cx="8191367" cy="960512"/>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Tree>
    <p:extLst>
      <p:ext uri="{BB962C8B-B14F-4D97-AF65-F5344CB8AC3E}">
        <p14:creationId xmlns:p14="http://schemas.microsoft.com/office/powerpoint/2010/main" val="2309339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69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82638" y="4406900"/>
            <a:ext cx="8420100" cy="1362075"/>
          </a:xfrm>
        </p:spPr>
        <p:txBody>
          <a:bodyPr/>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Tree>
    <p:extLst>
      <p:ext uri="{BB962C8B-B14F-4D97-AF65-F5344CB8AC3E}">
        <p14:creationId xmlns:p14="http://schemas.microsoft.com/office/powerpoint/2010/main" val="254216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06425" y="1265238"/>
            <a:ext cx="3163888" cy="5146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3922713" y="1265238"/>
            <a:ext cx="3165475" cy="5146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32708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95300" y="274638"/>
            <a:ext cx="89154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796470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169883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43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95300" y="273050"/>
            <a:ext cx="3259138"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237816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941513" y="4800600"/>
            <a:ext cx="59436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4003336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jpeg"/><Relationship Id="rId3" Type="http://schemas.openxmlformats.org/officeDocument/2006/relationships/slideLayout" Target="../slideLayouts/slideLayout3.xml"/><Relationship Id="rId21" Type="http://schemas.openxmlformats.org/officeDocument/2006/relationships/image" Target="../media/image9.jpe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20"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23" Type="http://schemas.openxmlformats.org/officeDocument/2006/relationships/image" Target="../media/image11.jpeg"/><Relationship Id="rId10" Type="http://schemas.openxmlformats.org/officeDocument/2006/relationships/slideLayout" Target="../slideLayouts/slideLayout10.xml"/><Relationship Id="rId19" Type="http://schemas.openxmlformats.org/officeDocument/2006/relationships/image" Target="../media/image7.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 Id="rId22" Type="http://schemas.openxmlformats.org/officeDocument/2006/relationships/image" Target="../media/image10.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4000" y="254000"/>
            <a:ext cx="6845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sv-SE" smtClean="0"/>
              <a:t>Klicka här och skriva Huvudrubrik.</a:t>
            </a:r>
          </a:p>
        </p:txBody>
      </p:sp>
      <p:sp>
        <p:nvSpPr>
          <p:cNvPr id="1027" name="Rectangle 3"/>
          <p:cNvSpPr>
            <a:spLocks noGrp="1" noChangeArrowheads="1"/>
          </p:cNvSpPr>
          <p:nvPr>
            <p:ph type="body" idx="1"/>
          </p:nvPr>
        </p:nvSpPr>
        <p:spPr bwMode="auto">
          <a:xfrm>
            <a:off x="606425" y="1265238"/>
            <a:ext cx="6481763" cy="514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februari 2008</a:t>
            </a:r>
          </a:p>
          <a:p>
            <a:pPr lvl="2"/>
            <a:r>
              <a:rPr lang="sv-SE" smtClean="0"/>
              <a:t>Nivå tre</a:t>
            </a:r>
          </a:p>
          <a:p>
            <a:pPr lvl="3"/>
            <a:r>
              <a:rPr lang="sv-SE" smtClean="0"/>
              <a:t>Nivå fyra</a:t>
            </a:r>
          </a:p>
          <a:p>
            <a:pPr lvl="4"/>
            <a:r>
              <a:rPr lang="sv-SE" smtClean="0"/>
              <a:t>Nivå fem</a:t>
            </a:r>
          </a:p>
        </p:txBody>
      </p:sp>
      <p:sp>
        <p:nvSpPr>
          <p:cNvPr id="1063" name="Text Box 39"/>
          <p:cNvSpPr txBox="1">
            <a:spLocks noChangeArrowheads="1"/>
          </p:cNvSpPr>
          <p:nvPr/>
        </p:nvSpPr>
        <p:spPr bwMode="auto">
          <a:xfrm>
            <a:off x="8266113" y="6491288"/>
            <a:ext cx="163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v-SE" sz="1800">
              <a:latin typeface="Arial" charset="0"/>
            </a:endParaRPr>
          </a:p>
        </p:txBody>
      </p:sp>
      <p:grpSp>
        <p:nvGrpSpPr>
          <p:cNvPr id="1139" name="Group 115"/>
          <p:cNvGrpSpPr>
            <a:grpSpLocks/>
          </p:cNvGrpSpPr>
          <p:nvPr/>
        </p:nvGrpSpPr>
        <p:grpSpPr bwMode="auto">
          <a:xfrm>
            <a:off x="7213600" y="0"/>
            <a:ext cx="2692400" cy="6343650"/>
            <a:chOff x="4544" y="0"/>
            <a:chExt cx="1696" cy="3996"/>
          </a:xfrm>
        </p:grpSpPr>
        <p:pic>
          <p:nvPicPr>
            <p:cNvPr id="1140" name="Picture 116" descr="sv logotyp 8 cm 6% beskruren"/>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44" y="0"/>
              <a:ext cx="1696" cy="1543"/>
            </a:xfrm>
            <a:prstGeom prst="rect">
              <a:avLst/>
            </a:prstGeom>
            <a:noFill/>
            <a:extLst>
              <a:ext uri="{909E8E84-426E-40DD-AFC4-6F175D3DCCD1}">
                <a14:hiddenFill xmlns:a14="http://schemas.microsoft.com/office/drawing/2010/main">
                  <a:solidFill>
                    <a:srgbClr val="FFFFFF"/>
                  </a:solidFill>
                </a14:hiddenFill>
              </a:ext>
            </a:extLst>
          </p:spPr>
        </p:pic>
        <p:pic>
          <p:nvPicPr>
            <p:cNvPr id="1141" name="Picture 117" descr="Miljoekonom_liteni"/>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885" y="3918"/>
              <a:ext cx="54" cy="77"/>
            </a:xfrm>
            <a:prstGeom prst="rect">
              <a:avLst/>
            </a:prstGeom>
            <a:noFill/>
            <a:extLst>
              <a:ext uri="{909E8E84-426E-40DD-AFC4-6F175D3DCCD1}">
                <a14:hiddenFill xmlns:a14="http://schemas.microsoft.com/office/drawing/2010/main">
                  <a:solidFill>
                    <a:srgbClr val="FFFFFF"/>
                  </a:solidFill>
                </a14:hiddenFill>
              </a:ext>
            </a:extLst>
          </p:spPr>
        </p:pic>
        <p:pic>
          <p:nvPicPr>
            <p:cNvPr id="1142" name="Picture 118" descr="Analysunderla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041" y="3669"/>
              <a:ext cx="54" cy="77"/>
            </a:xfrm>
            <a:prstGeom prst="rect">
              <a:avLst/>
            </a:prstGeom>
            <a:noFill/>
            <a:extLst>
              <a:ext uri="{909E8E84-426E-40DD-AFC4-6F175D3DCCD1}">
                <a14:hiddenFill xmlns:a14="http://schemas.microsoft.com/office/drawing/2010/main">
                  <a:solidFill>
                    <a:srgbClr val="FFFFFF"/>
                  </a:solidFill>
                </a14:hiddenFill>
              </a:ext>
            </a:extLst>
          </p:spPr>
        </p:pic>
        <p:pic>
          <p:nvPicPr>
            <p:cNvPr id="1143" name="Picture 119" descr="Barometernliten"/>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83" y="3665"/>
              <a:ext cx="56" cy="79"/>
            </a:xfrm>
            <a:prstGeom prst="rect">
              <a:avLst/>
            </a:prstGeom>
            <a:noFill/>
            <a:extLst>
              <a:ext uri="{909E8E84-426E-40DD-AFC4-6F175D3DCCD1}">
                <a14:hiddenFill xmlns:a14="http://schemas.microsoft.com/office/drawing/2010/main">
                  <a:solidFill>
                    <a:srgbClr val="FFFFFF"/>
                  </a:solidFill>
                </a14:hiddenFill>
              </a:ext>
            </a:extLst>
          </p:spPr>
        </p:pic>
        <p:pic>
          <p:nvPicPr>
            <p:cNvPr id="1144" name="Picture 120" descr="Konjlaget"/>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729" y="3665"/>
              <a:ext cx="54" cy="77"/>
            </a:xfrm>
            <a:prstGeom prst="rect">
              <a:avLst/>
            </a:prstGeom>
            <a:noFill/>
            <a:extLst>
              <a:ext uri="{909E8E84-426E-40DD-AFC4-6F175D3DCCD1}">
                <a14:hiddenFill xmlns:a14="http://schemas.microsoft.com/office/drawing/2010/main">
                  <a:solidFill>
                    <a:srgbClr val="FFFFFF"/>
                  </a:solidFill>
                </a14:hiddenFill>
              </a:ext>
            </a:extLst>
          </p:spPr>
        </p:pic>
        <p:pic>
          <p:nvPicPr>
            <p:cNvPr id="1145" name="Picture 121" descr="Lonebildn"/>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729" y="3918"/>
              <a:ext cx="54" cy="77"/>
            </a:xfrm>
            <a:prstGeom prst="rect">
              <a:avLst/>
            </a:prstGeom>
            <a:noFill/>
            <a:extLst>
              <a:ext uri="{909E8E84-426E-40DD-AFC4-6F175D3DCCD1}">
                <a14:hiddenFill xmlns:a14="http://schemas.microsoft.com/office/drawing/2010/main">
                  <a:solidFill>
                    <a:srgbClr val="FFFFFF"/>
                  </a:solidFill>
                </a14:hiddenFill>
              </a:ext>
            </a:extLst>
          </p:spPr>
        </p:pic>
        <p:pic>
          <p:nvPicPr>
            <p:cNvPr id="1146" name="Picture 122" descr="Specialstudie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6041" y="3793"/>
              <a:ext cx="54" cy="77"/>
            </a:xfrm>
            <a:prstGeom prst="rect">
              <a:avLst/>
            </a:prstGeom>
            <a:noFill/>
            <a:extLst>
              <a:ext uri="{909E8E84-426E-40DD-AFC4-6F175D3DCCD1}">
                <a14:hiddenFill xmlns:a14="http://schemas.microsoft.com/office/drawing/2010/main">
                  <a:solidFill>
                    <a:srgbClr val="FFFFFF"/>
                  </a:solidFill>
                </a14:hiddenFill>
              </a:ext>
            </a:extLst>
          </p:spPr>
        </p:pic>
        <p:pic>
          <p:nvPicPr>
            <p:cNvPr id="1147" name="Picture 123" descr="SwedishEconomy2"/>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5729" y="3793"/>
              <a:ext cx="54" cy="77"/>
            </a:xfrm>
            <a:prstGeom prst="rect">
              <a:avLst/>
            </a:prstGeom>
            <a:noFill/>
            <a:extLst>
              <a:ext uri="{909E8E84-426E-40DD-AFC4-6F175D3DCCD1}">
                <a14:hiddenFill xmlns:a14="http://schemas.microsoft.com/office/drawing/2010/main">
                  <a:solidFill>
                    <a:srgbClr val="FFFFFF"/>
                  </a:solidFill>
                </a14:hiddenFill>
              </a:ext>
            </a:extLst>
          </p:spPr>
        </p:pic>
        <p:pic>
          <p:nvPicPr>
            <p:cNvPr id="1148" name="Picture 124" descr="WageFormation2"/>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6041" y="3918"/>
              <a:ext cx="54" cy="78"/>
            </a:xfrm>
            <a:prstGeom prst="rect">
              <a:avLst/>
            </a:prstGeom>
            <a:noFill/>
            <a:extLst>
              <a:ext uri="{909E8E84-426E-40DD-AFC4-6F175D3DCCD1}">
                <a14:hiddenFill xmlns:a14="http://schemas.microsoft.com/office/drawing/2010/main">
                  <a:solidFill>
                    <a:srgbClr val="FFFFFF"/>
                  </a:solidFill>
                </a14:hiddenFill>
              </a:ext>
            </a:extLst>
          </p:spPr>
        </p:pic>
        <p:pic>
          <p:nvPicPr>
            <p:cNvPr id="1149" name="Picture 125" descr="Workingpaper2"/>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5885" y="3793"/>
              <a:ext cx="54" cy="77"/>
            </a:xfrm>
            <a:prstGeom prst="rect">
              <a:avLst/>
            </a:prstGeom>
            <a:noFill/>
            <a:extLst>
              <a:ext uri="{909E8E84-426E-40DD-AFC4-6F175D3DCCD1}">
                <a14:hiddenFill xmlns:a14="http://schemas.microsoft.com/office/drawing/2010/main">
                  <a:solidFill>
                    <a:srgbClr val="FFFFFF"/>
                  </a:solidFill>
                </a14:hiddenFill>
              </a:ext>
            </a:extLst>
          </p:spPr>
        </p:pic>
        <p:pic>
          <p:nvPicPr>
            <p:cNvPr id="1150" name="Picture 126" descr="Miljoekonomiliten (2)"/>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5725" y="3087"/>
              <a:ext cx="364" cy="514"/>
            </a:xfrm>
            <a:prstGeom prst="rect">
              <a:avLst/>
            </a:prstGeom>
            <a:noFill/>
            <a:extLst>
              <a:ext uri="{909E8E84-426E-40DD-AFC4-6F175D3DCCD1}">
                <a14:hiddenFill xmlns:a14="http://schemas.microsoft.com/office/drawing/2010/main">
                  <a:solidFill>
                    <a:srgbClr val="FFFFFF"/>
                  </a:solidFill>
                </a14:hiddenFill>
              </a:ext>
            </a:extLst>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100000"/>
        </a:spcAft>
        <a:defRPr b="1">
          <a:solidFill>
            <a:srgbClr val="72A741"/>
          </a:solidFill>
          <a:latin typeface="+mj-lt"/>
          <a:ea typeface="+mj-ea"/>
          <a:cs typeface="+mj-cs"/>
        </a:defRPr>
      </a:lvl1pPr>
      <a:lvl2pPr algn="l" rtl="0" eaLnBrk="1" fontAlgn="base" hangingPunct="1">
        <a:spcBef>
          <a:spcPct val="0"/>
        </a:spcBef>
        <a:spcAft>
          <a:spcPct val="100000"/>
        </a:spcAft>
        <a:defRPr b="1">
          <a:solidFill>
            <a:srgbClr val="72A741"/>
          </a:solidFill>
          <a:latin typeface="Verdana" pitchFamily="34" charset="0"/>
        </a:defRPr>
      </a:lvl2pPr>
      <a:lvl3pPr algn="l" rtl="0" eaLnBrk="1" fontAlgn="base" hangingPunct="1">
        <a:spcBef>
          <a:spcPct val="0"/>
        </a:spcBef>
        <a:spcAft>
          <a:spcPct val="100000"/>
        </a:spcAft>
        <a:defRPr b="1">
          <a:solidFill>
            <a:srgbClr val="72A741"/>
          </a:solidFill>
          <a:latin typeface="Verdana" pitchFamily="34" charset="0"/>
        </a:defRPr>
      </a:lvl3pPr>
      <a:lvl4pPr algn="l" rtl="0" eaLnBrk="1" fontAlgn="base" hangingPunct="1">
        <a:spcBef>
          <a:spcPct val="0"/>
        </a:spcBef>
        <a:spcAft>
          <a:spcPct val="100000"/>
        </a:spcAft>
        <a:defRPr b="1">
          <a:solidFill>
            <a:srgbClr val="72A741"/>
          </a:solidFill>
          <a:latin typeface="Verdana" pitchFamily="34" charset="0"/>
        </a:defRPr>
      </a:lvl4pPr>
      <a:lvl5pPr algn="l" rtl="0" eaLnBrk="1" fontAlgn="base" hangingPunct="1">
        <a:spcBef>
          <a:spcPct val="0"/>
        </a:spcBef>
        <a:spcAft>
          <a:spcPct val="100000"/>
        </a:spcAft>
        <a:defRPr b="1">
          <a:solidFill>
            <a:srgbClr val="72A741"/>
          </a:solidFill>
          <a:latin typeface="Verdana" pitchFamily="34" charset="0"/>
        </a:defRPr>
      </a:lvl5pPr>
      <a:lvl6pPr marL="457200" algn="l" rtl="0" eaLnBrk="1" fontAlgn="base" hangingPunct="1">
        <a:spcBef>
          <a:spcPct val="0"/>
        </a:spcBef>
        <a:spcAft>
          <a:spcPct val="100000"/>
        </a:spcAft>
        <a:defRPr b="1">
          <a:solidFill>
            <a:srgbClr val="72A741"/>
          </a:solidFill>
          <a:latin typeface="Verdana" pitchFamily="34" charset="0"/>
        </a:defRPr>
      </a:lvl6pPr>
      <a:lvl7pPr marL="914400" algn="l" rtl="0" eaLnBrk="1" fontAlgn="base" hangingPunct="1">
        <a:spcBef>
          <a:spcPct val="0"/>
        </a:spcBef>
        <a:spcAft>
          <a:spcPct val="100000"/>
        </a:spcAft>
        <a:defRPr b="1">
          <a:solidFill>
            <a:srgbClr val="72A741"/>
          </a:solidFill>
          <a:latin typeface="Verdana" pitchFamily="34" charset="0"/>
        </a:defRPr>
      </a:lvl7pPr>
      <a:lvl8pPr marL="1371600" algn="l" rtl="0" eaLnBrk="1" fontAlgn="base" hangingPunct="1">
        <a:spcBef>
          <a:spcPct val="0"/>
        </a:spcBef>
        <a:spcAft>
          <a:spcPct val="100000"/>
        </a:spcAft>
        <a:defRPr b="1">
          <a:solidFill>
            <a:srgbClr val="72A741"/>
          </a:solidFill>
          <a:latin typeface="Verdana" pitchFamily="34" charset="0"/>
        </a:defRPr>
      </a:lvl8pPr>
      <a:lvl9pPr marL="1828800" algn="l" rtl="0" eaLnBrk="1" fontAlgn="base" hangingPunct="1">
        <a:spcBef>
          <a:spcPct val="0"/>
        </a:spcBef>
        <a:spcAft>
          <a:spcPct val="100000"/>
        </a:spcAft>
        <a:defRPr b="1">
          <a:solidFill>
            <a:srgbClr val="72A741"/>
          </a:solidFill>
          <a:latin typeface="Verdana" pitchFamily="34" charset="0"/>
        </a:defRPr>
      </a:lvl9pPr>
    </p:titleStyle>
    <p:bodyStyle>
      <a:lvl1pPr marL="342900" indent="-342900" algn="l" rtl="0" eaLnBrk="1" fontAlgn="base" hangingPunct="1">
        <a:spcBef>
          <a:spcPct val="20000"/>
        </a:spcBef>
        <a:spcAft>
          <a:spcPct val="0"/>
        </a:spcAft>
        <a:buClr>
          <a:schemeClr val="tx1"/>
        </a:buClr>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1600">
          <a:solidFill>
            <a:schemeClr val="tx1"/>
          </a:solidFill>
          <a:latin typeface="+mn-lt"/>
        </a:defRPr>
      </a:lvl2pPr>
      <a:lvl3pPr marL="1143000" indent="-228600" algn="l" rtl="0" eaLnBrk="1" fontAlgn="base" hangingPunct="1">
        <a:spcBef>
          <a:spcPct val="20000"/>
        </a:spcBef>
        <a:spcAft>
          <a:spcPct val="0"/>
        </a:spcAft>
        <a:buClr>
          <a:schemeClr val="tx1"/>
        </a:buClr>
        <a:buChar char="•"/>
        <a:defRPr sz="16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16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16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16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16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16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16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MalinD\AppData\Local\Microsoft\Windows\Temporary Internet Files\Content.Outlook\X3IQAKST\bard_org1 (3).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5969956"/>
            <a:ext cx="9906000" cy="915429"/>
          </a:xfrm>
          <a:prstGeom prst="rect">
            <a:avLst/>
          </a:prstGeom>
          <a:noFill/>
          <a:extLst>
            <a:ext uri="{909E8E84-426E-40DD-AFC4-6F175D3DCCD1}">
              <a14:hiddenFill xmlns:a14="http://schemas.microsoft.com/office/drawing/2010/main">
                <a:solidFill>
                  <a:srgbClr val="FFFFFF"/>
                </a:solidFill>
              </a14:hiddenFill>
            </a:ext>
          </a:extLst>
        </p:spPr>
      </p:pic>
      <p:sp>
        <p:nvSpPr>
          <p:cNvPr id="2" name="Platshållare för rubrik 1"/>
          <p:cNvSpPr>
            <a:spLocks noGrp="1"/>
          </p:cNvSpPr>
          <p:nvPr>
            <p:ph type="title"/>
          </p:nvPr>
        </p:nvSpPr>
        <p:spPr>
          <a:xfrm>
            <a:off x="896012" y="549275"/>
            <a:ext cx="8190000" cy="1150939"/>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96012" y="1844676"/>
            <a:ext cx="8151988" cy="3887936"/>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775979" y="116633"/>
            <a:ext cx="2311400" cy="365125"/>
          </a:xfrm>
          <a:prstGeom prst="rect">
            <a:avLst/>
          </a:prstGeom>
        </p:spPr>
        <p:txBody>
          <a:bodyPr vert="horz" lIns="91440" tIns="45720" rIns="91440" bIns="45720" rtlCol="0" anchor="ctr"/>
          <a:lstStyle>
            <a:lvl1pPr algn="r">
              <a:defRPr sz="900">
                <a:solidFill>
                  <a:schemeClr val="tx1">
                    <a:tint val="75000"/>
                  </a:schemeClr>
                </a:solidFill>
                <a:latin typeface="+mj-lt"/>
              </a:defRPr>
            </a:lvl1pPr>
          </a:lstStyle>
          <a:p>
            <a:pPr fontAlgn="auto">
              <a:spcBef>
                <a:spcPts val="0"/>
              </a:spcBef>
              <a:spcAft>
                <a:spcPts val="0"/>
              </a:spcAft>
            </a:pPr>
            <a:fld id="{D0A0DE94-1AAE-4BF8-B70E-84C8FFE6710E}" type="datetimeFigureOut">
              <a:rPr lang="en-GB" smtClean="0">
                <a:solidFill>
                  <a:srgbClr val="000000">
                    <a:tint val="75000"/>
                  </a:srgbClr>
                </a:solidFill>
              </a:rPr>
              <a:pPr fontAlgn="auto">
                <a:spcBef>
                  <a:spcPts val="0"/>
                </a:spcBef>
                <a:spcAft>
                  <a:spcPts val="0"/>
                </a:spcAft>
              </a:pPr>
              <a:t>05/12/2016</a:t>
            </a:fld>
            <a:endParaRPr lang="en-GB">
              <a:solidFill>
                <a:srgbClr val="000000">
                  <a:tint val="75000"/>
                </a:srgbClr>
              </a:solidFill>
            </a:endParaRPr>
          </a:p>
        </p:txBody>
      </p:sp>
      <p:sp>
        <p:nvSpPr>
          <p:cNvPr id="5" name="Platshållare för sidfot 4"/>
          <p:cNvSpPr>
            <a:spLocks noGrp="1"/>
          </p:cNvSpPr>
          <p:nvPr>
            <p:ph type="ftr" sz="quarter" idx="3"/>
          </p:nvPr>
        </p:nvSpPr>
        <p:spPr>
          <a:xfrm>
            <a:off x="879996" y="6237313"/>
            <a:ext cx="31369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pPr fontAlgn="auto">
              <a:spcBef>
                <a:spcPts val="0"/>
              </a:spcBef>
              <a:spcAft>
                <a:spcPts val="0"/>
              </a:spcAft>
            </a:pPr>
            <a:endParaRPr lang="en-GB" dirty="0">
              <a:solidFill>
                <a:srgbClr val="000000">
                  <a:tint val="75000"/>
                </a:srgbClr>
              </a:solidFill>
            </a:endParaRPr>
          </a:p>
        </p:txBody>
      </p:sp>
      <p:sp>
        <p:nvSpPr>
          <p:cNvPr id="6" name="Platshållare för bildnummer 5"/>
          <p:cNvSpPr>
            <a:spLocks noGrp="1"/>
          </p:cNvSpPr>
          <p:nvPr>
            <p:ph type="sldNum" sz="quarter" idx="4"/>
          </p:nvPr>
        </p:nvSpPr>
        <p:spPr>
          <a:xfrm>
            <a:off x="9428354" y="116633"/>
            <a:ext cx="439192" cy="365125"/>
          </a:xfrm>
          <a:prstGeom prst="rect">
            <a:avLst/>
          </a:prstGeom>
        </p:spPr>
        <p:txBody>
          <a:bodyPr vert="horz" lIns="91440" tIns="45720" rIns="91440" bIns="45720" rtlCol="0" anchor="ctr"/>
          <a:lstStyle>
            <a:lvl1pPr algn="ctr">
              <a:defRPr sz="900">
                <a:solidFill>
                  <a:schemeClr val="tx1">
                    <a:tint val="75000"/>
                  </a:schemeClr>
                </a:solidFill>
                <a:latin typeface="+mj-lt"/>
              </a:defRPr>
            </a:lvl1pPr>
          </a:lstStyle>
          <a:p>
            <a:pPr fontAlgn="auto">
              <a:spcBef>
                <a:spcPts val="0"/>
              </a:spcBef>
              <a:spcAft>
                <a:spcPts val="0"/>
              </a:spcAft>
            </a:pPr>
            <a:fld id="{46082878-CFDD-4214-9E7F-3B35C5FA0DC2}" type="slidenum">
              <a:rPr lang="en-GB" smtClean="0">
                <a:solidFill>
                  <a:srgbClr val="000000">
                    <a:tint val="75000"/>
                  </a:srgbClr>
                </a:solidFill>
              </a:rPr>
              <a:pPr fontAlgn="auto">
                <a:spcBef>
                  <a:spcPts val="0"/>
                </a:spcBef>
                <a:spcAft>
                  <a:spcPts val="0"/>
                </a:spcAft>
              </a:pPr>
              <a:t>‹#›</a:t>
            </a:fld>
            <a:endParaRPr lang="en-GB">
              <a:solidFill>
                <a:srgbClr val="000000">
                  <a:tint val="75000"/>
                </a:srgbClr>
              </a:solidFill>
            </a:endParaRPr>
          </a:p>
        </p:txBody>
      </p:sp>
      <p:sp>
        <p:nvSpPr>
          <p:cNvPr id="9" name="Text Box 11"/>
          <p:cNvSpPr txBox="1">
            <a:spLocks noChangeArrowheads="1"/>
          </p:cNvSpPr>
          <p:nvPr/>
        </p:nvSpPr>
        <p:spPr bwMode="auto">
          <a:xfrm>
            <a:off x="216694" y="6440489"/>
            <a:ext cx="52625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fontAlgn="auto">
              <a:spcBef>
                <a:spcPct val="50000"/>
              </a:spcBef>
              <a:spcAft>
                <a:spcPts val="0"/>
              </a:spcAft>
            </a:pPr>
            <a:r>
              <a:rPr lang="sv-SE" sz="1000" b="1" dirty="0">
                <a:solidFill>
                  <a:prstClr val="white"/>
                </a:solidFill>
                <a:latin typeface="Arial"/>
              </a:rPr>
              <a:t>Utredningen cirkulär ekonomi</a:t>
            </a:r>
          </a:p>
        </p:txBody>
      </p:sp>
    </p:spTree>
    <p:extLst>
      <p:ext uri="{BB962C8B-B14F-4D97-AF65-F5344CB8AC3E}">
        <p14:creationId xmlns:p14="http://schemas.microsoft.com/office/powerpoint/2010/main" val="3702630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spcBef>
          <a:spcPct val="0"/>
        </a:spcBef>
        <a:buNone/>
        <a:defRPr sz="3600" b="1" kern="1200">
          <a:solidFill>
            <a:schemeClr val="accent1"/>
          </a:solidFill>
          <a:latin typeface="+mj-lt"/>
          <a:ea typeface="+mj-ea"/>
          <a:cs typeface="+mj-cs"/>
        </a:defRPr>
      </a:lvl1pPr>
    </p:titleStyle>
    <p:bodyStyle>
      <a:lvl1pPr marL="361950" indent="-361950" algn="l" defTabSz="914400" rtl="0" eaLnBrk="1" latinLnBrk="0" hangingPunct="1">
        <a:spcBef>
          <a:spcPct val="20000"/>
        </a:spcBef>
        <a:buFont typeface="Arial" pitchFamily="34" charset="0"/>
        <a:buChar char="•"/>
        <a:defRPr sz="2600" b="1" kern="1200">
          <a:solidFill>
            <a:schemeClr val="tx1"/>
          </a:solidFill>
          <a:latin typeface="+mj-lt"/>
          <a:ea typeface="+mn-ea"/>
          <a:cs typeface="+mn-cs"/>
        </a:defRPr>
      </a:lvl1pPr>
      <a:lvl2pPr marL="717550" indent="-355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2pPr>
      <a:lvl3pPr marL="984250" indent="-2667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3pPr>
      <a:lvl4pPr marL="1257300" indent="-27305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4pPr>
      <a:lvl5pPr marL="1524000" indent="-2667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75" name="Group 23"/>
          <p:cNvGrpSpPr>
            <a:grpSpLocks/>
          </p:cNvGrpSpPr>
          <p:nvPr/>
        </p:nvGrpSpPr>
        <p:grpSpPr bwMode="auto">
          <a:xfrm>
            <a:off x="15875" y="0"/>
            <a:ext cx="9912350" cy="6842125"/>
            <a:chOff x="0" y="0"/>
            <a:chExt cx="6244" cy="4310"/>
          </a:xfrm>
        </p:grpSpPr>
        <p:sp>
          <p:nvSpPr>
            <p:cNvPr id="125973" name="Rectangle 21"/>
            <p:cNvSpPr>
              <a:spLocks noChangeArrowheads="1"/>
            </p:cNvSpPr>
            <p:nvPr/>
          </p:nvSpPr>
          <p:spPr bwMode="auto">
            <a:xfrm>
              <a:off x="0" y="0"/>
              <a:ext cx="6240" cy="4051"/>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25974" name="Rectangle 22"/>
            <p:cNvSpPr>
              <a:spLocks noChangeArrowheads="1"/>
            </p:cNvSpPr>
            <p:nvPr/>
          </p:nvSpPr>
          <p:spPr bwMode="auto">
            <a:xfrm>
              <a:off x="5207" y="3859"/>
              <a:ext cx="1037" cy="451"/>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grpSp>
        <p:nvGrpSpPr>
          <p:cNvPr id="126061" name="Group 109"/>
          <p:cNvGrpSpPr>
            <a:grpSpLocks/>
          </p:cNvGrpSpPr>
          <p:nvPr/>
        </p:nvGrpSpPr>
        <p:grpSpPr bwMode="auto">
          <a:xfrm>
            <a:off x="1463123" y="30605"/>
            <a:ext cx="8353425" cy="6854825"/>
            <a:chOff x="978" y="2"/>
            <a:chExt cx="5262" cy="4318"/>
          </a:xfrm>
        </p:grpSpPr>
        <p:pic>
          <p:nvPicPr>
            <p:cNvPr id="126062" name="Picture 110" descr="sv logotyp 20 cm 6% besku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 y="2"/>
              <a:ext cx="5262" cy="4318"/>
            </a:xfrm>
            <a:prstGeom prst="rect">
              <a:avLst/>
            </a:prstGeom>
            <a:noFill/>
            <a:extLst>
              <a:ext uri="{909E8E84-426E-40DD-AFC4-6F175D3DCCD1}">
                <a14:hiddenFill xmlns:a14="http://schemas.microsoft.com/office/drawing/2010/main">
                  <a:solidFill>
                    <a:srgbClr val="FFFFFF"/>
                  </a:solidFill>
                </a14:hiddenFill>
              </a:ext>
            </a:extLst>
          </p:spPr>
        </p:pic>
        <p:pic>
          <p:nvPicPr>
            <p:cNvPr id="126063" name="Picture 111" descr="Miljoekonom_liten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 y="3979"/>
              <a:ext cx="120" cy="170"/>
            </a:xfrm>
            <a:prstGeom prst="rect">
              <a:avLst/>
            </a:prstGeom>
            <a:noFill/>
            <a:extLst>
              <a:ext uri="{909E8E84-426E-40DD-AFC4-6F175D3DCCD1}">
                <a14:hiddenFill xmlns:a14="http://schemas.microsoft.com/office/drawing/2010/main">
                  <a:solidFill>
                    <a:srgbClr val="FFFFFF"/>
                  </a:solidFill>
                </a14:hiddenFill>
              </a:ext>
            </a:extLst>
          </p:spPr>
        </p:pic>
        <p:pic>
          <p:nvPicPr>
            <p:cNvPr id="126064" name="Picture 112" descr="Analysunder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 y="3423"/>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5" name="Picture 113" descr="Barometernlit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5" y="3414"/>
              <a:ext cx="126" cy="175"/>
            </a:xfrm>
            <a:prstGeom prst="rect">
              <a:avLst/>
            </a:prstGeom>
            <a:noFill/>
            <a:extLst>
              <a:ext uri="{909E8E84-426E-40DD-AFC4-6F175D3DCCD1}">
                <a14:hiddenFill xmlns:a14="http://schemas.microsoft.com/office/drawing/2010/main">
                  <a:solidFill>
                    <a:srgbClr val="FFFFFF"/>
                  </a:solidFill>
                </a14:hiddenFill>
              </a:ext>
            </a:extLst>
          </p:spPr>
        </p:pic>
        <p:pic>
          <p:nvPicPr>
            <p:cNvPr id="126066" name="Picture 114" descr="Konjlag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2" y="3414"/>
              <a:ext cx="120"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7" name="Picture 115" descr="Lonebild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52" y="3979"/>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8" name="Picture 116" descr="Specialstudi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7" y="3700"/>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9" name="Picture 117" descr="SwedishEconomy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52" y="3700"/>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70" name="Picture 118" descr="WageFormation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47" y="3979"/>
              <a:ext cx="121" cy="173"/>
            </a:xfrm>
            <a:prstGeom prst="rect">
              <a:avLst/>
            </a:prstGeom>
            <a:noFill/>
            <a:extLst>
              <a:ext uri="{909E8E84-426E-40DD-AFC4-6F175D3DCCD1}">
                <a14:hiddenFill xmlns:a14="http://schemas.microsoft.com/office/drawing/2010/main">
                  <a:solidFill>
                    <a:srgbClr val="FFFFFF"/>
                  </a:solidFill>
                </a14:hiddenFill>
              </a:ext>
            </a:extLst>
          </p:spPr>
        </p:pic>
        <p:pic>
          <p:nvPicPr>
            <p:cNvPr id="126071" name="Picture 119" descr="Workingpaper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99" y="3700"/>
              <a:ext cx="122" cy="171"/>
            </a:xfrm>
            <a:prstGeom prst="rect">
              <a:avLst/>
            </a:prstGeom>
            <a:noFill/>
            <a:extLst>
              <a:ext uri="{909E8E84-426E-40DD-AFC4-6F175D3DCCD1}">
                <a14:hiddenFill xmlns:a14="http://schemas.microsoft.com/office/drawing/2010/main">
                  <a:solidFill>
                    <a:srgbClr val="FFFFFF"/>
                  </a:solidFill>
                </a14:hiddenFill>
              </a:ext>
            </a:extLst>
          </p:spPr>
        </p:pic>
        <p:pic>
          <p:nvPicPr>
            <p:cNvPr id="126072" name="Picture 120" descr="Miljöekonomi stor copy"/>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46" y="2139"/>
              <a:ext cx="818" cy="1148"/>
            </a:xfrm>
            <a:prstGeom prst="rect">
              <a:avLst/>
            </a:prstGeom>
            <a:noFill/>
            <a:extLst>
              <a:ext uri="{909E8E84-426E-40DD-AFC4-6F175D3DCCD1}">
                <a14:hiddenFill xmlns:a14="http://schemas.microsoft.com/office/drawing/2010/main">
                  <a:solidFill>
                    <a:srgbClr val="FFFFFF"/>
                  </a:solidFill>
                </a14:hiddenFill>
              </a:ext>
            </a:extLst>
          </p:spPr>
        </p:pic>
      </p:grpSp>
      <p:sp>
        <p:nvSpPr>
          <p:cNvPr id="125968" name="Text Box 16"/>
          <p:cNvSpPr txBox="1">
            <a:spLocks noChangeArrowheads="1"/>
          </p:cNvSpPr>
          <p:nvPr/>
        </p:nvSpPr>
        <p:spPr bwMode="auto">
          <a:xfrm>
            <a:off x="254000" y="254000"/>
            <a:ext cx="9088438"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sz="1800" b="1" dirty="0">
                <a:solidFill>
                  <a:srgbClr val="72A741"/>
                </a:solidFill>
              </a:rPr>
              <a:t>MILJÖEKONOMI </a:t>
            </a:r>
          </a:p>
          <a:p>
            <a:pPr>
              <a:spcBef>
                <a:spcPct val="50000"/>
              </a:spcBef>
            </a:pPr>
            <a:r>
              <a:rPr lang="sv-SE" sz="1800" b="1" dirty="0">
                <a:solidFill>
                  <a:srgbClr val="72A741"/>
                </a:solidFill>
              </a:rPr>
              <a:t>5</a:t>
            </a:r>
            <a:r>
              <a:rPr lang="sv-SE" sz="1800" b="1" dirty="0" smtClean="0">
                <a:solidFill>
                  <a:srgbClr val="72A741"/>
                </a:solidFill>
              </a:rPr>
              <a:t> december 2016</a:t>
            </a:r>
            <a:endParaRPr lang="sv-SE" sz="1800" b="1" dirty="0">
              <a:solidFill>
                <a:srgbClr val="72A741"/>
              </a:solidFill>
            </a:endParaRPr>
          </a:p>
        </p:txBody>
      </p:sp>
      <p:sp>
        <p:nvSpPr>
          <p:cNvPr id="125970" name="Text Box 18"/>
          <p:cNvSpPr txBox="1">
            <a:spLocks noChangeArrowheads="1"/>
          </p:cNvSpPr>
          <p:nvPr/>
        </p:nvSpPr>
        <p:spPr bwMode="auto">
          <a:xfrm>
            <a:off x="1157467" y="1676261"/>
            <a:ext cx="773039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1938" indent="-261938">
              <a:defRPr>
                <a:solidFill>
                  <a:schemeClr val="tx1"/>
                </a:solidFill>
                <a:latin typeface="Arial" charset="0"/>
              </a:defRPr>
            </a:lvl1pPr>
            <a:lvl2pPr marL="5429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endParaRPr lang="sv-SE" sz="2400" b="1" dirty="0" smtClean="0">
              <a:latin typeface="Verdana" pitchFamily="34" charset="0"/>
            </a:endParaRPr>
          </a:p>
          <a:p>
            <a:pPr algn="ctr">
              <a:spcBef>
                <a:spcPct val="50000"/>
              </a:spcBef>
            </a:pPr>
            <a:r>
              <a:rPr lang="sv-SE" sz="2400" b="1" dirty="0" smtClean="0">
                <a:latin typeface="Verdana" pitchFamily="34" charset="0"/>
              </a:rPr>
              <a:t>Cirkulär ekonomi ur ett samhällsekonomiskt perspektiv</a:t>
            </a:r>
          </a:p>
        </p:txBody>
      </p:sp>
      <p:sp>
        <p:nvSpPr>
          <p:cNvPr id="125969" name="Text Box 17"/>
          <p:cNvSpPr txBox="1">
            <a:spLocks noChangeArrowheads="1"/>
          </p:cNvSpPr>
          <p:nvPr/>
        </p:nvSpPr>
        <p:spPr bwMode="auto">
          <a:xfrm>
            <a:off x="254000" y="5969000"/>
            <a:ext cx="7585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b="1" dirty="0">
              <a:solidFill>
                <a:srgbClr val="72A741"/>
              </a:solidFill>
            </a:endParaRPr>
          </a:p>
        </p:txBody>
      </p:sp>
    </p:spTree>
    <p:extLst>
      <p:ext uri="{BB962C8B-B14F-4D97-AF65-F5344CB8AC3E}">
        <p14:creationId xmlns:p14="http://schemas.microsoft.com/office/powerpoint/2010/main" val="2713036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4000" y="254000"/>
            <a:ext cx="7565292" cy="894862"/>
          </a:xfrm>
        </p:spPr>
        <p:txBody>
          <a:bodyPr/>
          <a:lstStyle/>
          <a:p>
            <a:r>
              <a:rPr lang="sv-SE" dirty="0"/>
              <a:t>Uppkommet avfall i Sverige 2014 – 167 miljoner ton</a:t>
            </a:r>
          </a:p>
        </p:txBody>
      </p:sp>
      <p:sp>
        <p:nvSpPr>
          <p:cNvPr id="3" name="Platshållare för innehåll 2"/>
          <p:cNvSpPr>
            <a:spLocks noGrp="1"/>
          </p:cNvSpPr>
          <p:nvPr>
            <p:ph idx="1"/>
          </p:nvPr>
        </p:nvSpPr>
        <p:spPr>
          <a:xfrm>
            <a:off x="545471" y="1300059"/>
            <a:ext cx="7943216" cy="4876480"/>
          </a:xfrm>
        </p:spPr>
        <p:txBody>
          <a:bodyPr/>
          <a:lstStyle/>
          <a:p>
            <a:pPr marL="285750" indent="-285750">
              <a:spcBef>
                <a:spcPct val="50000"/>
              </a:spcBef>
              <a:buFont typeface="Arial" panose="020B0604020202020204" pitchFamily="34" charset="0"/>
              <a:buChar char="•"/>
            </a:pPr>
            <a:endParaRPr lang="sv-SE" dirty="0" smtClean="0">
              <a:latin typeface="Verdana" pitchFamily="34" charset="0"/>
            </a:endParaRPr>
          </a:p>
          <a:p>
            <a:pPr marL="0" indent="0">
              <a:buNone/>
            </a:pPr>
            <a:endParaRPr lang="sv-SE" dirty="0" smtClean="0"/>
          </a:p>
          <a:p>
            <a:pPr marL="0" indent="0">
              <a:buNone/>
            </a:pPr>
            <a:endParaRPr lang="sv-SE" dirty="0"/>
          </a:p>
          <a:p>
            <a:pPr marL="0" indent="0">
              <a:buNone/>
            </a:pPr>
            <a:endParaRPr lang="sv-SE" dirty="0" smtClean="0"/>
          </a:p>
          <a:p>
            <a:pPr marL="0" indent="0">
              <a:buNone/>
            </a:pPr>
            <a:endParaRPr lang="sv-SE" dirty="0" smtClean="0"/>
          </a:p>
          <a:p>
            <a:pPr marL="0" indent="0">
              <a:buNone/>
            </a:pPr>
            <a:endParaRPr lang="sv-SE" dirty="0"/>
          </a:p>
          <a:p>
            <a:pPr marL="0" indent="0">
              <a:buNone/>
            </a:pPr>
            <a:endParaRPr lang="sv-SE" dirty="0" smtClean="0"/>
          </a:p>
          <a:p>
            <a:pPr marL="0" indent="0">
              <a:buNone/>
            </a:pPr>
            <a:endParaRPr lang="sv-SE" dirty="0"/>
          </a:p>
          <a:p>
            <a:pPr marL="0" indent="0">
              <a:buNone/>
            </a:pPr>
            <a:endParaRPr lang="sv-SE" dirty="0"/>
          </a:p>
          <a:p>
            <a:endParaRPr lang="sv-SE" dirty="0" smtClean="0"/>
          </a:p>
          <a:p>
            <a:endParaRPr lang="sv-SE" dirty="0"/>
          </a:p>
          <a:p>
            <a:endParaRPr lang="sv-SE" dirty="0" smtClean="0"/>
          </a:p>
          <a:p>
            <a:pPr marL="450850" indent="-450850">
              <a:buNone/>
            </a:pPr>
            <a:r>
              <a:rPr lang="sv-SE" dirty="0" smtClean="0"/>
              <a:t>      Våra analyser fokuserar främst på gruvavfall (83%) och hushållsavfall (3%)</a:t>
            </a:r>
          </a:p>
          <a:p>
            <a:endParaRPr lang="sv-SE" dirty="0"/>
          </a:p>
        </p:txBody>
      </p:sp>
      <p:pic>
        <p:nvPicPr>
          <p:cNvPr id="5"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71" b="2475"/>
          <a:stretch/>
        </p:blipFill>
        <p:spPr bwMode="auto">
          <a:xfrm>
            <a:off x="943630" y="1300059"/>
            <a:ext cx="5634355" cy="3378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Höger 5"/>
          <p:cNvSpPr>
            <a:spLocks noChangeArrowheads="1"/>
          </p:cNvSpPr>
          <p:nvPr/>
        </p:nvSpPr>
        <p:spPr bwMode="auto">
          <a:xfrm>
            <a:off x="569965" y="5214377"/>
            <a:ext cx="477837" cy="390525"/>
          </a:xfrm>
          <a:prstGeom prst="rightArrow">
            <a:avLst>
              <a:gd name="adj1" fmla="val 50000"/>
              <a:gd name="adj2" fmla="val 50048"/>
            </a:avLst>
          </a:prstGeom>
          <a:solidFill>
            <a:srgbClr val="72A741"/>
          </a:solidFill>
          <a:ln w="9525" algn="ctr">
            <a:solidFill>
              <a:schemeClr val="tx1"/>
            </a:solidFill>
            <a:round/>
            <a:headEnd/>
            <a:tailEnd/>
          </a:ln>
        </p:spPr>
        <p:txBody>
          <a:bodyPr wrap="none" anchor="ctr"/>
          <a:lstStyle>
            <a:lvl1pPr eaLnBrk="0" hangingPunct="0">
              <a:spcBef>
                <a:spcPct val="20000"/>
              </a:spcBef>
              <a:buClr>
                <a:schemeClr val="tx1"/>
              </a:buClr>
              <a:buChar char="•"/>
              <a:defRPr>
                <a:solidFill>
                  <a:schemeClr val="tx1"/>
                </a:solidFill>
                <a:latin typeface="Verdana" pitchFamily="34" charset="0"/>
              </a:defRPr>
            </a:lvl1pPr>
            <a:lvl2pPr marL="742950" indent="-285750" eaLnBrk="0" hangingPunct="0">
              <a:spcBef>
                <a:spcPct val="20000"/>
              </a:spcBef>
              <a:buClr>
                <a:schemeClr val="tx1"/>
              </a:buClr>
              <a:buFont typeface="Arial" charset="0"/>
              <a:buChar char="–"/>
              <a:defRPr sz="1600">
                <a:solidFill>
                  <a:schemeClr val="tx1"/>
                </a:solidFill>
                <a:latin typeface="Verdana" pitchFamily="34" charset="0"/>
              </a:defRPr>
            </a:lvl2pPr>
            <a:lvl3pPr marL="1143000" indent="-228600" eaLnBrk="0" hangingPunct="0">
              <a:spcBef>
                <a:spcPct val="20000"/>
              </a:spcBef>
              <a:buClr>
                <a:schemeClr val="tx1"/>
              </a:buClr>
              <a:buChar char="•"/>
              <a:defRPr sz="1600">
                <a:solidFill>
                  <a:schemeClr val="tx1"/>
                </a:solidFill>
                <a:latin typeface="Verdana" pitchFamily="34" charset="0"/>
              </a:defRPr>
            </a:lvl3pPr>
            <a:lvl4pPr marL="1600200" indent="-228600" eaLnBrk="0" hangingPunct="0">
              <a:spcBef>
                <a:spcPct val="20000"/>
              </a:spcBef>
              <a:buClr>
                <a:schemeClr val="tx1"/>
              </a:buClr>
              <a:buFont typeface="Arial" charset="0"/>
              <a:buChar char="–"/>
              <a:defRPr sz="1600">
                <a:solidFill>
                  <a:schemeClr val="tx1"/>
                </a:solidFill>
                <a:latin typeface="Verdana" pitchFamily="34" charset="0"/>
              </a:defRPr>
            </a:lvl4pPr>
            <a:lvl5pPr marL="2057400" indent="-228600" eaLnBrk="0" hangingPunct="0">
              <a:spcBef>
                <a:spcPct val="20000"/>
              </a:spcBef>
              <a:buClr>
                <a:schemeClr val="tx1"/>
              </a:buClr>
              <a:buFont typeface="Arial"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9pPr>
          </a:lstStyle>
          <a:p>
            <a:pPr eaLnBrk="1" hangingPunct="1">
              <a:spcBef>
                <a:spcPct val="0"/>
              </a:spcBef>
              <a:buClrTx/>
              <a:buFontTx/>
              <a:buNone/>
            </a:pPr>
            <a:endParaRPr lang="sv-SE" altLang="sv-SE">
              <a:solidFill>
                <a:srgbClr val="FF0000"/>
              </a:solidFill>
            </a:endParaRPr>
          </a:p>
        </p:txBody>
      </p:sp>
    </p:spTree>
    <p:extLst>
      <p:ext uri="{BB962C8B-B14F-4D97-AF65-F5344CB8AC3E}">
        <p14:creationId xmlns:p14="http://schemas.microsoft.com/office/powerpoint/2010/main" val="1805380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4000" y="254000"/>
            <a:ext cx="7565292" cy="894862"/>
          </a:xfrm>
        </p:spPr>
        <p:txBody>
          <a:bodyPr/>
          <a:lstStyle/>
          <a:p>
            <a:r>
              <a:rPr lang="sv-SE" dirty="0"/>
              <a:t>B</a:t>
            </a:r>
            <a:r>
              <a:rPr lang="sv-SE" dirty="0" smtClean="0"/>
              <a:t>ehandling av hushållsavfall i Sverige </a:t>
            </a:r>
            <a:r>
              <a:rPr lang="sv-SE" dirty="0"/>
              <a:t>och </a:t>
            </a:r>
            <a:r>
              <a:rPr lang="sv-SE" dirty="0" smtClean="0"/>
              <a:t>i EU27</a:t>
            </a:r>
            <a:endParaRPr lang="sv-SE" dirty="0"/>
          </a:p>
        </p:txBody>
      </p:sp>
      <p:sp>
        <p:nvSpPr>
          <p:cNvPr id="3" name="Platshållare för innehåll 2"/>
          <p:cNvSpPr>
            <a:spLocks noGrp="1"/>
          </p:cNvSpPr>
          <p:nvPr>
            <p:ph idx="1"/>
          </p:nvPr>
        </p:nvSpPr>
        <p:spPr>
          <a:xfrm>
            <a:off x="606424" y="1265240"/>
            <a:ext cx="8240396" cy="4891720"/>
          </a:xfrm>
        </p:spPr>
        <p:txBody>
          <a:bodyPr/>
          <a:lstStyle/>
          <a:p>
            <a:pPr marL="285750" indent="-285750">
              <a:spcBef>
                <a:spcPct val="50000"/>
              </a:spcBef>
              <a:buFont typeface="Arial" panose="020B0604020202020204" pitchFamily="34" charset="0"/>
              <a:buChar char="•"/>
            </a:pPr>
            <a:endParaRPr lang="sv-SE" dirty="0" smtClean="0">
              <a:latin typeface="Verdana" pitchFamily="34" charset="0"/>
            </a:endParaRPr>
          </a:p>
          <a:p>
            <a:pPr marL="0" indent="0">
              <a:buNone/>
            </a:pPr>
            <a:endParaRPr lang="sv-SE" dirty="0" smtClean="0"/>
          </a:p>
          <a:p>
            <a:pPr marL="0" indent="0">
              <a:buNone/>
            </a:pPr>
            <a:endParaRPr lang="sv-SE" dirty="0"/>
          </a:p>
          <a:p>
            <a:pPr marL="0" indent="0">
              <a:buNone/>
            </a:pPr>
            <a:endParaRPr lang="sv-SE" dirty="0" smtClean="0"/>
          </a:p>
          <a:p>
            <a:pPr marL="0" indent="0">
              <a:buNone/>
            </a:pPr>
            <a:endParaRPr lang="sv-SE" dirty="0" smtClean="0"/>
          </a:p>
          <a:p>
            <a:pPr marL="0" indent="0">
              <a:buNone/>
            </a:pPr>
            <a:endParaRPr lang="sv-SE" dirty="0"/>
          </a:p>
          <a:p>
            <a:pPr marL="0" indent="0">
              <a:buNone/>
            </a:pPr>
            <a:endParaRPr lang="sv-SE" dirty="0" smtClean="0"/>
          </a:p>
          <a:p>
            <a:pPr marL="0" indent="0">
              <a:buNone/>
            </a:pPr>
            <a:endParaRPr lang="sv-SE" dirty="0"/>
          </a:p>
          <a:p>
            <a:pPr marL="0" indent="0">
              <a:buNone/>
            </a:pPr>
            <a:endParaRPr lang="sv-SE" dirty="0"/>
          </a:p>
          <a:p>
            <a:endParaRPr lang="sv-SE" dirty="0" smtClean="0"/>
          </a:p>
          <a:p>
            <a:r>
              <a:rPr lang="sv-SE" dirty="0" smtClean="0"/>
              <a:t>Utvecklingen av svensk avfallshantering följer avfallshierarkin </a:t>
            </a:r>
          </a:p>
          <a:p>
            <a:r>
              <a:rPr lang="sv-SE" dirty="0" smtClean="0"/>
              <a:t>Totalt deponerades endast 1%, i EU 34%</a:t>
            </a:r>
          </a:p>
          <a:p>
            <a:pPr marL="0" indent="0">
              <a:buNone/>
            </a:pPr>
            <a:endParaRPr lang="sv-SE" dirty="0" smtClean="0"/>
          </a:p>
          <a:p>
            <a:pPr marL="0" indent="0" defTabSz="625475">
              <a:buNone/>
            </a:pPr>
            <a:r>
              <a:rPr lang="sv-SE" dirty="0" smtClean="0"/>
              <a:t>	Sverige har länge arbetat för att minska miljöpåverkan. Vid 	höjda ambitioner bör befintliga styrmedel ses över och skärpas </a:t>
            </a:r>
          </a:p>
          <a:p>
            <a:endParaRPr lang="sv-SE" dirty="0"/>
          </a:p>
        </p:txBody>
      </p:sp>
      <p:sp>
        <p:nvSpPr>
          <p:cNvPr id="6" name="Höger 5"/>
          <p:cNvSpPr>
            <a:spLocks noChangeArrowheads="1"/>
          </p:cNvSpPr>
          <p:nvPr/>
        </p:nvSpPr>
        <p:spPr bwMode="auto">
          <a:xfrm>
            <a:off x="716906" y="5623469"/>
            <a:ext cx="477837" cy="390525"/>
          </a:xfrm>
          <a:prstGeom prst="rightArrow">
            <a:avLst>
              <a:gd name="adj1" fmla="val 50000"/>
              <a:gd name="adj2" fmla="val 50048"/>
            </a:avLst>
          </a:prstGeom>
          <a:solidFill>
            <a:srgbClr val="72A741"/>
          </a:solidFill>
          <a:ln w="9525" algn="ctr">
            <a:solidFill>
              <a:schemeClr val="tx1"/>
            </a:solidFill>
            <a:round/>
            <a:headEnd/>
            <a:tailEnd/>
          </a:ln>
        </p:spPr>
        <p:txBody>
          <a:bodyPr wrap="none" anchor="ctr"/>
          <a:lstStyle>
            <a:lvl1pPr eaLnBrk="0" hangingPunct="0">
              <a:spcBef>
                <a:spcPct val="20000"/>
              </a:spcBef>
              <a:buClr>
                <a:schemeClr val="tx1"/>
              </a:buClr>
              <a:buChar char="•"/>
              <a:defRPr>
                <a:solidFill>
                  <a:schemeClr val="tx1"/>
                </a:solidFill>
                <a:latin typeface="Verdana" pitchFamily="34" charset="0"/>
              </a:defRPr>
            </a:lvl1pPr>
            <a:lvl2pPr marL="742950" indent="-285750" eaLnBrk="0" hangingPunct="0">
              <a:spcBef>
                <a:spcPct val="20000"/>
              </a:spcBef>
              <a:buClr>
                <a:schemeClr val="tx1"/>
              </a:buClr>
              <a:buFont typeface="Arial" charset="0"/>
              <a:buChar char="–"/>
              <a:defRPr sz="1600">
                <a:solidFill>
                  <a:schemeClr val="tx1"/>
                </a:solidFill>
                <a:latin typeface="Verdana" pitchFamily="34" charset="0"/>
              </a:defRPr>
            </a:lvl2pPr>
            <a:lvl3pPr marL="1143000" indent="-228600" eaLnBrk="0" hangingPunct="0">
              <a:spcBef>
                <a:spcPct val="20000"/>
              </a:spcBef>
              <a:buClr>
                <a:schemeClr val="tx1"/>
              </a:buClr>
              <a:buChar char="•"/>
              <a:defRPr sz="1600">
                <a:solidFill>
                  <a:schemeClr val="tx1"/>
                </a:solidFill>
                <a:latin typeface="Verdana" pitchFamily="34" charset="0"/>
              </a:defRPr>
            </a:lvl3pPr>
            <a:lvl4pPr marL="1600200" indent="-228600" eaLnBrk="0" hangingPunct="0">
              <a:spcBef>
                <a:spcPct val="20000"/>
              </a:spcBef>
              <a:buClr>
                <a:schemeClr val="tx1"/>
              </a:buClr>
              <a:buFont typeface="Arial" charset="0"/>
              <a:buChar char="–"/>
              <a:defRPr sz="1600">
                <a:solidFill>
                  <a:schemeClr val="tx1"/>
                </a:solidFill>
                <a:latin typeface="Verdana" pitchFamily="34" charset="0"/>
              </a:defRPr>
            </a:lvl4pPr>
            <a:lvl5pPr marL="2057400" indent="-228600" eaLnBrk="0" hangingPunct="0">
              <a:spcBef>
                <a:spcPct val="20000"/>
              </a:spcBef>
              <a:buClr>
                <a:schemeClr val="tx1"/>
              </a:buClr>
              <a:buFont typeface="Arial"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9pPr>
          </a:lstStyle>
          <a:p>
            <a:pPr eaLnBrk="1" hangingPunct="1">
              <a:spcBef>
                <a:spcPct val="0"/>
              </a:spcBef>
              <a:buClrTx/>
              <a:buFontTx/>
              <a:buNone/>
            </a:pPr>
            <a:endParaRPr lang="sv-SE" altLang="sv-SE">
              <a:solidFill>
                <a:srgbClr val="FF0000"/>
              </a:solidFill>
            </a:endParaRPr>
          </a:p>
        </p:txBody>
      </p:sp>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57"/>
          <a:stretch/>
        </p:blipFill>
        <p:spPr bwMode="auto">
          <a:xfrm>
            <a:off x="1194746" y="1042989"/>
            <a:ext cx="5226438" cy="3315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40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254000" y="254000"/>
            <a:ext cx="8595032" cy="876710"/>
          </a:xfrm>
        </p:spPr>
        <p:txBody>
          <a:bodyPr/>
          <a:lstStyle/>
          <a:p>
            <a:r>
              <a:rPr lang="sv-SE" dirty="0"/>
              <a:t>Icke-farliga mängder avfall 2035 efter uppkomstkälla </a:t>
            </a:r>
          </a:p>
        </p:txBody>
      </p:sp>
      <p:sp>
        <p:nvSpPr>
          <p:cNvPr id="397315" name="Rectangle 3"/>
          <p:cNvSpPr>
            <a:spLocks noGrp="1" noChangeArrowheads="1"/>
          </p:cNvSpPr>
          <p:nvPr>
            <p:ph type="body" idx="1"/>
          </p:nvPr>
        </p:nvSpPr>
        <p:spPr>
          <a:xfrm>
            <a:off x="606422" y="881778"/>
            <a:ext cx="8527746" cy="5538071"/>
          </a:xfrm>
        </p:spPr>
        <p:txBody>
          <a:bodyPr/>
          <a:lstStyle/>
          <a:p>
            <a:pPr marL="0" indent="0">
              <a:spcBef>
                <a:spcPct val="50000"/>
              </a:spcBef>
              <a:buNone/>
            </a:pPr>
            <a:r>
              <a:rPr lang="sv-SE" i="1" dirty="0"/>
              <a:t>A</a:t>
            </a:r>
            <a:r>
              <a:rPr lang="sv-SE" i="1" dirty="0" smtClean="0"/>
              <a:t>vfallsmängderna ska frikopplas från ekonomisk tillväxt </a:t>
            </a:r>
            <a:r>
              <a:rPr lang="sv-SE" dirty="0" smtClean="0"/>
              <a:t>(EU)</a:t>
            </a:r>
          </a:p>
          <a:p>
            <a:pPr marL="0" indent="0">
              <a:spcBef>
                <a:spcPct val="50000"/>
              </a:spcBef>
              <a:buNone/>
            </a:pPr>
            <a:r>
              <a:rPr lang="sv-SE" i="1" dirty="0" smtClean="0"/>
              <a:t>Mängden avfall måste minska </a:t>
            </a:r>
            <a:r>
              <a:rPr lang="sv-SE" dirty="0" smtClean="0"/>
              <a:t>(Sverige)</a:t>
            </a:r>
          </a:p>
          <a:p>
            <a:pPr marL="0" indent="0">
              <a:spcBef>
                <a:spcPct val="50000"/>
              </a:spcBef>
              <a:buNone/>
            </a:pPr>
            <a:endParaRPr lang="sv-SE" dirty="0"/>
          </a:p>
          <a:p>
            <a:pPr marL="0" indent="0">
              <a:spcBef>
                <a:spcPct val="50000"/>
              </a:spcBef>
              <a:buNone/>
            </a:pPr>
            <a:endParaRPr lang="sv-SE" dirty="0" smtClean="0"/>
          </a:p>
          <a:p>
            <a:pPr marL="0" indent="0">
              <a:spcBef>
                <a:spcPct val="50000"/>
              </a:spcBef>
              <a:buNone/>
            </a:pPr>
            <a:endParaRPr lang="sv-SE" dirty="0"/>
          </a:p>
          <a:p>
            <a:pPr>
              <a:spcBef>
                <a:spcPct val="50000"/>
              </a:spcBef>
            </a:pPr>
            <a:endParaRPr lang="sv-SE" dirty="0" smtClean="0"/>
          </a:p>
          <a:p>
            <a:pPr>
              <a:spcBef>
                <a:spcPct val="50000"/>
              </a:spcBef>
            </a:pPr>
            <a:endParaRPr lang="sv-SE" dirty="0"/>
          </a:p>
          <a:p>
            <a:pPr>
              <a:spcBef>
                <a:spcPct val="50000"/>
              </a:spcBef>
            </a:pPr>
            <a:endParaRPr lang="sv-SE" dirty="0" smtClean="0"/>
          </a:p>
          <a:p>
            <a:pPr>
              <a:spcBef>
                <a:spcPct val="50000"/>
              </a:spcBef>
            </a:pPr>
            <a:endParaRPr lang="sv-SE" dirty="0"/>
          </a:p>
          <a:p>
            <a:pPr>
              <a:spcBef>
                <a:spcPct val="50000"/>
              </a:spcBef>
            </a:pPr>
            <a:endParaRPr lang="sv-SE" dirty="0" smtClean="0"/>
          </a:p>
          <a:p>
            <a:pPr marL="457200" lvl="1" indent="0">
              <a:spcBef>
                <a:spcPct val="50000"/>
              </a:spcBef>
              <a:buNone/>
            </a:pPr>
            <a:r>
              <a:rPr lang="sv-SE" dirty="0" smtClean="0"/>
              <a:t>     </a:t>
            </a:r>
          </a:p>
          <a:p>
            <a:pPr marL="457200" lvl="1" indent="0">
              <a:spcBef>
                <a:spcPct val="50000"/>
              </a:spcBef>
              <a:buNone/>
            </a:pPr>
            <a:r>
              <a:rPr lang="sv-SE" dirty="0"/>
              <a:t> </a:t>
            </a:r>
            <a:r>
              <a:rPr lang="sv-SE" dirty="0" smtClean="0"/>
              <a:t>  </a:t>
            </a:r>
          </a:p>
          <a:p>
            <a:pPr lvl="1">
              <a:spcBef>
                <a:spcPct val="50000"/>
              </a:spcBef>
              <a:buFont typeface="Arial" panose="020B0604020202020204" pitchFamily="34" charset="0"/>
              <a:buChar char="•"/>
            </a:pPr>
            <a:r>
              <a:rPr lang="sv-SE" dirty="0" smtClean="0"/>
              <a:t>Icke-farligt avfall ökar med 33%, BNP med 64% 2013-2035</a:t>
            </a:r>
          </a:p>
          <a:p>
            <a:pPr lvl="1">
              <a:spcBef>
                <a:spcPct val="50000"/>
              </a:spcBef>
              <a:buFont typeface="Arial" panose="020B0604020202020204" pitchFamily="34" charset="0"/>
              <a:buChar char="•"/>
            </a:pPr>
            <a:r>
              <a:rPr lang="sv-SE" dirty="0" smtClean="0"/>
              <a:t>Det uppstår en så kallad relativ frikoppling</a:t>
            </a:r>
          </a:p>
          <a:p>
            <a:pPr marL="0" indent="0">
              <a:spcBef>
                <a:spcPct val="50000"/>
              </a:spcBef>
              <a:buNone/>
            </a:pPr>
            <a:endParaRPr lang="sv-SE" sz="800" dirty="0" smtClean="0"/>
          </a:p>
          <a:p>
            <a:pPr marL="0" indent="0">
              <a:spcBef>
                <a:spcPct val="50000"/>
              </a:spcBef>
              <a:buNone/>
            </a:pPr>
            <a:r>
              <a:rPr lang="sv-SE" dirty="0" smtClean="0"/>
              <a:t>	</a:t>
            </a:r>
          </a:p>
          <a:p>
            <a:pPr marL="0" indent="0">
              <a:spcBef>
                <a:spcPct val="50000"/>
              </a:spcBef>
              <a:buNone/>
            </a:pPr>
            <a:endParaRPr lang="sv-SE" sz="800" b="1" dirty="0"/>
          </a:p>
          <a:p>
            <a:pPr marL="0" indent="0">
              <a:spcBef>
                <a:spcPct val="50000"/>
              </a:spcBef>
              <a:buNone/>
            </a:pPr>
            <a:endParaRPr lang="sv-SE" sz="800" b="1" dirty="0" smtClean="0"/>
          </a:p>
          <a:p>
            <a:pPr marL="0" indent="0">
              <a:spcBef>
                <a:spcPct val="50000"/>
              </a:spcBef>
              <a:buNone/>
            </a:pPr>
            <a:endParaRPr lang="sv-SE" sz="800" b="1" dirty="0"/>
          </a:p>
          <a:p>
            <a:pPr marL="0" indent="0">
              <a:spcBef>
                <a:spcPct val="50000"/>
              </a:spcBef>
              <a:buNone/>
            </a:pPr>
            <a:endParaRPr lang="sv-SE" sz="800" b="1" dirty="0" smtClean="0"/>
          </a:p>
          <a:p>
            <a:pPr marL="0" indent="0">
              <a:spcBef>
                <a:spcPct val="50000"/>
              </a:spcBef>
              <a:buNone/>
            </a:pPr>
            <a:endParaRPr lang="sv-SE" sz="800" b="1" dirty="0"/>
          </a:p>
          <a:p>
            <a:pPr marL="0" indent="0">
              <a:spcBef>
                <a:spcPct val="50000"/>
              </a:spcBef>
              <a:buNone/>
            </a:pPr>
            <a:endParaRPr lang="sv-SE" sz="800" b="1" dirty="0" smtClean="0"/>
          </a:p>
          <a:p>
            <a:pPr marL="0" indent="0">
              <a:spcBef>
                <a:spcPct val="50000"/>
              </a:spcBef>
              <a:buNone/>
            </a:pPr>
            <a:endParaRPr lang="sv-SE" sz="800" b="1" dirty="0"/>
          </a:p>
          <a:p>
            <a:pPr marL="0" indent="0">
              <a:spcBef>
                <a:spcPct val="50000"/>
              </a:spcBef>
              <a:buNone/>
            </a:pPr>
            <a:endParaRPr lang="sv-SE" sz="800" b="1" dirty="0" smtClean="0"/>
          </a:p>
          <a:p>
            <a:pPr marL="0" indent="0">
              <a:spcBef>
                <a:spcPct val="50000"/>
              </a:spcBef>
              <a:buNone/>
            </a:pPr>
            <a:endParaRPr lang="sv-SE" sz="800" b="1" dirty="0"/>
          </a:p>
          <a:p>
            <a:pPr marL="0" indent="0">
              <a:spcBef>
                <a:spcPct val="50000"/>
              </a:spcBef>
              <a:buNone/>
            </a:pPr>
            <a:endParaRPr lang="sv-SE" sz="800" b="1" dirty="0" smtClean="0"/>
          </a:p>
          <a:p>
            <a:pPr marL="0" indent="0">
              <a:spcBef>
                <a:spcPct val="50000"/>
              </a:spcBef>
              <a:buNone/>
            </a:pPr>
            <a:endParaRPr lang="sv-SE" sz="800" b="1" dirty="0"/>
          </a:p>
          <a:p>
            <a:pPr marL="0" indent="0">
              <a:spcBef>
                <a:spcPct val="50000"/>
              </a:spcBef>
              <a:buNone/>
            </a:pPr>
            <a:endParaRPr lang="sv-SE" sz="800" b="1" dirty="0" smtClean="0"/>
          </a:p>
          <a:p>
            <a:pPr marL="0" indent="0">
              <a:spcBef>
                <a:spcPct val="50000"/>
              </a:spcBef>
              <a:buNone/>
            </a:pPr>
            <a:r>
              <a:rPr lang="sv-SE" sz="800" b="1" dirty="0"/>
              <a:t>	</a:t>
            </a:r>
          </a:p>
          <a:p>
            <a:pPr marL="0" indent="0">
              <a:buNone/>
            </a:pPr>
            <a:endParaRPr lang="sv-SE" sz="1400" b="1" dirty="0" smtClean="0"/>
          </a:p>
          <a:p>
            <a:pPr marL="0" indent="0">
              <a:buNone/>
            </a:pPr>
            <a:endParaRPr lang="sv-SE" sz="1400" b="1" dirty="0"/>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21" b="1969"/>
          <a:stretch/>
        </p:blipFill>
        <p:spPr bwMode="auto">
          <a:xfrm>
            <a:off x="765328" y="1858124"/>
            <a:ext cx="6187922" cy="3733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532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254000" y="254000"/>
            <a:ext cx="8595032" cy="876710"/>
          </a:xfrm>
        </p:spPr>
        <p:txBody>
          <a:bodyPr/>
          <a:lstStyle/>
          <a:p>
            <a:r>
              <a:rPr lang="sv-SE" dirty="0"/>
              <a:t>F</a:t>
            </a:r>
            <a:r>
              <a:rPr lang="sv-SE" dirty="0" smtClean="0"/>
              <a:t>arliga </a:t>
            </a:r>
            <a:r>
              <a:rPr lang="sv-SE" dirty="0"/>
              <a:t>mängder avfall 2035 efter uppkomstkälla </a:t>
            </a:r>
          </a:p>
        </p:txBody>
      </p:sp>
      <p:sp>
        <p:nvSpPr>
          <p:cNvPr id="397315" name="Rectangle 3"/>
          <p:cNvSpPr>
            <a:spLocks noGrp="1" noChangeArrowheads="1"/>
          </p:cNvSpPr>
          <p:nvPr>
            <p:ph type="body" idx="1"/>
          </p:nvPr>
        </p:nvSpPr>
        <p:spPr>
          <a:xfrm>
            <a:off x="606422" y="881779"/>
            <a:ext cx="8527746" cy="5401034"/>
          </a:xfrm>
        </p:spPr>
        <p:txBody>
          <a:bodyPr/>
          <a:lstStyle/>
          <a:p>
            <a:pPr marL="0" indent="0">
              <a:spcBef>
                <a:spcPct val="50000"/>
              </a:spcBef>
              <a:buNone/>
            </a:pPr>
            <a:endParaRPr lang="sv-SE" dirty="0"/>
          </a:p>
          <a:p>
            <a:pPr>
              <a:spcBef>
                <a:spcPct val="50000"/>
              </a:spcBef>
            </a:pPr>
            <a:endParaRPr lang="sv-SE" dirty="0" smtClean="0"/>
          </a:p>
          <a:p>
            <a:pPr>
              <a:spcBef>
                <a:spcPct val="50000"/>
              </a:spcBef>
            </a:pPr>
            <a:endParaRPr lang="sv-SE" dirty="0"/>
          </a:p>
          <a:p>
            <a:pPr>
              <a:spcBef>
                <a:spcPct val="50000"/>
              </a:spcBef>
            </a:pPr>
            <a:endParaRPr lang="sv-SE" dirty="0" smtClean="0"/>
          </a:p>
          <a:p>
            <a:pPr>
              <a:spcBef>
                <a:spcPct val="50000"/>
              </a:spcBef>
            </a:pPr>
            <a:endParaRPr lang="sv-SE" dirty="0"/>
          </a:p>
          <a:p>
            <a:pPr>
              <a:spcBef>
                <a:spcPct val="50000"/>
              </a:spcBef>
            </a:pPr>
            <a:endParaRPr lang="sv-SE" dirty="0" smtClean="0"/>
          </a:p>
          <a:p>
            <a:pPr>
              <a:spcBef>
                <a:spcPct val="50000"/>
              </a:spcBef>
            </a:pPr>
            <a:endParaRPr lang="sv-SE" dirty="0"/>
          </a:p>
          <a:p>
            <a:pPr>
              <a:spcBef>
                <a:spcPct val="50000"/>
              </a:spcBef>
            </a:pPr>
            <a:endParaRPr lang="sv-SE" dirty="0" smtClean="0"/>
          </a:p>
          <a:p>
            <a:pPr marL="457200" lvl="1" indent="0">
              <a:spcBef>
                <a:spcPct val="50000"/>
              </a:spcBef>
              <a:buNone/>
            </a:pPr>
            <a:r>
              <a:rPr lang="sv-SE" dirty="0" smtClean="0"/>
              <a:t>     </a:t>
            </a:r>
          </a:p>
          <a:p>
            <a:pPr lvl="1">
              <a:spcBef>
                <a:spcPct val="50000"/>
              </a:spcBef>
              <a:buFont typeface="Arial" panose="020B0604020202020204" pitchFamily="34" charset="0"/>
              <a:buChar char="•"/>
            </a:pPr>
            <a:r>
              <a:rPr lang="sv-SE" dirty="0" smtClean="0"/>
              <a:t>Farligt avfall ökar med 36%, BNP med 64% 2013-2035 </a:t>
            </a:r>
            <a:endParaRPr lang="sv-SE" dirty="0"/>
          </a:p>
          <a:p>
            <a:pPr lvl="1">
              <a:spcBef>
                <a:spcPct val="50000"/>
              </a:spcBef>
              <a:buFont typeface="Arial" panose="020B0604020202020204" pitchFamily="34" charset="0"/>
              <a:buChar char="•"/>
            </a:pPr>
            <a:r>
              <a:rPr lang="sv-SE" dirty="0" smtClean="0"/>
              <a:t>Hur avfallstyperna utvecklas beror på vilken ekonomisk aktivitet avfallet är kopplad till och hur aktiviteten utvecklas till 2035.</a:t>
            </a:r>
          </a:p>
          <a:p>
            <a:pPr marL="625475" lvl="1" indent="-168275">
              <a:spcBef>
                <a:spcPct val="50000"/>
              </a:spcBef>
              <a:buNone/>
            </a:pPr>
            <a:r>
              <a:rPr lang="sv-SE" dirty="0"/>
              <a:t> </a:t>
            </a:r>
            <a:r>
              <a:rPr lang="sv-SE" dirty="0" smtClean="0"/>
              <a:t> För en absolut minskning av avfallsmängderna krävs kraftiga styrmedel – inte nödvändigtvis önskvärt – bättre att styra bort farligt avfall</a:t>
            </a:r>
          </a:p>
          <a:p>
            <a:pPr marL="0" indent="0">
              <a:spcBef>
                <a:spcPct val="50000"/>
              </a:spcBef>
              <a:buNone/>
            </a:pPr>
            <a:endParaRPr lang="sv-SE" sz="800" dirty="0" smtClean="0"/>
          </a:p>
          <a:p>
            <a:pPr marL="0" indent="0">
              <a:spcBef>
                <a:spcPct val="50000"/>
              </a:spcBef>
              <a:buNone/>
            </a:pPr>
            <a:r>
              <a:rPr lang="sv-SE" dirty="0" smtClean="0"/>
              <a:t>	</a:t>
            </a:r>
          </a:p>
          <a:p>
            <a:pPr marL="0" indent="0">
              <a:spcBef>
                <a:spcPct val="50000"/>
              </a:spcBef>
              <a:buNone/>
            </a:pPr>
            <a:endParaRPr lang="sv-SE" sz="800" b="1" dirty="0"/>
          </a:p>
          <a:p>
            <a:pPr marL="0" indent="0">
              <a:spcBef>
                <a:spcPct val="50000"/>
              </a:spcBef>
              <a:buNone/>
            </a:pPr>
            <a:endParaRPr lang="sv-SE" sz="800" b="1" dirty="0" smtClean="0"/>
          </a:p>
          <a:p>
            <a:pPr marL="0" indent="0">
              <a:spcBef>
                <a:spcPct val="50000"/>
              </a:spcBef>
              <a:buNone/>
            </a:pPr>
            <a:endParaRPr lang="sv-SE" sz="800" b="1" dirty="0"/>
          </a:p>
          <a:p>
            <a:pPr marL="0" indent="0">
              <a:spcBef>
                <a:spcPct val="50000"/>
              </a:spcBef>
              <a:buNone/>
            </a:pPr>
            <a:endParaRPr lang="sv-SE" sz="800" b="1" dirty="0" smtClean="0"/>
          </a:p>
          <a:p>
            <a:pPr marL="0" indent="0">
              <a:spcBef>
                <a:spcPct val="50000"/>
              </a:spcBef>
              <a:buNone/>
            </a:pPr>
            <a:endParaRPr lang="sv-SE" sz="800" b="1" dirty="0"/>
          </a:p>
          <a:p>
            <a:pPr marL="0" indent="0">
              <a:spcBef>
                <a:spcPct val="50000"/>
              </a:spcBef>
              <a:buNone/>
            </a:pPr>
            <a:endParaRPr lang="sv-SE" sz="800" b="1" dirty="0" smtClean="0"/>
          </a:p>
          <a:p>
            <a:pPr marL="0" indent="0">
              <a:spcBef>
                <a:spcPct val="50000"/>
              </a:spcBef>
              <a:buNone/>
            </a:pPr>
            <a:endParaRPr lang="sv-SE" sz="800" b="1" dirty="0"/>
          </a:p>
          <a:p>
            <a:pPr marL="0" indent="0">
              <a:spcBef>
                <a:spcPct val="50000"/>
              </a:spcBef>
              <a:buNone/>
            </a:pPr>
            <a:endParaRPr lang="sv-SE" sz="800" b="1" dirty="0" smtClean="0"/>
          </a:p>
          <a:p>
            <a:pPr marL="0" indent="0">
              <a:spcBef>
                <a:spcPct val="50000"/>
              </a:spcBef>
              <a:buNone/>
            </a:pPr>
            <a:endParaRPr lang="sv-SE" sz="800" b="1" dirty="0"/>
          </a:p>
          <a:p>
            <a:pPr marL="0" indent="0">
              <a:spcBef>
                <a:spcPct val="50000"/>
              </a:spcBef>
              <a:buNone/>
            </a:pPr>
            <a:endParaRPr lang="sv-SE" sz="800" b="1" dirty="0" smtClean="0"/>
          </a:p>
          <a:p>
            <a:pPr marL="0" indent="0">
              <a:spcBef>
                <a:spcPct val="50000"/>
              </a:spcBef>
              <a:buNone/>
            </a:pPr>
            <a:endParaRPr lang="sv-SE" sz="800" b="1" dirty="0"/>
          </a:p>
          <a:p>
            <a:pPr marL="0" indent="0">
              <a:spcBef>
                <a:spcPct val="50000"/>
              </a:spcBef>
              <a:buNone/>
            </a:pPr>
            <a:endParaRPr lang="sv-SE" sz="800" b="1" dirty="0" smtClean="0"/>
          </a:p>
          <a:p>
            <a:pPr marL="0" indent="0">
              <a:spcBef>
                <a:spcPct val="50000"/>
              </a:spcBef>
              <a:buNone/>
            </a:pPr>
            <a:r>
              <a:rPr lang="sv-SE" sz="800" b="1" dirty="0"/>
              <a:t>	</a:t>
            </a:r>
          </a:p>
          <a:p>
            <a:pPr marL="0" indent="0">
              <a:buNone/>
            </a:pPr>
            <a:endParaRPr lang="sv-SE" sz="1400" b="1" dirty="0" smtClean="0"/>
          </a:p>
          <a:p>
            <a:pPr marL="0" indent="0">
              <a:buNone/>
            </a:pPr>
            <a:endParaRPr lang="sv-SE" sz="1400" b="1" dirty="0"/>
          </a:p>
        </p:txBody>
      </p:sp>
      <p:sp>
        <p:nvSpPr>
          <p:cNvPr id="9" name="Höger 5"/>
          <p:cNvSpPr>
            <a:spLocks noChangeArrowheads="1"/>
          </p:cNvSpPr>
          <p:nvPr/>
        </p:nvSpPr>
        <p:spPr bwMode="auto">
          <a:xfrm>
            <a:off x="774614" y="5575840"/>
            <a:ext cx="316712" cy="291559"/>
          </a:xfrm>
          <a:prstGeom prst="rightArrow">
            <a:avLst>
              <a:gd name="adj1" fmla="val 50000"/>
              <a:gd name="adj2" fmla="val 50048"/>
            </a:avLst>
          </a:prstGeom>
          <a:solidFill>
            <a:srgbClr val="72A741"/>
          </a:solidFill>
          <a:ln w="9525" algn="ctr">
            <a:solidFill>
              <a:schemeClr val="tx1"/>
            </a:solidFill>
            <a:round/>
            <a:headEnd/>
            <a:tailEnd/>
          </a:ln>
        </p:spPr>
        <p:txBody>
          <a:bodyPr wrap="none" anchor="ctr"/>
          <a:lstStyle>
            <a:lvl1pPr eaLnBrk="0" hangingPunct="0">
              <a:spcBef>
                <a:spcPct val="20000"/>
              </a:spcBef>
              <a:buClr>
                <a:schemeClr val="tx1"/>
              </a:buClr>
              <a:buChar char="•"/>
              <a:defRPr>
                <a:solidFill>
                  <a:schemeClr val="tx1"/>
                </a:solidFill>
                <a:latin typeface="Verdana" pitchFamily="34" charset="0"/>
              </a:defRPr>
            </a:lvl1pPr>
            <a:lvl2pPr marL="742950" indent="-285750" eaLnBrk="0" hangingPunct="0">
              <a:spcBef>
                <a:spcPct val="20000"/>
              </a:spcBef>
              <a:buClr>
                <a:schemeClr val="tx1"/>
              </a:buClr>
              <a:buFont typeface="Arial" charset="0"/>
              <a:buChar char="–"/>
              <a:defRPr sz="1600">
                <a:solidFill>
                  <a:schemeClr val="tx1"/>
                </a:solidFill>
                <a:latin typeface="Verdana" pitchFamily="34" charset="0"/>
              </a:defRPr>
            </a:lvl2pPr>
            <a:lvl3pPr marL="1143000" indent="-228600" eaLnBrk="0" hangingPunct="0">
              <a:spcBef>
                <a:spcPct val="20000"/>
              </a:spcBef>
              <a:buClr>
                <a:schemeClr val="tx1"/>
              </a:buClr>
              <a:buChar char="•"/>
              <a:defRPr sz="1600">
                <a:solidFill>
                  <a:schemeClr val="tx1"/>
                </a:solidFill>
                <a:latin typeface="Verdana" pitchFamily="34" charset="0"/>
              </a:defRPr>
            </a:lvl3pPr>
            <a:lvl4pPr marL="1600200" indent="-228600" eaLnBrk="0" hangingPunct="0">
              <a:spcBef>
                <a:spcPct val="20000"/>
              </a:spcBef>
              <a:buClr>
                <a:schemeClr val="tx1"/>
              </a:buClr>
              <a:buFont typeface="Arial" charset="0"/>
              <a:buChar char="–"/>
              <a:defRPr sz="1600">
                <a:solidFill>
                  <a:schemeClr val="tx1"/>
                </a:solidFill>
                <a:latin typeface="Verdana" pitchFamily="34" charset="0"/>
              </a:defRPr>
            </a:lvl4pPr>
            <a:lvl5pPr marL="2057400" indent="-228600" eaLnBrk="0" hangingPunct="0">
              <a:spcBef>
                <a:spcPct val="20000"/>
              </a:spcBef>
              <a:buClr>
                <a:schemeClr val="tx1"/>
              </a:buClr>
              <a:buFont typeface="Arial"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9pPr>
          </a:lstStyle>
          <a:p>
            <a:pPr eaLnBrk="1" hangingPunct="1">
              <a:spcBef>
                <a:spcPct val="0"/>
              </a:spcBef>
              <a:buClrTx/>
              <a:buFontTx/>
              <a:buNone/>
            </a:pPr>
            <a:endParaRPr lang="sv-SE" altLang="sv-SE">
              <a:solidFill>
                <a:srgbClr val="FF0000"/>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98" b="2070"/>
          <a:stretch/>
        </p:blipFill>
        <p:spPr bwMode="auto">
          <a:xfrm>
            <a:off x="609601" y="800100"/>
            <a:ext cx="6153150"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43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73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75" name="Group 23"/>
          <p:cNvGrpSpPr>
            <a:grpSpLocks/>
          </p:cNvGrpSpPr>
          <p:nvPr/>
        </p:nvGrpSpPr>
        <p:grpSpPr bwMode="auto">
          <a:xfrm>
            <a:off x="15876" y="-43534"/>
            <a:ext cx="9912350" cy="6842125"/>
            <a:chOff x="0" y="0"/>
            <a:chExt cx="6244" cy="4310"/>
          </a:xfrm>
        </p:grpSpPr>
        <p:sp>
          <p:nvSpPr>
            <p:cNvPr id="125973" name="Rectangle 21"/>
            <p:cNvSpPr>
              <a:spLocks noChangeArrowheads="1"/>
            </p:cNvSpPr>
            <p:nvPr/>
          </p:nvSpPr>
          <p:spPr bwMode="auto">
            <a:xfrm>
              <a:off x="0" y="0"/>
              <a:ext cx="6240" cy="4051"/>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25974" name="Rectangle 22"/>
            <p:cNvSpPr>
              <a:spLocks noChangeArrowheads="1"/>
            </p:cNvSpPr>
            <p:nvPr/>
          </p:nvSpPr>
          <p:spPr bwMode="auto">
            <a:xfrm>
              <a:off x="5207" y="3859"/>
              <a:ext cx="1037" cy="451"/>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grpSp>
        <p:nvGrpSpPr>
          <p:cNvPr id="126061" name="Group 109"/>
          <p:cNvGrpSpPr>
            <a:grpSpLocks/>
          </p:cNvGrpSpPr>
          <p:nvPr/>
        </p:nvGrpSpPr>
        <p:grpSpPr bwMode="auto">
          <a:xfrm>
            <a:off x="1463123" y="3175"/>
            <a:ext cx="8353425" cy="6854825"/>
            <a:chOff x="978" y="2"/>
            <a:chExt cx="5262" cy="4318"/>
          </a:xfrm>
        </p:grpSpPr>
        <p:pic>
          <p:nvPicPr>
            <p:cNvPr id="126062" name="Picture 110" descr="sv logotyp 20 cm 6% besku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 y="2"/>
              <a:ext cx="5262" cy="4318"/>
            </a:xfrm>
            <a:prstGeom prst="rect">
              <a:avLst/>
            </a:prstGeom>
            <a:noFill/>
            <a:extLst>
              <a:ext uri="{909E8E84-426E-40DD-AFC4-6F175D3DCCD1}">
                <a14:hiddenFill xmlns:a14="http://schemas.microsoft.com/office/drawing/2010/main">
                  <a:solidFill>
                    <a:srgbClr val="FFFFFF"/>
                  </a:solidFill>
                </a14:hiddenFill>
              </a:ext>
            </a:extLst>
          </p:spPr>
        </p:pic>
        <p:pic>
          <p:nvPicPr>
            <p:cNvPr id="126063" name="Picture 111" descr="Miljoekonom_liten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 y="3979"/>
              <a:ext cx="120" cy="170"/>
            </a:xfrm>
            <a:prstGeom prst="rect">
              <a:avLst/>
            </a:prstGeom>
            <a:noFill/>
            <a:extLst>
              <a:ext uri="{909E8E84-426E-40DD-AFC4-6F175D3DCCD1}">
                <a14:hiddenFill xmlns:a14="http://schemas.microsoft.com/office/drawing/2010/main">
                  <a:solidFill>
                    <a:srgbClr val="FFFFFF"/>
                  </a:solidFill>
                </a14:hiddenFill>
              </a:ext>
            </a:extLst>
          </p:spPr>
        </p:pic>
        <p:pic>
          <p:nvPicPr>
            <p:cNvPr id="126064" name="Picture 112" descr="Analysunder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 y="3423"/>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5" name="Picture 113" descr="Barometernlit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5" y="3414"/>
              <a:ext cx="126" cy="175"/>
            </a:xfrm>
            <a:prstGeom prst="rect">
              <a:avLst/>
            </a:prstGeom>
            <a:noFill/>
            <a:extLst>
              <a:ext uri="{909E8E84-426E-40DD-AFC4-6F175D3DCCD1}">
                <a14:hiddenFill xmlns:a14="http://schemas.microsoft.com/office/drawing/2010/main">
                  <a:solidFill>
                    <a:srgbClr val="FFFFFF"/>
                  </a:solidFill>
                </a14:hiddenFill>
              </a:ext>
            </a:extLst>
          </p:spPr>
        </p:pic>
        <p:pic>
          <p:nvPicPr>
            <p:cNvPr id="126066" name="Picture 114" descr="Konjlag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2" y="3414"/>
              <a:ext cx="120"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7" name="Picture 115" descr="Lonebild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52" y="3979"/>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8" name="Picture 116" descr="Specialstudi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7" y="3700"/>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9" name="Picture 117" descr="SwedishEconomy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52" y="3700"/>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70" name="Picture 118" descr="WageFormation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47" y="3979"/>
              <a:ext cx="121" cy="173"/>
            </a:xfrm>
            <a:prstGeom prst="rect">
              <a:avLst/>
            </a:prstGeom>
            <a:noFill/>
            <a:extLst>
              <a:ext uri="{909E8E84-426E-40DD-AFC4-6F175D3DCCD1}">
                <a14:hiddenFill xmlns:a14="http://schemas.microsoft.com/office/drawing/2010/main">
                  <a:solidFill>
                    <a:srgbClr val="FFFFFF"/>
                  </a:solidFill>
                </a14:hiddenFill>
              </a:ext>
            </a:extLst>
          </p:spPr>
        </p:pic>
        <p:pic>
          <p:nvPicPr>
            <p:cNvPr id="126071" name="Picture 119" descr="Workingpaper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99" y="3700"/>
              <a:ext cx="122" cy="171"/>
            </a:xfrm>
            <a:prstGeom prst="rect">
              <a:avLst/>
            </a:prstGeom>
            <a:noFill/>
            <a:extLst>
              <a:ext uri="{909E8E84-426E-40DD-AFC4-6F175D3DCCD1}">
                <a14:hiddenFill xmlns:a14="http://schemas.microsoft.com/office/drawing/2010/main">
                  <a:solidFill>
                    <a:srgbClr val="FFFFFF"/>
                  </a:solidFill>
                </a14:hiddenFill>
              </a:ext>
            </a:extLst>
          </p:spPr>
        </p:pic>
        <p:pic>
          <p:nvPicPr>
            <p:cNvPr id="126072" name="Picture 120" descr="Miljöekonomi stor copy"/>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46" y="2139"/>
              <a:ext cx="818" cy="1148"/>
            </a:xfrm>
            <a:prstGeom prst="rect">
              <a:avLst/>
            </a:prstGeom>
            <a:noFill/>
            <a:extLst>
              <a:ext uri="{909E8E84-426E-40DD-AFC4-6F175D3DCCD1}">
                <a14:hiddenFill xmlns:a14="http://schemas.microsoft.com/office/drawing/2010/main">
                  <a:solidFill>
                    <a:srgbClr val="FFFFFF"/>
                  </a:solidFill>
                </a14:hiddenFill>
              </a:ext>
            </a:extLst>
          </p:spPr>
        </p:pic>
      </p:grpSp>
      <p:sp>
        <p:nvSpPr>
          <p:cNvPr id="125968" name="Text Box 16"/>
          <p:cNvSpPr txBox="1">
            <a:spLocks noChangeArrowheads="1"/>
          </p:cNvSpPr>
          <p:nvPr/>
        </p:nvSpPr>
        <p:spPr bwMode="auto">
          <a:xfrm>
            <a:off x="455061" y="0"/>
            <a:ext cx="9088438"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sz="1800" b="1" dirty="0">
                <a:solidFill>
                  <a:srgbClr val="72A741"/>
                </a:solidFill>
              </a:rPr>
              <a:t>MILJÖEKONOMI </a:t>
            </a:r>
          </a:p>
          <a:p>
            <a:pPr>
              <a:spcBef>
                <a:spcPct val="50000"/>
              </a:spcBef>
            </a:pPr>
            <a:r>
              <a:rPr lang="sv-SE" sz="1800" b="1" dirty="0">
                <a:solidFill>
                  <a:srgbClr val="72A741"/>
                </a:solidFill>
              </a:rPr>
              <a:t>5</a:t>
            </a:r>
            <a:r>
              <a:rPr lang="sv-SE" sz="1800" b="1" dirty="0" smtClean="0">
                <a:solidFill>
                  <a:srgbClr val="72A741"/>
                </a:solidFill>
              </a:rPr>
              <a:t> december 2016</a:t>
            </a:r>
            <a:endParaRPr lang="sv-SE" sz="1800" b="1" dirty="0">
              <a:solidFill>
                <a:srgbClr val="72A741"/>
              </a:solidFill>
            </a:endParaRPr>
          </a:p>
        </p:txBody>
      </p:sp>
      <p:sp>
        <p:nvSpPr>
          <p:cNvPr id="125970" name="Text Box 18"/>
          <p:cNvSpPr txBox="1">
            <a:spLocks noChangeArrowheads="1"/>
          </p:cNvSpPr>
          <p:nvPr/>
        </p:nvSpPr>
        <p:spPr bwMode="auto">
          <a:xfrm>
            <a:off x="393698" y="1676261"/>
            <a:ext cx="904716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1938" indent="-261938">
              <a:defRPr>
                <a:solidFill>
                  <a:schemeClr val="tx1"/>
                </a:solidFill>
                <a:latin typeface="Arial" charset="0"/>
              </a:defRPr>
            </a:lvl1pPr>
            <a:lvl2pPr marL="5429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endParaRPr lang="sv-SE" sz="2400" b="1" dirty="0" smtClean="0">
              <a:latin typeface="Verdana" pitchFamily="34" charset="0"/>
            </a:endParaRPr>
          </a:p>
          <a:p>
            <a:pPr algn="ctr">
              <a:spcBef>
                <a:spcPct val="50000"/>
              </a:spcBef>
            </a:pPr>
            <a:r>
              <a:rPr lang="sv-SE" sz="2400" b="1" dirty="0" smtClean="0">
                <a:latin typeface="Verdana" pitchFamily="34" charset="0"/>
              </a:rPr>
              <a:t>Styrmedel i den cirkulära ekonomin</a:t>
            </a:r>
          </a:p>
          <a:p>
            <a:pPr algn="ctr">
              <a:spcBef>
                <a:spcPct val="50000"/>
              </a:spcBef>
            </a:pPr>
            <a:endParaRPr lang="sv-SE" sz="2400" b="1" dirty="0" smtClean="0">
              <a:latin typeface="Verdana" pitchFamily="34" charset="0"/>
            </a:endParaRPr>
          </a:p>
        </p:txBody>
      </p:sp>
      <p:sp>
        <p:nvSpPr>
          <p:cNvPr id="125969" name="Text Box 17"/>
          <p:cNvSpPr txBox="1">
            <a:spLocks noChangeArrowheads="1"/>
          </p:cNvSpPr>
          <p:nvPr/>
        </p:nvSpPr>
        <p:spPr bwMode="auto">
          <a:xfrm>
            <a:off x="254000" y="5969000"/>
            <a:ext cx="7585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b="1" dirty="0">
              <a:solidFill>
                <a:srgbClr val="72A741"/>
              </a:solidFill>
            </a:endParaRPr>
          </a:p>
        </p:txBody>
      </p:sp>
    </p:spTree>
    <p:extLst>
      <p:ext uri="{BB962C8B-B14F-4D97-AF65-F5344CB8AC3E}">
        <p14:creationId xmlns:p14="http://schemas.microsoft.com/office/powerpoint/2010/main" val="809872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254000" y="254000"/>
            <a:ext cx="8595032" cy="876710"/>
          </a:xfrm>
        </p:spPr>
        <p:txBody>
          <a:bodyPr/>
          <a:lstStyle/>
          <a:p>
            <a:r>
              <a:rPr lang="sv-SE" dirty="0" smtClean="0"/>
              <a:t>Producentansvaret</a:t>
            </a:r>
            <a:endParaRPr lang="sv-SE" dirty="0"/>
          </a:p>
        </p:txBody>
      </p:sp>
      <p:sp>
        <p:nvSpPr>
          <p:cNvPr id="397315" name="Rectangle 3"/>
          <p:cNvSpPr>
            <a:spLocks noGrp="1" noChangeArrowheads="1"/>
          </p:cNvSpPr>
          <p:nvPr>
            <p:ph type="body" idx="1"/>
          </p:nvPr>
        </p:nvSpPr>
        <p:spPr>
          <a:xfrm>
            <a:off x="606422" y="881779"/>
            <a:ext cx="8735698" cy="5351381"/>
          </a:xfrm>
        </p:spPr>
        <p:txBody>
          <a:bodyPr/>
          <a:lstStyle/>
          <a:p>
            <a:pPr marL="0" indent="0">
              <a:spcBef>
                <a:spcPct val="50000"/>
              </a:spcBef>
              <a:buNone/>
            </a:pPr>
            <a:endParaRPr lang="sv-SE" dirty="0" smtClean="0"/>
          </a:p>
          <a:p>
            <a:pPr marL="0" indent="0">
              <a:spcBef>
                <a:spcPct val="50000"/>
              </a:spcBef>
              <a:buNone/>
            </a:pPr>
            <a:r>
              <a:rPr lang="sv-SE" dirty="0" smtClean="0"/>
              <a:t>Ger producenter ansvar för avfallet från deras produkter (förpackningar, fordon, elutrustning, batterier, returpapper, däck, läkemedel, radioaktivt avfall, herrelösa strålkällor)</a:t>
            </a:r>
          </a:p>
          <a:p>
            <a:pPr>
              <a:spcBef>
                <a:spcPct val="50000"/>
              </a:spcBef>
            </a:pPr>
            <a:r>
              <a:rPr lang="sv-SE" dirty="0"/>
              <a:t>B</a:t>
            </a:r>
            <a:r>
              <a:rPr lang="sv-SE" dirty="0" smtClean="0"/>
              <a:t>egränsa avfall, öka materialåtervinning, utveckla produkter som är enkla att återvinna</a:t>
            </a:r>
            <a:endParaRPr lang="sv-SE" dirty="0"/>
          </a:p>
          <a:p>
            <a:pPr>
              <a:spcBef>
                <a:spcPct val="50000"/>
              </a:spcBef>
            </a:pPr>
            <a:r>
              <a:rPr lang="sv-SE" dirty="0" smtClean="0"/>
              <a:t>Återvinningsmålen, 70-90%, kommer höjas ytterligare 2020</a:t>
            </a:r>
          </a:p>
          <a:p>
            <a:pPr>
              <a:spcBef>
                <a:spcPct val="50000"/>
              </a:spcBef>
            </a:pPr>
            <a:r>
              <a:rPr lang="sv-SE" dirty="0" smtClean="0"/>
              <a:t>Samtliga mål uppnåddes (utom plastförpackningar och PET-flaskor)</a:t>
            </a:r>
          </a:p>
          <a:p>
            <a:pPr>
              <a:spcBef>
                <a:spcPct val="50000"/>
              </a:spcBef>
            </a:pPr>
            <a:r>
              <a:rPr lang="sv-SE" dirty="0" smtClean="0"/>
              <a:t>Bristande incitament att utveckla produkter som är lätta att återvinna</a:t>
            </a:r>
          </a:p>
          <a:p>
            <a:pPr marL="0" indent="0">
              <a:spcBef>
                <a:spcPct val="50000"/>
              </a:spcBef>
              <a:buNone/>
            </a:pPr>
            <a:endParaRPr lang="sv-SE" dirty="0" smtClean="0"/>
          </a:p>
          <a:p>
            <a:pPr marL="625475" indent="-625475">
              <a:spcBef>
                <a:spcPct val="50000"/>
              </a:spcBef>
              <a:buNone/>
            </a:pPr>
            <a:r>
              <a:rPr lang="sv-SE" dirty="0"/>
              <a:t>	</a:t>
            </a:r>
            <a:r>
              <a:rPr lang="sv-SE" dirty="0" smtClean="0"/>
              <a:t>Marginalkostnaden för utsortering och återvinning är stigande, avfallsförbränning karaktäriseras av konstanta marginalkostnader. Därför är ökad materialåtervinning inte alltid önskvärt.</a:t>
            </a:r>
          </a:p>
          <a:p>
            <a:pPr marL="0" indent="0">
              <a:spcBef>
                <a:spcPct val="50000"/>
              </a:spcBef>
              <a:buNone/>
            </a:pPr>
            <a:endParaRPr lang="sv-SE" dirty="0" smtClean="0"/>
          </a:p>
          <a:p>
            <a:pPr marL="0" indent="0">
              <a:spcBef>
                <a:spcPct val="50000"/>
              </a:spcBef>
              <a:buNone/>
            </a:pPr>
            <a:endParaRPr lang="sv-SE" sz="800" b="1" dirty="0"/>
          </a:p>
          <a:p>
            <a:pPr marL="0" indent="0">
              <a:spcBef>
                <a:spcPct val="50000"/>
              </a:spcBef>
              <a:buNone/>
            </a:pPr>
            <a:endParaRPr lang="sv-SE" sz="800" b="1" dirty="0" smtClean="0"/>
          </a:p>
          <a:p>
            <a:pPr marL="0" indent="0">
              <a:spcBef>
                <a:spcPct val="50000"/>
              </a:spcBef>
              <a:buNone/>
            </a:pPr>
            <a:r>
              <a:rPr lang="sv-SE" sz="800" b="1" dirty="0"/>
              <a:t>	</a:t>
            </a:r>
          </a:p>
          <a:p>
            <a:pPr marL="0" indent="0">
              <a:buNone/>
            </a:pPr>
            <a:endParaRPr lang="sv-SE" sz="1400" b="1" dirty="0" smtClean="0"/>
          </a:p>
          <a:p>
            <a:pPr marL="0" indent="0">
              <a:buNone/>
            </a:pPr>
            <a:endParaRPr lang="sv-SE" sz="1400" b="1" dirty="0"/>
          </a:p>
        </p:txBody>
      </p:sp>
      <p:sp>
        <p:nvSpPr>
          <p:cNvPr id="4" name="Höger 5"/>
          <p:cNvSpPr>
            <a:spLocks noChangeArrowheads="1"/>
          </p:cNvSpPr>
          <p:nvPr/>
        </p:nvSpPr>
        <p:spPr bwMode="auto">
          <a:xfrm>
            <a:off x="674707" y="4822440"/>
            <a:ext cx="477837" cy="390525"/>
          </a:xfrm>
          <a:prstGeom prst="rightArrow">
            <a:avLst>
              <a:gd name="adj1" fmla="val 50000"/>
              <a:gd name="adj2" fmla="val 50048"/>
            </a:avLst>
          </a:prstGeom>
          <a:solidFill>
            <a:srgbClr val="72A741"/>
          </a:solidFill>
          <a:ln w="9525" algn="ctr">
            <a:solidFill>
              <a:schemeClr val="tx1"/>
            </a:solidFill>
            <a:round/>
            <a:headEnd/>
            <a:tailEnd/>
          </a:ln>
        </p:spPr>
        <p:txBody>
          <a:bodyPr wrap="none" anchor="ctr"/>
          <a:lstStyle>
            <a:lvl1pPr eaLnBrk="0" hangingPunct="0">
              <a:spcBef>
                <a:spcPct val="20000"/>
              </a:spcBef>
              <a:buClr>
                <a:schemeClr val="tx1"/>
              </a:buClr>
              <a:buChar char="•"/>
              <a:defRPr>
                <a:solidFill>
                  <a:schemeClr val="tx1"/>
                </a:solidFill>
                <a:latin typeface="Verdana" pitchFamily="34" charset="0"/>
              </a:defRPr>
            </a:lvl1pPr>
            <a:lvl2pPr marL="742950" indent="-285750" eaLnBrk="0" hangingPunct="0">
              <a:spcBef>
                <a:spcPct val="20000"/>
              </a:spcBef>
              <a:buClr>
                <a:schemeClr val="tx1"/>
              </a:buClr>
              <a:buFont typeface="Arial" charset="0"/>
              <a:buChar char="–"/>
              <a:defRPr sz="1600">
                <a:solidFill>
                  <a:schemeClr val="tx1"/>
                </a:solidFill>
                <a:latin typeface="Verdana" pitchFamily="34" charset="0"/>
              </a:defRPr>
            </a:lvl2pPr>
            <a:lvl3pPr marL="1143000" indent="-228600" eaLnBrk="0" hangingPunct="0">
              <a:spcBef>
                <a:spcPct val="20000"/>
              </a:spcBef>
              <a:buClr>
                <a:schemeClr val="tx1"/>
              </a:buClr>
              <a:buChar char="•"/>
              <a:defRPr sz="1600">
                <a:solidFill>
                  <a:schemeClr val="tx1"/>
                </a:solidFill>
                <a:latin typeface="Verdana" pitchFamily="34" charset="0"/>
              </a:defRPr>
            </a:lvl3pPr>
            <a:lvl4pPr marL="1600200" indent="-228600" eaLnBrk="0" hangingPunct="0">
              <a:spcBef>
                <a:spcPct val="20000"/>
              </a:spcBef>
              <a:buClr>
                <a:schemeClr val="tx1"/>
              </a:buClr>
              <a:buFont typeface="Arial" charset="0"/>
              <a:buChar char="–"/>
              <a:defRPr sz="1600">
                <a:solidFill>
                  <a:schemeClr val="tx1"/>
                </a:solidFill>
                <a:latin typeface="Verdana" pitchFamily="34" charset="0"/>
              </a:defRPr>
            </a:lvl4pPr>
            <a:lvl5pPr marL="2057400" indent="-228600" eaLnBrk="0" hangingPunct="0">
              <a:spcBef>
                <a:spcPct val="20000"/>
              </a:spcBef>
              <a:buClr>
                <a:schemeClr val="tx1"/>
              </a:buClr>
              <a:buFont typeface="Arial"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9pPr>
          </a:lstStyle>
          <a:p>
            <a:pPr eaLnBrk="1" hangingPunct="1">
              <a:spcBef>
                <a:spcPct val="0"/>
              </a:spcBef>
              <a:buClrTx/>
              <a:buFontTx/>
              <a:buNone/>
            </a:pPr>
            <a:endParaRPr lang="sv-SE" altLang="sv-SE">
              <a:solidFill>
                <a:srgbClr val="FF0000"/>
              </a:solidFill>
            </a:endParaRPr>
          </a:p>
        </p:txBody>
      </p:sp>
    </p:spTree>
    <p:extLst>
      <p:ext uri="{BB962C8B-B14F-4D97-AF65-F5344CB8AC3E}">
        <p14:creationId xmlns:p14="http://schemas.microsoft.com/office/powerpoint/2010/main" val="400747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7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254000" y="254000"/>
            <a:ext cx="8595032" cy="876710"/>
          </a:xfrm>
        </p:spPr>
        <p:txBody>
          <a:bodyPr/>
          <a:lstStyle/>
          <a:p>
            <a:r>
              <a:rPr lang="sv-SE" dirty="0" smtClean="0"/>
              <a:t>Skatt på förbränning av avfall</a:t>
            </a:r>
            <a:endParaRPr lang="sv-SE" dirty="0"/>
          </a:p>
        </p:txBody>
      </p:sp>
      <p:sp>
        <p:nvSpPr>
          <p:cNvPr id="397315" name="Rectangle 3"/>
          <p:cNvSpPr>
            <a:spLocks noGrp="1" noChangeArrowheads="1"/>
          </p:cNvSpPr>
          <p:nvPr>
            <p:ph type="body" idx="1"/>
          </p:nvPr>
        </p:nvSpPr>
        <p:spPr>
          <a:xfrm>
            <a:off x="606422" y="881779"/>
            <a:ext cx="8750938" cy="5435201"/>
          </a:xfrm>
        </p:spPr>
        <p:txBody>
          <a:bodyPr/>
          <a:lstStyle/>
          <a:p>
            <a:pPr marL="0" indent="0">
              <a:spcBef>
                <a:spcPct val="50000"/>
              </a:spcBef>
              <a:buNone/>
            </a:pPr>
            <a:endParaRPr lang="sv-SE" dirty="0"/>
          </a:p>
          <a:p>
            <a:pPr>
              <a:spcBef>
                <a:spcPct val="50000"/>
              </a:spcBef>
            </a:pPr>
            <a:r>
              <a:rPr lang="sv-SE" dirty="0" smtClean="0"/>
              <a:t>Tidigare skatt avskaffades 2010 för att den saknade miljöstyrning</a:t>
            </a:r>
          </a:p>
          <a:p>
            <a:pPr>
              <a:spcBef>
                <a:spcPct val="50000"/>
              </a:spcBef>
            </a:pPr>
            <a:r>
              <a:rPr lang="sv-SE" dirty="0" smtClean="0"/>
              <a:t>Vid </a:t>
            </a:r>
            <a:r>
              <a:rPr lang="sv-SE" dirty="0"/>
              <a:t>förbränning frigörs rökgaser, däribland </a:t>
            </a:r>
            <a:r>
              <a:rPr lang="sv-SE" dirty="0" smtClean="0"/>
              <a:t>koldioxid</a:t>
            </a:r>
          </a:p>
          <a:p>
            <a:pPr>
              <a:spcBef>
                <a:spcPct val="50000"/>
              </a:spcBef>
            </a:pPr>
            <a:r>
              <a:rPr lang="sv-SE" dirty="0" smtClean="0"/>
              <a:t>Avfallsförbränningsförordningen ger gränsvärden för utsläpp</a:t>
            </a:r>
          </a:p>
          <a:p>
            <a:pPr>
              <a:spcBef>
                <a:spcPct val="50000"/>
              </a:spcBef>
            </a:pPr>
            <a:r>
              <a:rPr lang="sv-SE" dirty="0" smtClean="0"/>
              <a:t>Avfallsförbränningsanläggningar ingår i EU ETS sedan 2013</a:t>
            </a:r>
            <a:endParaRPr lang="sv-SE" dirty="0"/>
          </a:p>
          <a:p>
            <a:pPr>
              <a:spcBef>
                <a:spcPct val="50000"/>
              </a:spcBef>
            </a:pPr>
            <a:r>
              <a:rPr lang="sv-SE" dirty="0"/>
              <a:t>För att lägga grunden för en cirkulär ekonomi utreds </a:t>
            </a:r>
            <a:r>
              <a:rPr lang="sv-SE" dirty="0" smtClean="0"/>
              <a:t>återinförande</a:t>
            </a:r>
            <a:endParaRPr lang="sv-SE" dirty="0"/>
          </a:p>
          <a:p>
            <a:pPr>
              <a:spcBef>
                <a:spcPct val="50000"/>
              </a:spcBef>
            </a:pPr>
            <a:r>
              <a:rPr lang="sv-SE" dirty="0" smtClean="0"/>
              <a:t>Ska </a:t>
            </a:r>
            <a:r>
              <a:rPr lang="sv-SE" dirty="0"/>
              <a:t>minska förbränning och </a:t>
            </a:r>
            <a:r>
              <a:rPr lang="sv-SE" dirty="0" smtClean="0"/>
              <a:t>utsläpp </a:t>
            </a:r>
            <a:r>
              <a:rPr lang="sv-SE" dirty="0"/>
              <a:t>av växthusgaser (</a:t>
            </a:r>
            <a:r>
              <a:rPr lang="sv-SE" dirty="0" smtClean="0"/>
              <a:t>Dir 2016:34) </a:t>
            </a:r>
            <a:endParaRPr lang="sv-SE" dirty="0"/>
          </a:p>
          <a:p>
            <a:pPr marL="0" indent="0">
              <a:spcBef>
                <a:spcPct val="50000"/>
              </a:spcBef>
              <a:buNone/>
            </a:pPr>
            <a:endParaRPr lang="sv-SE" dirty="0" smtClean="0"/>
          </a:p>
          <a:p>
            <a:pPr marL="449263" indent="-449263">
              <a:spcBef>
                <a:spcPct val="50000"/>
              </a:spcBef>
              <a:buNone/>
            </a:pPr>
            <a:r>
              <a:rPr lang="sv-SE" dirty="0"/>
              <a:t> </a:t>
            </a:r>
            <a:r>
              <a:rPr lang="sv-SE" dirty="0" smtClean="0"/>
              <a:t>    Skatt på utsläppen av växthusgaser påverkar inte totala utsläppen så länge anläggningarna ingår i EU ETS</a:t>
            </a:r>
          </a:p>
          <a:p>
            <a:pPr marL="449263" indent="-449263">
              <a:spcBef>
                <a:spcPct val="50000"/>
              </a:spcBef>
              <a:buNone/>
            </a:pPr>
            <a:r>
              <a:rPr lang="sv-SE" dirty="0"/>
              <a:t> </a:t>
            </a:r>
            <a:r>
              <a:rPr lang="sv-SE" dirty="0" smtClean="0"/>
              <a:t>    Skatt på förbränning kan styra mot ökad materialåtervinning och minskad deponering av aska</a:t>
            </a:r>
          </a:p>
          <a:p>
            <a:pPr marL="449263" indent="-449263">
              <a:spcBef>
                <a:spcPct val="50000"/>
              </a:spcBef>
              <a:buNone/>
            </a:pPr>
            <a:r>
              <a:rPr lang="sv-SE" dirty="0"/>
              <a:t> </a:t>
            </a:r>
            <a:r>
              <a:rPr lang="sv-SE" dirty="0" smtClean="0"/>
              <a:t>	Skatt på andra utsläpp bra men dyrt, bättre att skärpa gränsvärdena</a:t>
            </a:r>
          </a:p>
          <a:p>
            <a:pPr marL="0" indent="0">
              <a:spcBef>
                <a:spcPct val="50000"/>
              </a:spcBef>
              <a:buNone/>
            </a:pPr>
            <a:endParaRPr lang="sv-SE" dirty="0"/>
          </a:p>
          <a:p>
            <a:pPr marL="0" indent="0">
              <a:spcBef>
                <a:spcPct val="50000"/>
              </a:spcBef>
              <a:buNone/>
            </a:pPr>
            <a:endParaRPr lang="sv-SE" dirty="0" smtClean="0"/>
          </a:p>
          <a:p>
            <a:pPr marL="0" indent="0">
              <a:spcBef>
                <a:spcPct val="50000"/>
              </a:spcBef>
              <a:buNone/>
            </a:pPr>
            <a:endParaRPr lang="sv-SE" sz="800" b="1" dirty="0"/>
          </a:p>
          <a:p>
            <a:pPr marL="0" indent="0">
              <a:spcBef>
                <a:spcPct val="50000"/>
              </a:spcBef>
              <a:buNone/>
            </a:pPr>
            <a:endParaRPr lang="sv-SE" sz="800" b="1" dirty="0" smtClean="0"/>
          </a:p>
          <a:p>
            <a:pPr marL="0" indent="0">
              <a:spcBef>
                <a:spcPct val="50000"/>
              </a:spcBef>
              <a:buNone/>
            </a:pPr>
            <a:r>
              <a:rPr lang="sv-SE" sz="800" b="1" dirty="0"/>
              <a:t>	</a:t>
            </a:r>
          </a:p>
          <a:p>
            <a:pPr marL="0" indent="0">
              <a:buNone/>
            </a:pPr>
            <a:endParaRPr lang="sv-SE" sz="1400" b="1" dirty="0" smtClean="0"/>
          </a:p>
          <a:p>
            <a:pPr marL="0" indent="0">
              <a:buNone/>
            </a:pPr>
            <a:endParaRPr lang="sv-SE" sz="1400" b="1" dirty="0"/>
          </a:p>
        </p:txBody>
      </p:sp>
      <p:sp>
        <p:nvSpPr>
          <p:cNvPr id="5" name="Höger 5"/>
          <p:cNvSpPr>
            <a:spLocks noChangeArrowheads="1"/>
          </p:cNvSpPr>
          <p:nvPr/>
        </p:nvSpPr>
        <p:spPr bwMode="auto">
          <a:xfrm>
            <a:off x="677216" y="4236340"/>
            <a:ext cx="316712" cy="291559"/>
          </a:xfrm>
          <a:prstGeom prst="rightArrow">
            <a:avLst>
              <a:gd name="adj1" fmla="val 50000"/>
              <a:gd name="adj2" fmla="val 50048"/>
            </a:avLst>
          </a:prstGeom>
          <a:solidFill>
            <a:srgbClr val="72A741"/>
          </a:solidFill>
          <a:ln w="9525" algn="ctr">
            <a:solidFill>
              <a:schemeClr val="tx1"/>
            </a:solidFill>
            <a:round/>
            <a:headEnd/>
            <a:tailEnd/>
          </a:ln>
        </p:spPr>
        <p:txBody>
          <a:bodyPr wrap="none" anchor="ctr"/>
          <a:lstStyle>
            <a:lvl1pPr eaLnBrk="0" hangingPunct="0">
              <a:spcBef>
                <a:spcPct val="20000"/>
              </a:spcBef>
              <a:buClr>
                <a:schemeClr val="tx1"/>
              </a:buClr>
              <a:buChar char="•"/>
              <a:defRPr>
                <a:solidFill>
                  <a:schemeClr val="tx1"/>
                </a:solidFill>
                <a:latin typeface="Verdana" pitchFamily="34" charset="0"/>
              </a:defRPr>
            </a:lvl1pPr>
            <a:lvl2pPr marL="742950" indent="-285750" eaLnBrk="0" hangingPunct="0">
              <a:spcBef>
                <a:spcPct val="20000"/>
              </a:spcBef>
              <a:buClr>
                <a:schemeClr val="tx1"/>
              </a:buClr>
              <a:buFont typeface="Arial" charset="0"/>
              <a:buChar char="–"/>
              <a:defRPr sz="1600">
                <a:solidFill>
                  <a:schemeClr val="tx1"/>
                </a:solidFill>
                <a:latin typeface="Verdana" pitchFamily="34" charset="0"/>
              </a:defRPr>
            </a:lvl2pPr>
            <a:lvl3pPr marL="1143000" indent="-228600" eaLnBrk="0" hangingPunct="0">
              <a:spcBef>
                <a:spcPct val="20000"/>
              </a:spcBef>
              <a:buClr>
                <a:schemeClr val="tx1"/>
              </a:buClr>
              <a:buChar char="•"/>
              <a:defRPr sz="1600">
                <a:solidFill>
                  <a:schemeClr val="tx1"/>
                </a:solidFill>
                <a:latin typeface="Verdana" pitchFamily="34" charset="0"/>
              </a:defRPr>
            </a:lvl3pPr>
            <a:lvl4pPr marL="1600200" indent="-228600" eaLnBrk="0" hangingPunct="0">
              <a:spcBef>
                <a:spcPct val="20000"/>
              </a:spcBef>
              <a:buClr>
                <a:schemeClr val="tx1"/>
              </a:buClr>
              <a:buFont typeface="Arial" charset="0"/>
              <a:buChar char="–"/>
              <a:defRPr sz="1600">
                <a:solidFill>
                  <a:schemeClr val="tx1"/>
                </a:solidFill>
                <a:latin typeface="Verdana" pitchFamily="34" charset="0"/>
              </a:defRPr>
            </a:lvl4pPr>
            <a:lvl5pPr marL="2057400" indent="-228600" eaLnBrk="0" hangingPunct="0">
              <a:spcBef>
                <a:spcPct val="20000"/>
              </a:spcBef>
              <a:buClr>
                <a:schemeClr val="tx1"/>
              </a:buClr>
              <a:buFont typeface="Arial"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9pPr>
          </a:lstStyle>
          <a:p>
            <a:pPr eaLnBrk="1" hangingPunct="1">
              <a:spcBef>
                <a:spcPct val="0"/>
              </a:spcBef>
              <a:buClrTx/>
              <a:buFontTx/>
              <a:buNone/>
            </a:pPr>
            <a:endParaRPr lang="sv-SE" altLang="sv-SE">
              <a:solidFill>
                <a:srgbClr val="FF0000"/>
              </a:solidFill>
            </a:endParaRPr>
          </a:p>
        </p:txBody>
      </p:sp>
      <p:sp>
        <p:nvSpPr>
          <p:cNvPr id="6" name="Höger 5"/>
          <p:cNvSpPr>
            <a:spLocks noChangeArrowheads="1"/>
          </p:cNvSpPr>
          <p:nvPr/>
        </p:nvSpPr>
        <p:spPr bwMode="auto">
          <a:xfrm>
            <a:off x="677216" y="4945000"/>
            <a:ext cx="316712" cy="291559"/>
          </a:xfrm>
          <a:prstGeom prst="rightArrow">
            <a:avLst>
              <a:gd name="adj1" fmla="val 50000"/>
              <a:gd name="adj2" fmla="val 50048"/>
            </a:avLst>
          </a:prstGeom>
          <a:solidFill>
            <a:srgbClr val="72A741"/>
          </a:solidFill>
          <a:ln w="9525" algn="ctr">
            <a:solidFill>
              <a:schemeClr val="tx1"/>
            </a:solidFill>
            <a:round/>
            <a:headEnd/>
            <a:tailEnd/>
          </a:ln>
        </p:spPr>
        <p:txBody>
          <a:bodyPr wrap="none" anchor="ctr"/>
          <a:lstStyle>
            <a:lvl1pPr eaLnBrk="0" hangingPunct="0">
              <a:spcBef>
                <a:spcPct val="20000"/>
              </a:spcBef>
              <a:buClr>
                <a:schemeClr val="tx1"/>
              </a:buClr>
              <a:buChar char="•"/>
              <a:defRPr>
                <a:solidFill>
                  <a:schemeClr val="tx1"/>
                </a:solidFill>
                <a:latin typeface="Verdana" pitchFamily="34" charset="0"/>
              </a:defRPr>
            </a:lvl1pPr>
            <a:lvl2pPr marL="742950" indent="-285750" eaLnBrk="0" hangingPunct="0">
              <a:spcBef>
                <a:spcPct val="20000"/>
              </a:spcBef>
              <a:buClr>
                <a:schemeClr val="tx1"/>
              </a:buClr>
              <a:buFont typeface="Arial" charset="0"/>
              <a:buChar char="–"/>
              <a:defRPr sz="1600">
                <a:solidFill>
                  <a:schemeClr val="tx1"/>
                </a:solidFill>
                <a:latin typeface="Verdana" pitchFamily="34" charset="0"/>
              </a:defRPr>
            </a:lvl2pPr>
            <a:lvl3pPr marL="1143000" indent="-228600" eaLnBrk="0" hangingPunct="0">
              <a:spcBef>
                <a:spcPct val="20000"/>
              </a:spcBef>
              <a:buClr>
                <a:schemeClr val="tx1"/>
              </a:buClr>
              <a:buChar char="•"/>
              <a:defRPr sz="1600">
                <a:solidFill>
                  <a:schemeClr val="tx1"/>
                </a:solidFill>
                <a:latin typeface="Verdana" pitchFamily="34" charset="0"/>
              </a:defRPr>
            </a:lvl3pPr>
            <a:lvl4pPr marL="1600200" indent="-228600" eaLnBrk="0" hangingPunct="0">
              <a:spcBef>
                <a:spcPct val="20000"/>
              </a:spcBef>
              <a:buClr>
                <a:schemeClr val="tx1"/>
              </a:buClr>
              <a:buFont typeface="Arial" charset="0"/>
              <a:buChar char="–"/>
              <a:defRPr sz="1600">
                <a:solidFill>
                  <a:schemeClr val="tx1"/>
                </a:solidFill>
                <a:latin typeface="Verdana" pitchFamily="34" charset="0"/>
              </a:defRPr>
            </a:lvl4pPr>
            <a:lvl5pPr marL="2057400" indent="-228600" eaLnBrk="0" hangingPunct="0">
              <a:spcBef>
                <a:spcPct val="20000"/>
              </a:spcBef>
              <a:buClr>
                <a:schemeClr val="tx1"/>
              </a:buClr>
              <a:buFont typeface="Arial"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9pPr>
          </a:lstStyle>
          <a:p>
            <a:pPr eaLnBrk="1" hangingPunct="1">
              <a:spcBef>
                <a:spcPct val="0"/>
              </a:spcBef>
              <a:buClrTx/>
              <a:buFontTx/>
              <a:buNone/>
            </a:pPr>
            <a:endParaRPr lang="sv-SE" altLang="sv-SE">
              <a:solidFill>
                <a:srgbClr val="FF0000"/>
              </a:solidFill>
            </a:endParaRPr>
          </a:p>
        </p:txBody>
      </p:sp>
      <p:sp>
        <p:nvSpPr>
          <p:cNvPr id="7" name="Höger 5"/>
          <p:cNvSpPr>
            <a:spLocks noChangeArrowheads="1"/>
          </p:cNvSpPr>
          <p:nvPr/>
        </p:nvSpPr>
        <p:spPr bwMode="auto">
          <a:xfrm>
            <a:off x="702560" y="5566220"/>
            <a:ext cx="316712" cy="291559"/>
          </a:xfrm>
          <a:prstGeom prst="rightArrow">
            <a:avLst>
              <a:gd name="adj1" fmla="val 50000"/>
              <a:gd name="adj2" fmla="val 50048"/>
            </a:avLst>
          </a:prstGeom>
          <a:solidFill>
            <a:srgbClr val="72A741"/>
          </a:solidFill>
          <a:ln w="9525" algn="ctr">
            <a:solidFill>
              <a:schemeClr val="tx1"/>
            </a:solidFill>
            <a:round/>
            <a:headEnd/>
            <a:tailEnd/>
          </a:ln>
        </p:spPr>
        <p:txBody>
          <a:bodyPr wrap="none" anchor="ctr"/>
          <a:lstStyle>
            <a:lvl1pPr eaLnBrk="0" hangingPunct="0">
              <a:spcBef>
                <a:spcPct val="20000"/>
              </a:spcBef>
              <a:buClr>
                <a:schemeClr val="tx1"/>
              </a:buClr>
              <a:buChar char="•"/>
              <a:defRPr>
                <a:solidFill>
                  <a:schemeClr val="tx1"/>
                </a:solidFill>
                <a:latin typeface="Verdana" pitchFamily="34" charset="0"/>
              </a:defRPr>
            </a:lvl1pPr>
            <a:lvl2pPr marL="742950" indent="-285750" eaLnBrk="0" hangingPunct="0">
              <a:spcBef>
                <a:spcPct val="20000"/>
              </a:spcBef>
              <a:buClr>
                <a:schemeClr val="tx1"/>
              </a:buClr>
              <a:buFont typeface="Arial" charset="0"/>
              <a:buChar char="–"/>
              <a:defRPr sz="1600">
                <a:solidFill>
                  <a:schemeClr val="tx1"/>
                </a:solidFill>
                <a:latin typeface="Verdana" pitchFamily="34" charset="0"/>
              </a:defRPr>
            </a:lvl2pPr>
            <a:lvl3pPr marL="1143000" indent="-228600" eaLnBrk="0" hangingPunct="0">
              <a:spcBef>
                <a:spcPct val="20000"/>
              </a:spcBef>
              <a:buClr>
                <a:schemeClr val="tx1"/>
              </a:buClr>
              <a:buChar char="•"/>
              <a:defRPr sz="1600">
                <a:solidFill>
                  <a:schemeClr val="tx1"/>
                </a:solidFill>
                <a:latin typeface="Verdana" pitchFamily="34" charset="0"/>
              </a:defRPr>
            </a:lvl3pPr>
            <a:lvl4pPr marL="1600200" indent="-228600" eaLnBrk="0" hangingPunct="0">
              <a:spcBef>
                <a:spcPct val="20000"/>
              </a:spcBef>
              <a:buClr>
                <a:schemeClr val="tx1"/>
              </a:buClr>
              <a:buFont typeface="Arial" charset="0"/>
              <a:buChar char="–"/>
              <a:defRPr sz="1600">
                <a:solidFill>
                  <a:schemeClr val="tx1"/>
                </a:solidFill>
                <a:latin typeface="Verdana" pitchFamily="34" charset="0"/>
              </a:defRPr>
            </a:lvl4pPr>
            <a:lvl5pPr marL="2057400" indent="-228600" eaLnBrk="0" hangingPunct="0">
              <a:spcBef>
                <a:spcPct val="20000"/>
              </a:spcBef>
              <a:buClr>
                <a:schemeClr val="tx1"/>
              </a:buClr>
              <a:buFont typeface="Arial"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9pPr>
          </a:lstStyle>
          <a:p>
            <a:pPr eaLnBrk="1" hangingPunct="1">
              <a:spcBef>
                <a:spcPct val="0"/>
              </a:spcBef>
              <a:buClrTx/>
              <a:buFontTx/>
              <a:buNone/>
            </a:pPr>
            <a:endParaRPr lang="sv-SE" altLang="sv-SE">
              <a:solidFill>
                <a:srgbClr val="FF0000"/>
              </a:solidFill>
            </a:endParaRPr>
          </a:p>
        </p:txBody>
      </p:sp>
    </p:spTree>
    <p:extLst>
      <p:ext uri="{BB962C8B-B14F-4D97-AF65-F5344CB8AC3E}">
        <p14:creationId xmlns:p14="http://schemas.microsoft.com/office/powerpoint/2010/main" val="7226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7315">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731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73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254000" y="254000"/>
            <a:ext cx="8595032" cy="876710"/>
          </a:xfrm>
        </p:spPr>
        <p:txBody>
          <a:bodyPr/>
          <a:lstStyle/>
          <a:p>
            <a:r>
              <a:rPr lang="sv-SE" dirty="0" smtClean="0"/>
              <a:t>Skatt på deponering av avfall</a:t>
            </a:r>
            <a:endParaRPr lang="sv-SE" dirty="0"/>
          </a:p>
        </p:txBody>
      </p:sp>
      <p:sp>
        <p:nvSpPr>
          <p:cNvPr id="397315" name="Rectangle 3"/>
          <p:cNvSpPr>
            <a:spLocks noGrp="1" noChangeArrowheads="1"/>
          </p:cNvSpPr>
          <p:nvPr>
            <p:ph type="body" idx="1"/>
          </p:nvPr>
        </p:nvSpPr>
        <p:spPr>
          <a:xfrm>
            <a:off x="606422" y="881779"/>
            <a:ext cx="8804278" cy="5366621"/>
          </a:xfrm>
        </p:spPr>
        <p:txBody>
          <a:bodyPr/>
          <a:lstStyle/>
          <a:p>
            <a:pPr>
              <a:spcBef>
                <a:spcPct val="50000"/>
              </a:spcBef>
            </a:pPr>
            <a:r>
              <a:rPr lang="sv-SE" dirty="0"/>
              <a:t>U</a:t>
            </a:r>
            <a:r>
              <a:rPr lang="sv-SE" dirty="0" smtClean="0"/>
              <a:t>tsläpp av metangas och läckage av giftiga ämnen och tungmetaller</a:t>
            </a:r>
          </a:p>
          <a:p>
            <a:pPr>
              <a:spcBef>
                <a:spcPct val="50000"/>
              </a:spcBef>
            </a:pPr>
            <a:r>
              <a:rPr lang="sv-SE" dirty="0" smtClean="0"/>
              <a:t>Förbud mot deponering av brännbart och organiskt avfall</a:t>
            </a:r>
          </a:p>
          <a:p>
            <a:pPr>
              <a:spcBef>
                <a:spcPct val="50000"/>
              </a:spcBef>
            </a:pPr>
            <a:r>
              <a:rPr lang="sv-SE" dirty="0" smtClean="0"/>
              <a:t>Deponeringsförordningen ställer miljökrav på deponier</a:t>
            </a:r>
          </a:p>
          <a:p>
            <a:pPr>
              <a:spcBef>
                <a:spcPct val="50000"/>
              </a:spcBef>
            </a:pPr>
            <a:r>
              <a:rPr lang="sv-SE" dirty="0" smtClean="0"/>
              <a:t>Deponiskatten infördes 2000, många avfallsslag är skattebefriade</a:t>
            </a:r>
          </a:p>
          <a:p>
            <a:pPr marL="0" indent="0">
              <a:spcBef>
                <a:spcPct val="50000"/>
              </a:spcBef>
              <a:buNone/>
            </a:pPr>
            <a:endParaRPr lang="sv-SE" dirty="0"/>
          </a:p>
          <a:p>
            <a:pPr marL="0" indent="0">
              <a:spcBef>
                <a:spcPct val="50000"/>
              </a:spcBef>
              <a:buNone/>
            </a:pPr>
            <a:endParaRPr lang="sv-SE" dirty="0" smtClean="0"/>
          </a:p>
          <a:p>
            <a:pPr marL="0" indent="0">
              <a:spcBef>
                <a:spcPct val="50000"/>
              </a:spcBef>
              <a:buNone/>
            </a:pPr>
            <a:endParaRPr lang="sv-SE" dirty="0"/>
          </a:p>
          <a:p>
            <a:pPr marL="0" indent="0">
              <a:spcBef>
                <a:spcPct val="50000"/>
              </a:spcBef>
              <a:buNone/>
            </a:pPr>
            <a:endParaRPr lang="sv-SE" dirty="0" smtClean="0"/>
          </a:p>
          <a:p>
            <a:pPr marL="0" indent="0">
              <a:spcBef>
                <a:spcPct val="50000"/>
              </a:spcBef>
              <a:buNone/>
            </a:pPr>
            <a:endParaRPr lang="sv-SE" dirty="0" smtClean="0"/>
          </a:p>
          <a:p>
            <a:pPr marL="449263" indent="-449263">
              <a:spcBef>
                <a:spcPct val="50000"/>
              </a:spcBef>
              <a:buNone/>
            </a:pPr>
            <a:r>
              <a:rPr lang="sv-SE" dirty="0"/>
              <a:t> </a:t>
            </a:r>
            <a:r>
              <a:rPr lang="sv-SE" dirty="0" smtClean="0"/>
              <a:t>    </a:t>
            </a:r>
          </a:p>
          <a:p>
            <a:pPr marL="449263" indent="-449263">
              <a:spcBef>
                <a:spcPct val="50000"/>
              </a:spcBef>
              <a:buNone/>
            </a:pPr>
            <a:r>
              <a:rPr lang="sv-SE" dirty="0"/>
              <a:t>	</a:t>
            </a:r>
            <a:endParaRPr lang="sv-SE" dirty="0" smtClean="0"/>
          </a:p>
          <a:p>
            <a:pPr marL="358775" indent="-358775">
              <a:spcBef>
                <a:spcPct val="50000"/>
              </a:spcBef>
              <a:buNone/>
            </a:pPr>
            <a:r>
              <a:rPr lang="sv-SE" dirty="0"/>
              <a:t>	</a:t>
            </a:r>
            <a:r>
              <a:rPr lang="sv-SE" dirty="0" smtClean="0"/>
              <a:t>Starkare miljöstyrande effekt om deponiskattens undantag begränsades och skatten differentierades efter avfallets miljöpåverkan</a:t>
            </a:r>
          </a:p>
          <a:p>
            <a:pPr marL="449263" indent="-449263">
              <a:spcBef>
                <a:spcPct val="50000"/>
              </a:spcBef>
              <a:buNone/>
            </a:pPr>
            <a:r>
              <a:rPr lang="sv-SE" dirty="0"/>
              <a:t> </a:t>
            </a:r>
            <a:r>
              <a:rPr lang="sv-SE" dirty="0" smtClean="0"/>
              <a:t>          </a:t>
            </a:r>
          </a:p>
          <a:p>
            <a:pPr marL="0" indent="0">
              <a:spcBef>
                <a:spcPct val="50000"/>
              </a:spcBef>
              <a:buNone/>
            </a:pPr>
            <a:endParaRPr lang="sv-SE" dirty="0"/>
          </a:p>
          <a:p>
            <a:pPr marL="0" indent="0">
              <a:spcBef>
                <a:spcPct val="50000"/>
              </a:spcBef>
              <a:buNone/>
            </a:pPr>
            <a:endParaRPr lang="sv-SE" dirty="0" smtClean="0"/>
          </a:p>
          <a:p>
            <a:pPr marL="0" indent="0">
              <a:spcBef>
                <a:spcPct val="50000"/>
              </a:spcBef>
              <a:buNone/>
            </a:pPr>
            <a:endParaRPr lang="sv-SE" sz="800" b="1" dirty="0"/>
          </a:p>
          <a:p>
            <a:pPr marL="0" indent="0">
              <a:spcBef>
                <a:spcPct val="50000"/>
              </a:spcBef>
              <a:buNone/>
            </a:pPr>
            <a:endParaRPr lang="sv-SE" sz="800" b="1" dirty="0" smtClean="0"/>
          </a:p>
          <a:p>
            <a:pPr marL="0" indent="0">
              <a:spcBef>
                <a:spcPct val="50000"/>
              </a:spcBef>
              <a:buNone/>
            </a:pPr>
            <a:r>
              <a:rPr lang="sv-SE" sz="800" b="1" dirty="0"/>
              <a:t>	</a:t>
            </a:r>
          </a:p>
          <a:p>
            <a:pPr marL="0" indent="0">
              <a:buNone/>
            </a:pPr>
            <a:endParaRPr lang="sv-SE" sz="1400" b="1" dirty="0" smtClean="0"/>
          </a:p>
          <a:p>
            <a:pPr marL="0" indent="0">
              <a:buNone/>
            </a:pPr>
            <a:endParaRPr lang="sv-SE" sz="1400" b="1" dirty="0"/>
          </a:p>
        </p:txBody>
      </p:sp>
      <p:sp>
        <p:nvSpPr>
          <p:cNvPr id="6" name="Höger 5"/>
          <p:cNvSpPr>
            <a:spLocks noChangeArrowheads="1"/>
          </p:cNvSpPr>
          <p:nvPr/>
        </p:nvSpPr>
        <p:spPr bwMode="auto">
          <a:xfrm>
            <a:off x="691492" y="5587078"/>
            <a:ext cx="316712" cy="291559"/>
          </a:xfrm>
          <a:prstGeom prst="rightArrow">
            <a:avLst>
              <a:gd name="adj1" fmla="val 50000"/>
              <a:gd name="adj2" fmla="val 50048"/>
            </a:avLst>
          </a:prstGeom>
          <a:solidFill>
            <a:srgbClr val="72A741"/>
          </a:solidFill>
          <a:ln w="9525" algn="ctr">
            <a:solidFill>
              <a:schemeClr val="tx1"/>
            </a:solidFill>
            <a:round/>
            <a:headEnd/>
            <a:tailEnd/>
          </a:ln>
        </p:spPr>
        <p:txBody>
          <a:bodyPr wrap="none" anchor="ctr"/>
          <a:lstStyle>
            <a:lvl1pPr eaLnBrk="0" hangingPunct="0">
              <a:spcBef>
                <a:spcPct val="20000"/>
              </a:spcBef>
              <a:buClr>
                <a:schemeClr val="tx1"/>
              </a:buClr>
              <a:buChar char="•"/>
              <a:defRPr>
                <a:solidFill>
                  <a:schemeClr val="tx1"/>
                </a:solidFill>
                <a:latin typeface="Verdana" pitchFamily="34" charset="0"/>
              </a:defRPr>
            </a:lvl1pPr>
            <a:lvl2pPr marL="742950" indent="-285750" eaLnBrk="0" hangingPunct="0">
              <a:spcBef>
                <a:spcPct val="20000"/>
              </a:spcBef>
              <a:buClr>
                <a:schemeClr val="tx1"/>
              </a:buClr>
              <a:buFont typeface="Arial" charset="0"/>
              <a:buChar char="–"/>
              <a:defRPr sz="1600">
                <a:solidFill>
                  <a:schemeClr val="tx1"/>
                </a:solidFill>
                <a:latin typeface="Verdana" pitchFamily="34" charset="0"/>
              </a:defRPr>
            </a:lvl2pPr>
            <a:lvl3pPr marL="1143000" indent="-228600" eaLnBrk="0" hangingPunct="0">
              <a:spcBef>
                <a:spcPct val="20000"/>
              </a:spcBef>
              <a:buClr>
                <a:schemeClr val="tx1"/>
              </a:buClr>
              <a:buChar char="•"/>
              <a:defRPr sz="1600">
                <a:solidFill>
                  <a:schemeClr val="tx1"/>
                </a:solidFill>
                <a:latin typeface="Verdana" pitchFamily="34" charset="0"/>
              </a:defRPr>
            </a:lvl3pPr>
            <a:lvl4pPr marL="1600200" indent="-228600" eaLnBrk="0" hangingPunct="0">
              <a:spcBef>
                <a:spcPct val="20000"/>
              </a:spcBef>
              <a:buClr>
                <a:schemeClr val="tx1"/>
              </a:buClr>
              <a:buFont typeface="Arial" charset="0"/>
              <a:buChar char="–"/>
              <a:defRPr sz="1600">
                <a:solidFill>
                  <a:schemeClr val="tx1"/>
                </a:solidFill>
                <a:latin typeface="Verdana" pitchFamily="34" charset="0"/>
              </a:defRPr>
            </a:lvl4pPr>
            <a:lvl5pPr marL="2057400" indent="-228600" eaLnBrk="0" hangingPunct="0">
              <a:spcBef>
                <a:spcPct val="20000"/>
              </a:spcBef>
              <a:buClr>
                <a:schemeClr val="tx1"/>
              </a:buClr>
              <a:buFont typeface="Arial"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9pPr>
          </a:lstStyle>
          <a:p>
            <a:pPr eaLnBrk="1" hangingPunct="1">
              <a:spcBef>
                <a:spcPct val="0"/>
              </a:spcBef>
              <a:buClrTx/>
              <a:buFontTx/>
              <a:buNone/>
            </a:pPr>
            <a:endParaRPr lang="sv-SE" altLang="sv-SE">
              <a:solidFill>
                <a:srgbClr val="FF00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204" y="2674939"/>
            <a:ext cx="5199731" cy="2567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32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73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254000" y="254000"/>
            <a:ext cx="8595032" cy="876710"/>
          </a:xfrm>
        </p:spPr>
        <p:txBody>
          <a:bodyPr/>
          <a:lstStyle/>
          <a:p>
            <a:r>
              <a:rPr lang="sv-SE" dirty="0" smtClean="0"/>
              <a:t>Viktbaserad avfallstaxa och insamling av matavfall</a:t>
            </a:r>
            <a:endParaRPr lang="sv-SE" dirty="0"/>
          </a:p>
        </p:txBody>
      </p:sp>
      <p:sp>
        <p:nvSpPr>
          <p:cNvPr id="397315" name="Rectangle 3"/>
          <p:cNvSpPr>
            <a:spLocks noGrp="1" noChangeArrowheads="1"/>
          </p:cNvSpPr>
          <p:nvPr>
            <p:ph type="body" idx="1"/>
          </p:nvPr>
        </p:nvSpPr>
        <p:spPr>
          <a:xfrm>
            <a:off x="606422" y="881779"/>
            <a:ext cx="8964298" cy="5351381"/>
          </a:xfrm>
        </p:spPr>
        <p:txBody>
          <a:bodyPr/>
          <a:lstStyle/>
          <a:p>
            <a:pPr marL="0" indent="0">
              <a:spcBef>
                <a:spcPct val="50000"/>
              </a:spcBef>
              <a:buNone/>
            </a:pPr>
            <a:endParaRPr lang="sv-SE" dirty="0"/>
          </a:p>
          <a:p>
            <a:pPr>
              <a:spcBef>
                <a:spcPct val="50000"/>
              </a:spcBef>
            </a:pPr>
            <a:r>
              <a:rPr lang="sv-SE" dirty="0" smtClean="0"/>
              <a:t>Kommunerna ansvarar för att hushållsavfall återvinns eller bortskaffas</a:t>
            </a:r>
          </a:p>
          <a:p>
            <a:pPr>
              <a:spcBef>
                <a:spcPct val="50000"/>
              </a:spcBef>
            </a:pPr>
            <a:r>
              <a:rPr lang="sv-SE" dirty="0" smtClean="0"/>
              <a:t>30 av Sveriges 290 kommuner har viktbaserad avfallstaxa 2014 </a:t>
            </a:r>
          </a:p>
          <a:p>
            <a:pPr>
              <a:spcBef>
                <a:spcPct val="50000"/>
              </a:spcBef>
            </a:pPr>
            <a:r>
              <a:rPr lang="sv-SE" dirty="0" smtClean="0"/>
              <a:t>190 kommuner har särskild insamling av matavfall 2014</a:t>
            </a:r>
          </a:p>
          <a:p>
            <a:pPr>
              <a:spcBef>
                <a:spcPct val="50000"/>
              </a:spcBef>
            </a:pPr>
            <a:r>
              <a:rPr lang="sv-SE" dirty="0" smtClean="0"/>
              <a:t>Hur påverkar dessa styrmedel avfallsströmmarna? </a:t>
            </a:r>
          </a:p>
          <a:p>
            <a:pPr marL="0" indent="0">
              <a:spcBef>
                <a:spcPct val="50000"/>
              </a:spcBef>
              <a:buNone/>
            </a:pPr>
            <a:endParaRPr lang="sv-SE" dirty="0" smtClean="0"/>
          </a:p>
          <a:p>
            <a:pPr marL="449263" indent="-449263">
              <a:spcBef>
                <a:spcPct val="50000"/>
              </a:spcBef>
              <a:buNone/>
            </a:pPr>
            <a:r>
              <a:rPr lang="sv-SE" dirty="0" smtClean="0"/>
              <a:t>      Särskild insamling av matavfall</a:t>
            </a:r>
          </a:p>
          <a:p>
            <a:pPr marL="715963" indent="-449263">
              <a:spcBef>
                <a:spcPts val="0"/>
              </a:spcBef>
              <a:buNone/>
            </a:pPr>
            <a:r>
              <a:rPr lang="sv-SE" dirty="0"/>
              <a:t>-</a:t>
            </a:r>
            <a:r>
              <a:rPr lang="sv-SE" dirty="0" smtClean="0"/>
              <a:t> 	</a:t>
            </a:r>
            <a:r>
              <a:rPr lang="sv-SE" dirty="0"/>
              <a:t>Ökar </a:t>
            </a:r>
            <a:r>
              <a:rPr lang="sv-SE" dirty="0" smtClean="0"/>
              <a:t>mängden </a:t>
            </a:r>
            <a:r>
              <a:rPr lang="sv-SE" dirty="0"/>
              <a:t>matavfall för biologisk </a:t>
            </a:r>
            <a:r>
              <a:rPr lang="sv-SE" dirty="0" smtClean="0"/>
              <a:t>återvinning</a:t>
            </a:r>
          </a:p>
          <a:p>
            <a:pPr marL="715963" indent="-449263">
              <a:spcBef>
                <a:spcPts val="0"/>
              </a:spcBef>
              <a:buNone/>
            </a:pPr>
            <a:r>
              <a:rPr lang="sv-SE" dirty="0" smtClean="0"/>
              <a:t>-</a:t>
            </a:r>
            <a:r>
              <a:rPr lang="sv-SE" dirty="0"/>
              <a:t>	</a:t>
            </a:r>
            <a:r>
              <a:rPr lang="sv-SE" dirty="0" smtClean="0"/>
              <a:t>Minskar mängden kärl- och säckavfall för energiåtervinning</a:t>
            </a:r>
          </a:p>
          <a:p>
            <a:pPr marL="715963" indent="-449263">
              <a:spcBef>
                <a:spcPts val="0"/>
              </a:spcBef>
              <a:buNone/>
            </a:pPr>
            <a:r>
              <a:rPr lang="sv-SE" dirty="0"/>
              <a:t>-</a:t>
            </a:r>
            <a:r>
              <a:rPr lang="sv-SE" dirty="0" smtClean="0"/>
              <a:t>	Ökar mängden avfall för materialåtervinning</a:t>
            </a:r>
          </a:p>
          <a:p>
            <a:pPr marL="715963" indent="-449263">
              <a:spcBef>
                <a:spcPts val="0"/>
              </a:spcBef>
              <a:buNone/>
            </a:pPr>
            <a:endParaRPr lang="sv-SE" dirty="0" smtClean="0"/>
          </a:p>
          <a:p>
            <a:pPr marL="449263" indent="-449263">
              <a:spcBef>
                <a:spcPct val="50000"/>
              </a:spcBef>
              <a:buNone/>
            </a:pPr>
            <a:r>
              <a:rPr lang="sv-SE" dirty="0" smtClean="0"/>
              <a:t>	Viktbaserad avfallstaxa</a:t>
            </a:r>
            <a:endParaRPr lang="sv-SE" dirty="0"/>
          </a:p>
          <a:p>
            <a:pPr marL="715963" indent="-449263">
              <a:spcBef>
                <a:spcPts val="0"/>
              </a:spcBef>
              <a:buNone/>
            </a:pPr>
            <a:r>
              <a:rPr lang="sv-SE" dirty="0" smtClean="0"/>
              <a:t>-	Minskar mängden matavfall för biologisk återvinning</a:t>
            </a:r>
            <a:endParaRPr lang="sv-SE" dirty="0"/>
          </a:p>
          <a:p>
            <a:pPr marL="715963" indent="-449263">
              <a:spcBef>
                <a:spcPts val="0"/>
              </a:spcBef>
              <a:buNone/>
            </a:pPr>
            <a:r>
              <a:rPr lang="sv-SE" dirty="0" smtClean="0"/>
              <a:t>-	Ökar mängden insamlat förpacknings- och tidningsavfall</a:t>
            </a:r>
            <a:endParaRPr lang="sv-SE" dirty="0"/>
          </a:p>
          <a:p>
            <a:pPr marL="266700" indent="0">
              <a:spcBef>
                <a:spcPts val="0"/>
              </a:spcBef>
              <a:buNone/>
            </a:pPr>
            <a:r>
              <a:rPr lang="sv-SE" dirty="0"/>
              <a:t>	</a:t>
            </a:r>
          </a:p>
          <a:p>
            <a:pPr marL="449263" indent="-449263">
              <a:spcBef>
                <a:spcPct val="50000"/>
              </a:spcBef>
              <a:buNone/>
            </a:pPr>
            <a:endParaRPr lang="sv-SE" dirty="0" smtClean="0"/>
          </a:p>
          <a:p>
            <a:pPr marL="449263" indent="-449263">
              <a:spcBef>
                <a:spcPct val="50000"/>
              </a:spcBef>
              <a:buNone/>
            </a:pPr>
            <a:endParaRPr lang="sv-SE" dirty="0"/>
          </a:p>
          <a:p>
            <a:pPr marL="449263" indent="-449263">
              <a:spcBef>
                <a:spcPct val="50000"/>
              </a:spcBef>
              <a:buNone/>
            </a:pPr>
            <a:endParaRPr lang="sv-SE" dirty="0" smtClean="0"/>
          </a:p>
          <a:p>
            <a:pPr marL="449263" indent="-449263">
              <a:spcBef>
                <a:spcPct val="50000"/>
              </a:spcBef>
              <a:buNone/>
            </a:pPr>
            <a:r>
              <a:rPr lang="sv-SE" dirty="0" smtClean="0"/>
              <a:t>       </a:t>
            </a:r>
          </a:p>
          <a:p>
            <a:pPr marL="0" indent="0">
              <a:spcBef>
                <a:spcPct val="50000"/>
              </a:spcBef>
              <a:buNone/>
            </a:pPr>
            <a:endParaRPr lang="sv-SE" dirty="0"/>
          </a:p>
          <a:p>
            <a:pPr marL="0" indent="0">
              <a:spcBef>
                <a:spcPct val="50000"/>
              </a:spcBef>
              <a:buNone/>
            </a:pPr>
            <a:endParaRPr lang="sv-SE" dirty="0" smtClean="0"/>
          </a:p>
          <a:p>
            <a:pPr marL="0" indent="0">
              <a:spcBef>
                <a:spcPct val="50000"/>
              </a:spcBef>
              <a:buNone/>
            </a:pPr>
            <a:endParaRPr lang="sv-SE" sz="800" b="1" dirty="0"/>
          </a:p>
          <a:p>
            <a:pPr marL="0" indent="0">
              <a:spcBef>
                <a:spcPct val="50000"/>
              </a:spcBef>
              <a:buNone/>
            </a:pPr>
            <a:endParaRPr lang="sv-SE" sz="800" b="1" dirty="0" smtClean="0"/>
          </a:p>
          <a:p>
            <a:pPr marL="0" indent="0">
              <a:spcBef>
                <a:spcPct val="50000"/>
              </a:spcBef>
              <a:buNone/>
            </a:pPr>
            <a:r>
              <a:rPr lang="sv-SE" sz="800" b="1" dirty="0"/>
              <a:t>	</a:t>
            </a:r>
          </a:p>
          <a:p>
            <a:pPr marL="0" indent="0">
              <a:buNone/>
            </a:pPr>
            <a:endParaRPr lang="sv-SE" sz="1400" b="1" dirty="0" smtClean="0"/>
          </a:p>
          <a:p>
            <a:pPr marL="0" indent="0">
              <a:buNone/>
            </a:pPr>
            <a:endParaRPr lang="sv-SE" sz="1400" b="1" dirty="0"/>
          </a:p>
        </p:txBody>
      </p:sp>
      <p:sp>
        <p:nvSpPr>
          <p:cNvPr id="6" name="Höger 5"/>
          <p:cNvSpPr>
            <a:spLocks noChangeArrowheads="1"/>
          </p:cNvSpPr>
          <p:nvPr/>
        </p:nvSpPr>
        <p:spPr bwMode="auto">
          <a:xfrm>
            <a:off x="680716" y="4960047"/>
            <a:ext cx="316712" cy="183261"/>
          </a:xfrm>
          <a:prstGeom prst="rightArrow">
            <a:avLst>
              <a:gd name="adj1" fmla="val 50000"/>
              <a:gd name="adj2" fmla="val 50048"/>
            </a:avLst>
          </a:prstGeom>
          <a:solidFill>
            <a:srgbClr val="72A741"/>
          </a:solidFill>
          <a:ln w="9525" algn="ctr">
            <a:solidFill>
              <a:schemeClr val="tx1"/>
            </a:solidFill>
            <a:round/>
            <a:headEnd/>
            <a:tailEnd/>
          </a:ln>
        </p:spPr>
        <p:txBody>
          <a:bodyPr wrap="none" anchor="ctr"/>
          <a:lstStyle>
            <a:lvl1pPr eaLnBrk="0" hangingPunct="0">
              <a:spcBef>
                <a:spcPct val="20000"/>
              </a:spcBef>
              <a:buClr>
                <a:schemeClr val="tx1"/>
              </a:buClr>
              <a:buChar char="•"/>
              <a:defRPr>
                <a:solidFill>
                  <a:schemeClr val="tx1"/>
                </a:solidFill>
                <a:latin typeface="Verdana" pitchFamily="34" charset="0"/>
              </a:defRPr>
            </a:lvl1pPr>
            <a:lvl2pPr marL="742950" indent="-285750" eaLnBrk="0" hangingPunct="0">
              <a:spcBef>
                <a:spcPct val="20000"/>
              </a:spcBef>
              <a:buClr>
                <a:schemeClr val="tx1"/>
              </a:buClr>
              <a:buFont typeface="Arial" charset="0"/>
              <a:buChar char="–"/>
              <a:defRPr sz="1600">
                <a:solidFill>
                  <a:schemeClr val="tx1"/>
                </a:solidFill>
                <a:latin typeface="Verdana" pitchFamily="34" charset="0"/>
              </a:defRPr>
            </a:lvl2pPr>
            <a:lvl3pPr marL="1143000" indent="-228600" eaLnBrk="0" hangingPunct="0">
              <a:spcBef>
                <a:spcPct val="20000"/>
              </a:spcBef>
              <a:buClr>
                <a:schemeClr val="tx1"/>
              </a:buClr>
              <a:buChar char="•"/>
              <a:defRPr sz="1600">
                <a:solidFill>
                  <a:schemeClr val="tx1"/>
                </a:solidFill>
                <a:latin typeface="Verdana" pitchFamily="34" charset="0"/>
              </a:defRPr>
            </a:lvl3pPr>
            <a:lvl4pPr marL="1600200" indent="-228600" eaLnBrk="0" hangingPunct="0">
              <a:spcBef>
                <a:spcPct val="20000"/>
              </a:spcBef>
              <a:buClr>
                <a:schemeClr val="tx1"/>
              </a:buClr>
              <a:buFont typeface="Arial" charset="0"/>
              <a:buChar char="–"/>
              <a:defRPr sz="1600">
                <a:solidFill>
                  <a:schemeClr val="tx1"/>
                </a:solidFill>
                <a:latin typeface="Verdana" pitchFamily="34" charset="0"/>
              </a:defRPr>
            </a:lvl4pPr>
            <a:lvl5pPr marL="2057400" indent="-228600" eaLnBrk="0" hangingPunct="0">
              <a:spcBef>
                <a:spcPct val="20000"/>
              </a:spcBef>
              <a:buClr>
                <a:schemeClr val="tx1"/>
              </a:buClr>
              <a:buFont typeface="Arial"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9pPr>
          </a:lstStyle>
          <a:p>
            <a:pPr eaLnBrk="1" hangingPunct="1">
              <a:spcBef>
                <a:spcPct val="0"/>
              </a:spcBef>
              <a:buClrTx/>
              <a:buFontTx/>
              <a:buNone/>
            </a:pPr>
            <a:endParaRPr lang="sv-SE" altLang="sv-SE">
              <a:solidFill>
                <a:srgbClr val="FF0000"/>
              </a:solidFill>
            </a:endParaRPr>
          </a:p>
        </p:txBody>
      </p:sp>
      <p:sp>
        <p:nvSpPr>
          <p:cNvPr id="8" name="Höger 7"/>
          <p:cNvSpPr>
            <a:spLocks noChangeArrowheads="1"/>
          </p:cNvSpPr>
          <p:nvPr/>
        </p:nvSpPr>
        <p:spPr bwMode="auto">
          <a:xfrm>
            <a:off x="673968" y="3474922"/>
            <a:ext cx="316712" cy="183261"/>
          </a:xfrm>
          <a:prstGeom prst="rightArrow">
            <a:avLst>
              <a:gd name="adj1" fmla="val 50000"/>
              <a:gd name="adj2" fmla="val 50048"/>
            </a:avLst>
          </a:prstGeom>
          <a:solidFill>
            <a:srgbClr val="72A741"/>
          </a:solidFill>
          <a:ln w="9525" algn="ctr">
            <a:solidFill>
              <a:schemeClr val="tx1"/>
            </a:solidFill>
            <a:round/>
            <a:headEnd/>
            <a:tailEnd/>
          </a:ln>
        </p:spPr>
        <p:txBody>
          <a:bodyPr wrap="none" anchor="ctr"/>
          <a:lstStyle>
            <a:lvl1pPr eaLnBrk="0" hangingPunct="0">
              <a:spcBef>
                <a:spcPct val="20000"/>
              </a:spcBef>
              <a:buClr>
                <a:schemeClr val="tx1"/>
              </a:buClr>
              <a:buChar char="•"/>
              <a:defRPr>
                <a:solidFill>
                  <a:schemeClr val="tx1"/>
                </a:solidFill>
                <a:latin typeface="Verdana" pitchFamily="34" charset="0"/>
              </a:defRPr>
            </a:lvl1pPr>
            <a:lvl2pPr marL="742950" indent="-285750" eaLnBrk="0" hangingPunct="0">
              <a:spcBef>
                <a:spcPct val="20000"/>
              </a:spcBef>
              <a:buClr>
                <a:schemeClr val="tx1"/>
              </a:buClr>
              <a:buFont typeface="Arial" charset="0"/>
              <a:buChar char="–"/>
              <a:defRPr sz="1600">
                <a:solidFill>
                  <a:schemeClr val="tx1"/>
                </a:solidFill>
                <a:latin typeface="Verdana" pitchFamily="34" charset="0"/>
              </a:defRPr>
            </a:lvl2pPr>
            <a:lvl3pPr marL="1143000" indent="-228600" eaLnBrk="0" hangingPunct="0">
              <a:spcBef>
                <a:spcPct val="20000"/>
              </a:spcBef>
              <a:buClr>
                <a:schemeClr val="tx1"/>
              </a:buClr>
              <a:buChar char="•"/>
              <a:defRPr sz="1600">
                <a:solidFill>
                  <a:schemeClr val="tx1"/>
                </a:solidFill>
                <a:latin typeface="Verdana" pitchFamily="34" charset="0"/>
              </a:defRPr>
            </a:lvl3pPr>
            <a:lvl4pPr marL="1600200" indent="-228600" eaLnBrk="0" hangingPunct="0">
              <a:spcBef>
                <a:spcPct val="20000"/>
              </a:spcBef>
              <a:buClr>
                <a:schemeClr val="tx1"/>
              </a:buClr>
              <a:buFont typeface="Arial" charset="0"/>
              <a:buChar char="–"/>
              <a:defRPr sz="1600">
                <a:solidFill>
                  <a:schemeClr val="tx1"/>
                </a:solidFill>
                <a:latin typeface="Verdana" pitchFamily="34" charset="0"/>
              </a:defRPr>
            </a:lvl4pPr>
            <a:lvl5pPr marL="2057400" indent="-228600" eaLnBrk="0" hangingPunct="0">
              <a:spcBef>
                <a:spcPct val="20000"/>
              </a:spcBef>
              <a:buClr>
                <a:schemeClr val="tx1"/>
              </a:buClr>
              <a:buFont typeface="Arial"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9pPr>
          </a:lstStyle>
          <a:p>
            <a:pPr eaLnBrk="1" hangingPunct="1">
              <a:spcBef>
                <a:spcPct val="0"/>
              </a:spcBef>
              <a:buClrTx/>
              <a:buFontTx/>
              <a:buNone/>
            </a:pPr>
            <a:endParaRPr lang="sv-SE" altLang="sv-SE">
              <a:solidFill>
                <a:srgbClr val="FF0000"/>
              </a:solidFill>
            </a:endParaRPr>
          </a:p>
        </p:txBody>
      </p:sp>
    </p:spTree>
    <p:extLst>
      <p:ext uri="{BB962C8B-B14F-4D97-AF65-F5344CB8AC3E}">
        <p14:creationId xmlns:p14="http://schemas.microsoft.com/office/powerpoint/2010/main" val="86551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731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731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731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7315">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7315">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7315">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731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254000" y="254000"/>
            <a:ext cx="8595032" cy="876710"/>
          </a:xfrm>
        </p:spPr>
        <p:txBody>
          <a:bodyPr/>
          <a:lstStyle/>
          <a:p>
            <a:r>
              <a:rPr lang="sv-SE" dirty="0" smtClean="0"/>
              <a:t>Styrning av utvinning av naturgrus</a:t>
            </a:r>
            <a:endParaRPr lang="sv-SE" dirty="0"/>
          </a:p>
        </p:txBody>
      </p:sp>
      <p:sp>
        <p:nvSpPr>
          <p:cNvPr id="397315" name="Rectangle 3"/>
          <p:cNvSpPr>
            <a:spLocks noGrp="1" noChangeArrowheads="1"/>
          </p:cNvSpPr>
          <p:nvPr>
            <p:ph type="body" idx="1"/>
          </p:nvPr>
        </p:nvSpPr>
        <p:spPr>
          <a:xfrm>
            <a:off x="407337" y="733425"/>
            <a:ext cx="9022413" cy="5924550"/>
          </a:xfrm>
        </p:spPr>
        <p:txBody>
          <a:bodyPr/>
          <a:lstStyle/>
          <a:p>
            <a:pPr>
              <a:spcBef>
                <a:spcPct val="50000"/>
              </a:spcBef>
            </a:pPr>
            <a:r>
              <a:rPr lang="sv-SE" dirty="0" smtClean="0"/>
              <a:t>Användningen av en icke-förnybar resurs är inte ett problem i sig</a:t>
            </a:r>
          </a:p>
          <a:p>
            <a:pPr>
              <a:spcBef>
                <a:spcPct val="50000"/>
              </a:spcBef>
            </a:pPr>
            <a:r>
              <a:rPr lang="sv-SE" dirty="0" smtClean="0"/>
              <a:t>Problemet är marknadsmisslyckanden vid utvinning eller användning</a:t>
            </a:r>
          </a:p>
          <a:p>
            <a:pPr>
              <a:spcBef>
                <a:spcPct val="50000"/>
              </a:spcBef>
            </a:pPr>
            <a:r>
              <a:rPr lang="sv-SE" dirty="0"/>
              <a:t>H</a:t>
            </a:r>
            <a:r>
              <a:rPr lang="sv-SE" dirty="0" smtClean="0"/>
              <a:t>ar stor betydelse som vattenreningsfilter och grundvattenmagasin</a:t>
            </a:r>
          </a:p>
          <a:p>
            <a:pPr>
              <a:spcBef>
                <a:spcPct val="50000"/>
              </a:spcBef>
            </a:pPr>
            <a:r>
              <a:rPr lang="sv-SE" dirty="0" smtClean="0"/>
              <a:t>Naturgrusskatten infördes 1996 för att minska utvinning</a:t>
            </a:r>
          </a:p>
          <a:p>
            <a:pPr>
              <a:spcBef>
                <a:spcPct val="50000"/>
              </a:spcBef>
            </a:pPr>
            <a:r>
              <a:rPr lang="sv-SE" dirty="0"/>
              <a:t>T</a:t>
            </a:r>
            <a:r>
              <a:rPr lang="sv-SE" dirty="0" smtClean="0"/>
              <a:t>illståndsprövning enligt miljöbalken reglerar utvinningens miljöproblem </a:t>
            </a:r>
          </a:p>
          <a:p>
            <a:pPr marL="0" indent="0">
              <a:spcBef>
                <a:spcPct val="50000"/>
              </a:spcBef>
              <a:buNone/>
            </a:pPr>
            <a:endParaRPr lang="sv-SE" dirty="0" smtClean="0"/>
          </a:p>
          <a:p>
            <a:pPr marL="449263" indent="-449263">
              <a:spcBef>
                <a:spcPct val="50000"/>
              </a:spcBef>
              <a:buNone/>
            </a:pPr>
            <a:r>
              <a:rPr lang="sv-SE" dirty="0"/>
              <a:t> </a:t>
            </a:r>
            <a:r>
              <a:rPr lang="sv-SE" dirty="0" smtClean="0"/>
              <a:t>   </a:t>
            </a:r>
          </a:p>
          <a:p>
            <a:pPr marL="449263" indent="-449263">
              <a:spcBef>
                <a:spcPct val="50000"/>
              </a:spcBef>
              <a:buNone/>
            </a:pPr>
            <a:endParaRPr lang="sv-SE" dirty="0"/>
          </a:p>
          <a:p>
            <a:pPr marL="449263" indent="-449263">
              <a:spcBef>
                <a:spcPct val="50000"/>
              </a:spcBef>
              <a:buNone/>
            </a:pPr>
            <a:endParaRPr lang="sv-SE" dirty="0" smtClean="0"/>
          </a:p>
          <a:p>
            <a:pPr marL="449263" indent="-449263">
              <a:spcBef>
                <a:spcPct val="50000"/>
              </a:spcBef>
              <a:buNone/>
            </a:pPr>
            <a:endParaRPr lang="sv-SE" dirty="0"/>
          </a:p>
          <a:p>
            <a:pPr marL="449263" indent="-449263">
              <a:spcBef>
                <a:spcPct val="50000"/>
              </a:spcBef>
              <a:buNone/>
            </a:pPr>
            <a:endParaRPr lang="sv-SE" dirty="0" smtClean="0"/>
          </a:p>
          <a:p>
            <a:pPr marL="449263" indent="-449263">
              <a:spcBef>
                <a:spcPct val="50000"/>
              </a:spcBef>
              <a:buNone/>
            </a:pPr>
            <a:r>
              <a:rPr lang="sv-SE" dirty="0" smtClean="0"/>
              <a:t>      </a:t>
            </a:r>
          </a:p>
          <a:p>
            <a:pPr marL="449263" indent="-449263">
              <a:spcBef>
                <a:spcPct val="50000"/>
              </a:spcBef>
              <a:buNone/>
            </a:pPr>
            <a:endParaRPr lang="sv-SE" dirty="0" smtClean="0"/>
          </a:p>
          <a:p>
            <a:pPr marL="449263" indent="-449263">
              <a:spcBef>
                <a:spcPct val="50000"/>
              </a:spcBef>
              <a:buNone/>
            </a:pPr>
            <a:r>
              <a:rPr lang="sv-SE" dirty="0" smtClean="0"/>
              <a:t>	Om tillståndsprövningen fungerar som den ska har skatten sannolikt ingen miljöstyrande effekt och bör då motiveras av andra skäl</a:t>
            </a:r>
            <a:endParaRPr lang="sv-SE" dirty="0"/>
          </a:p>
          <a:p>
            <a:pPr marL="0" indent="0">
              <a:spcBef>
                <a:spcPct val="50000"/>
              </a:spcBef>
              <a:buNone/>
            </a:pPr>
            <a:endParaRPr lang="sv-SE" dirty="0" smtClean="0"/>
          </a:p>
          <a:p>
            <a:pPr marL="0" indent="0">
              <a:spcBef>
                <a:spcPct val="50000"/>
              </a:spcBef>
              <a:buNone/>
            </a:pPr>
            <a:endParaRPr lang="sv-SE" sz="800" b="1" dirty="0"/>
          </a:p>
          <a:p>
            <a:pPr marL="0" indent="0">
              <a:spcBef>
                <a:spcPct val="50000"/>
              </a:spcBef>
              <a:buNone/>
            </a:pPr>
            <a:endParaRPr lang="sv-SE" sz="800" b="1" dirty="0" smtClean="0"/>
          </a:p>
          <a:p>
            <a:pPr marL="0" indent="0">
              <a:spcBef>
                <a:spcPct val="50000"/>
              </a:spcBef>
              <a:buNone/>
            </a:pPr>
            <a:r>
              <a:rPr lang="sv-SE" sz="800" b="1" dirty="0"/>
              <a:t>	</a:t>
            </a:r>
          </a:p>
          <a:p>
            <a:pPr marL="0" indent="0">
              <a:buNone/>
            </a:pPr>
            <a:endParaRPr lang="sv-SE" sz="1400" b="1" dirty="0" smtClean="0"/>
          </a:p>
          <a:p>
            <a:pPr marL="0" indent="0">
              <a:buNone/>
            </a:pPr>
            <a:endParaRPr lang="sv-SE" sz="1400" b="1" dirty="0"/>
          </a:p>
        </p:txBody>
      </p:sp>
      <p:sp>
        <p:nvSpPr>
          <p:cNvPr id="7" name="Höger 5"/>
          <p:cNvSpPr>
            <a:spLocks noChangeArrowheads="1"/>
          </p:cNvSpPr>
          <p:nvPr/>
        </p:nvSpPr>
        <p:spPr bwMode="auto">
          <a:xfrm>
            <a:off x="523816" y="6136605"/>
            <a:ext cx="316712" cy="291559"/>
          </a:xfrm>
          <a:prstGeom prst="rightArrow">
            <a:avLst>
              <a:gd name="adj1" fmla="val 50000"/>
              <a:gd name="adj2" fmla="val 50048"/>
            </a:avLst>
          </a:prstGeom>
          <a:solidFill>
            <a:srgbClr val="72A741"/>
          </a:solidFill>
          <a:ln w="9525" algn="ctr">
            <a:solidFill>
              <a:schemeClr val="tx1"/>
            </a:solidFill>
            <a:round/>
            <a:headEnd/>
            <a:tailEnd/>
          </a:ln>
        </p:spPr>
        <p:txBody>
          <a:bodyPr wrap="none" anchor="ctr"/>
          <a:lstStyle>
            <a:lvl1pPr eaLnBrk="0" hangingPunct="0">
              <a:spcBef>
                <a:spcPct val="20000"/>
              </a:spcBef>
              <a:buClr>
                <a:schemeClr val="tx1"/>
              </a:buClr>
              <a:buChar char="•"/>
              <a:defRPr>
                <a:solidFill>
                  <a:schemeClr val="tx1"/>
                </a:solidFill>
                <a:latin typeface="Verdana" pitchFamily="34" charset="0"/>
              </a:defRPr>
            </a:lvl1pPr>
            <a:lvl2pPr marL="742950" indent="-285750" eaLnBrk="0" hangingPunct="0">
              <a:spcBef>
                <a:spcPct val="20000"/>
              </a:spcBef>
              <a:buClr>
                <a:schemeClr val="tx1"/>
              </a:buClr>
              <a:buFont typeface="Arial" charset="0"/>
              <a:buChar char="–"/>
              <a:defRPr sz="1600">
                <a:solidFill>
                  <a:schemeClr val="tx1"/>
                </a:solidFill>
                <a:latin typeface="Verdana" pitchFamily="34" charset="0"/>
              </a:defRPr>
            </a:lvl2pPr>
            <a:lvl3pPr marL="1143000" indent="-228600" eaLnBrk="0" hangingPunct="0">
              <a:spcBef>
                <a:spcPct val="20000"/>
              </a:spcBef>
              <a:buClr>
                <a:schemeClr val="tx1"/>
              </a:buClr>
              <a:buChar char="•"/>
              <a:defRPr sz="1600">
                <a:solidFill>
                  <a:schemeClr val="tx1"/>
                </a:solidFill>
                <a:latin typeface="Verdana" pitchFamily="34" charset="0"/>
              </a:defRPr>
            </a:lvl3pPr>
            <a:lvl4pPr marL="1600200" indent="-228600" eaLnBrk="0" hangingPunct="0">
              <a:spcBef>
                <a:spcPct val="20000"/>
              </a:spcBef>
              <a:buClr>
                <a:schemeClr val="tx1"/>
              </a:buClr>
              <a:buFont typeface="Arial" charset="0"/>
              <a:buChar char="–"/>
              <a:defRPr sz="1600">
                <a:solidFill>
                  <a:schemeClr val="tx1"/>
                </a:solidFill>
                <a:latin typeface="Verdana" pitchFamily="34" charset="0"/>
              </a:defRPr>
            </a:lvl4pPr>
            <a:lvl5pPr marL="2057400" indent="-228600" eaLnBrk="0" hangingPunct="0">
              <a:spcBef>
                <a:spcPct val="20000"/>
              </a:spcBef>
              <a:buClr>
                <a:schemeClr val="tx1"/>
              </a:buClr>
              <a:buFont typeface="Arial"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9pPr>
          </a:lstStyle>
          <a:p>
            <a:pPr eaLnBrk="1" hangingPunct="1">
              <a:spcBef>
                <a:spcPct val="0"/>
              </a:spcBef>
              <a:buClrTx/>
              <a:buFontTx/>
              <a:buNone/>
            </a:pPr>
            <a:endParaRPr lang="sv-SE" altLang="sv-SE">
              <a:solidFill>
                <a:srgbClr val="FF0000"/>
              </a:solidFill>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56" b="2174"/>
          <a:stretch/>
        </p:blipFill>
        <p:spPr bwMode="auto">
          <a:xfrm>
            <a:off x="682172" y="2702430"/>
            <a:ext cx="5994854" cy="322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07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731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sv-SE" dirty="0" smtClean="0"/>
              <a:t>Inledning – Urban Hansson Brusewitz</a:t>
            </a:r>
            <a:endParaRPr lang="sv-SE" dirty="0"/>
          </a:p>
        </p:txBody>
      </p:sp>
      <p:sp>
        <p:nvSpPr>
          <p:cNvPr id="397315" name="Rectangle 3"/>
          <p:cNvSpPr>
            <a:spLocks noGrp="1" noChangeArrowheads="1"/>
          </p:cNvSpPr>
          <p:nvPr>
            <p:ph type="body" idx="1"/>
          </p:nvPr>
        </p:nvSpPr>
        <p:spPr>
          <a:xfrm>
            <a:off x="606424" y="1265240"/>
            <a:ext cx="7476872" cy="5033147"/>
          </a:xfrm>
        </p:spPr>
        <p:txBody>
          <a:bodyPr/>
          <a:lstStyle/>
          <a:p>
            <a:pPr marL="0" indent="0">
              <a:spcBef>
                <a:spcPct val="50000"/>
              </a:spcBef>
              <a:buNone/>
            </a:pPr>
            <a:endParaRPr lang="sv-SE" dirty="0" smtClean="0"/>
          </a:p>
          <a:p>
            <a:pPr marL="0" indent="0">
              <a:spcBef>
                <a:spcPct val="50000"/>
              </a:spcBef>
              <a:buNone/>
            </a:pPr>
            <a:r>
              <a:rPr lang="sv-SE" dirty="0" smtClean="0"/>
              <a:t>Miljöekonomiska enheten: gör samhällsekonomiska analyser för att förbättra beslutsunderlaget för svensk miljöpolitik</a:t>
            </a:r>
          </a:p>
          <a:p>
            <a:pPr marL="0" indent="0">
              <a:spcBef>
                <a:spcPct val="50000"/>
              </a:spcBef>
              <a:buNone/>
            </a:pPr>
            <a:endParaRPr lang="sv-SE" sz="800" b="1" dirty="0" smtClean="0">
              <a:latin typeface="Verdana" pitchFamily="34" charset="0"/>
            </a:endParaRPr>
          </a:p>
          <a:p>
            <a:pPr marL="0" indent="0">
              <a:spcBef>
                <a:spcPct val="50000"/>
              </a:spcBef>
              <a:buNone/>
            </a:pPr>
            <a:r>
              <a:rPr lang="sv-SE" dirty="0" smtClean="0"/>
              <a:t>KI:s uppdrag: </a:t>
            </a:r>
            <a:endParaRPr lang="sv-SE" b="1" dirty="0">
              <a:latin typeface="Verdana" pitchFamily="34" charset="0"/>
            </a:endParaRPr>
          </a:p>
          <a:p>
            <a:pPr marL="0" indent="0">
              <a:spcBef>
                <a:spcPct val="50000"/>
              </a:spcBef>
              <a:buNone/>
            </a:pPr>
            <a:r>
              <a:rPr lang="sv-SE" dirty="0"/>
              <a:t>I</a:t>
            </a:r>
            <a:r>
              <a:rPr lang="sv-SE" dirty="0" smtClean="0"/>
              <a:t> </a:t>
            </a:r>
            <a:r>
              <a:rPr lang="sv-SE" dirty="0"/>
              <a:t>samråd med Naturvårdsverket, utarbeta </a:t>
            </a:r>
            <a:r>
              <a:rPr lang="sv-SE" dirty="0" smtClean="0"/>
              <a:t>årlig </a:t>
            </a:r>
            <a:r>
              <a:rPr lang="sv-SE" dirty="0"/>
              <a:t>rapport om miljöpolitikens </a:t>
            </a:r>
            <a:r>
              <a:rPr lang="sv-SE" dirty="0" smtClean="0"/>
              <a:t>samhällsekonomiska </a:t>
            </a:r>
            <a:r>
              <a:rPr lang="sv-SE" dirty="0"/>
              <a:t>aspekter, däribland den ekonomiska politikens kort- och långsiktiga effekter på </a:t>
            </a:r>
            <a:r>
              <a:rPr lang="sv-SE" dirty="0" smtClean="0"/>
              <a:t>miljökvalitetsmålen </a:t>
            </a:r>
            <a:r>
              <a:rPr lang="sv-SE" dirty="0"/>
              <a:t>och på </a:t>
            </a:r>
            <a:r>
              <a:rPr lang="sv-SE" dirty="0" smtClean="0"/>
              <a:t>en miljömässigt </a:t>
            </a:r>
            <a:r>
              <a:rPr lang="sv-SE" dirty="0"/>
              <a:t>hållbar </a:t>
            </a:r>
            <a:r>
              <a:rPr lang="sv-SE" dirty="0" smtClean="0"/>
              <a:t>utveckling</a:t>
            </a:r>
            <a:r>
              <a:rPr lang="sv-SE" i="1" dirty="0" smtClean="0"/>
              <a:t>.</a:t>
            </a:r>
            <a:r>
              <a:rPr lang="sv-SE" dirty="0" smtClean="0"/>
              <a:t> </a:t>
            </a:r>
            <a:endParaRPr lang="sv-SE" dirty="0"/>
          </a:p>
          <a:p>
            <a:pPr marL="0" indent="0">
              <a:spcBef>
                <a:spcPct val="50000"/>
              </a:spcBef>
              <a:buNone/>
            </a:pPr>
            <a:endParaRPr lang="sv-SE" sz="1600" b="1" dirty="0">
              <a:latin typeface="Verdana" pitchFamily="34" charset="0"/>
            </a:endParaRPr>
          </a:p>
          <a:p>
            <a:pPr marL="0" indent="0">
              <a:spcBef>
                <a:spcPct val="50000"/>
              </a:spcBef>
              <a:buNone/>
            </a:pPr>
            <a:endParaRPr lang="sv-SE" b="1" dirty="0" smtClean="0">
              <a:latin typeface="Verdana" pitchFamily="34" charset="0"/>
            </a:endParaRPr>
          </a:p>
          <a:p>
            <a:pPr marL="0" indent="0">
              <a:spcBef>
                <a:spcPct val="50000"/>
              </a:spcBef>
              <a:buNone/>
            </a:pPr>
            <a:endParaRPr lang="sv-SE" sz="1800" b="1" dirty="0" smtClean="0">
              <a:latin typeface="Verdana" pitchFamily="34" charset="0"/>
            </a:endParaRPr>
          </a:p>
          <a:p>
            <a:pPr marL="0" indent="0">
              <a:spcBef>
                <a:spcPct val="50000"/>
              </a:spcBef>
              <a:buNone/>
            </a:pPr>
            <a:endParaRPr lang="sv-SE" b="1" dirty="0" smtClean="0">
              <a:latin typeface="Verdana" pitchFamily="34" charset="0"/>
            </a:endParaRPr>
          </a:p>
          <a:p>
            <a:pPr marL="0" indent="0">
              <a:spcBef>
                <a:spcPct val="50000"/>
              </a:spcBef>
              <a:buNone/>
            </a:pPr>
            <a:endParaRPr lang="sv-SE" sz="1800" b="1" dirty="0" smtClean="0">
              <a:latin typeface="Verdana" pitchFamily="34" charset="0"/>
            </a:endParaRPr>
          </a:p>
        </p:txBody>
      </p:sp>
    </p:spTree>
    <p:extLst>
      <p:ext uri="{BB962C8B-B14F-4D97-AF65-F5344CB8AC3E}">
        <p14:creationId xmlns:p14="http://schemas.microsoft.com/office/powerpoint/2010/main" val="3689832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254000" y="254000"/>
            <a:ext cx="8595032" cy="876710"/>
          </a:xfrm>
        </p:spPr>
        <p:txBody>
          <a:bodyPr/>
          <a:lstStyle/>
          <a:p>
            <a:r>
              <a:rPr lang="sv-SE" dirty="0" smtClean="0"/>
              <a:t>Styrning av gruvavfall</a:t>
            </a:r>
            <a:endParaRPr lang="sv-SE" dirty="0"/>
          </a:p>
        </p:txBody>
      </p:sp>
      <p:sp>
        <p:nvSpPr>
          <p:cNvPr id="397315" name="Rectangle 3"/>
          <p:cNvSpPr>
            <a:spLocks noGrp="1" noChangeArrowheads="1"/>
          </p:cNvSpPr>
          <p:nvPr>
            <p:ph type="body" idx="1"/>
          </p:nvPr>
        </p:nvSpPr>
        <p:spPr>
          <a:xfrm>
            <a:off x="606422" y="881779"/>
            <a:ext cx="9040498" cy="5351381"/>
          </a:xfrm>
        </p:spPr>
        <p:txBody>
          <a:bodyPr/>
          <a:lstStyle/>
          <a:p>
            <a:pPr marL="0" indent="0">
              <a:spcBef>
                <a:spcPct val="50000"/>
              </a:spcBef>
              <a:buNone/>
            </a:pPr>
            <a:endParaRPr lang="sv-SE" dirty="0"/>
          </a:p>
          <a:p>
            <a:pPr>
              <a:spcBef>
                <a:spcPct val="50000"/>
              </a:spcBef>
            </a:pPr>
            <a:r>
              <a:rPr lang="sv-SE" dirty="0" smtClean="0"/>
              <a:t>Gruvavfallet deponeras, historiskt har efterbehandling av gruvdeponier orsakat samhället höga kostnader</a:t>
            </a:r>
          </a:p>
          <a:p>
            <a:pPr>
              <a:spcBef>
                <a:spcPct val="50000"/>
              </a:spcBef>
            </a:pPr>
            <a:r>
              <a:rPr lang="sv-SE" dirty="0" smtClean="0"/>
              <a:t>Ofta sker prövning av gruvverksamhet först enligt minerallagen och sedan miljöbalken. Det har inneburit att verksamheter satts igång innan riskerna utretts.</a:t>
            </a:r>
          </a:p>
          <a:p>
            <a:pPr>
              <a:spcBef>
                <a:spcPct val="50000"/>
              </a:spcBef>
            </a:pPr>
            <a:r>
              <a:rPr lang="sv-SE" dirty="0"/>
              <a:t>V</a:t>
            </a:r>
            <a:r>
              <a:rPr lang="sv-SE" dirty="0" smtClean="0"/>
              <a:t>erksamhetsutövaren ska karaktärisera gruvavfallet, upprätta </a:t>
            </a:r>
            <a:r>
              <a:rPr lang="sv-SE" dirty="0"/>
              <a:t>en </a:t>
            </a:r>
            <a:r>
              <a:rPr lang="sv-SE" dirty="0" smtClean="0"/>
              <a:t>avfallshanteringsplan och ställa ekonomisk säkerhet</a:t>
            </a:r>
          </a:p>
          <a:p>
            <a:pPr>
              <a:spcBef>
                <a:spcPct val="50000"/>
              </a:spcBef>
            </a:pPr>
            <a:r>
              <a:rPr lang="sv-SE" dirty="0" smtClean="0"/>
              <a:t>Gruvavfall undantas från deponiskatt</a:t>
            </a:r>
            <a:endParaRPr lang="sv-SE" dirty="0"/>
          </a:p>
          <a:p>
            <a:pPr marL="0" indent="0">
              <a:spcBef>
                <a:spcPct val="50000"/>
              </a:spcBef>
              <a:buNone/>
            </a:pPr>
            <a:endParaRPr lang="sv-SE" dirty="0" smtClean="0"/>
          </a:p>
          <a:p>
            <a:pPr marL="449263" indent="-449263">
              <a:spcBef>
                <a:spcPct val="50000"/>
              </a:spcBef>
              <a:buNone/>
            </a:pPr>
            <a:r>
              <a:rPr lang="sv-SE" dirty="0"/>
              <a:t> </a:t>
            </a:r>
            <a:r>
              <a:rPr lang="sv-SE" dirty="0" smtClean="0"/>
              <a:t>    Det bör utredas om prövningarna kan integreras.  </a:t>
            </a:r>
          </a:p>
          <a:p>
            <a:pPr marL="358775" indent="-358775">
              <a:spcBef>
                <a:spcPct val="50000"/>
              </a:spcBef>
              <a:buNone/>
            </a:pPr>
            <a:r>
              <a:rPr lang="sv-SE" dirty="0"/>
              <a:t>	</a:t>
            </a:r>
            <a:r>
              <a:rPr lang="sv-SE" dirty="0" smtClean="0"/>
              <a:t>För </a:t>
            </a:r>
            <a:r>
              <a:rPr lang="sv-SE" dirty="0"/>
              <a:t>farligt sulfidhaltigt avfall är lagbaserade krav bättre än </a:t>
            </a:r>
            <a:r>
              <a:rPr lang="sv-SE" dirty="0" smtClean="0"/>
              <a:t>skatter. För </a:t>
            </a:r>
            <a:r>
              <a:rPr lang="sv-SE" dirty="0"/>
              <a:t>icke-farligt avfall kan en deponiskatt inte motiveras utifrån läckagerisker, men kan styra mot ökad återvinning </a:t>
            </a:r>
          </a:p>
          <a:p>
            <a:pPr marL="449263" indent="-449263">
              <a:spcBef>
                <a:spcPct val="50000"/>
              </a:spcBef>
              <a:buNone/>
            </a:pPr>
            <a:endParaRPr lang="sv-SE" dirty="0" smtClean="0"/>
          </a:p>
          <a:p>
            <a:pPr marL="449263" indent="-449263">
              <a:spcBef>
                <a:spcPct val="50000"/>
              </a:spcBef>
              <a:buNone/>
            </a:pPr>
            <a:endParaRPr lang="sv-SE" dirty="0"/>
          </a:p>
          <a:p>
            <a:pPr marL="449263" indent="-449263">
              <a:spcBef>
                <a:spcPct val="50000"/>
              </a:spcBef>
              <a:buNone/>
            </a:pPr>
            <a:endParaRPr lang="sv-SE" dirty="0" smtClean="0"/>
          </a:p>
          <a:p>
            <a:pPr marL="449263" indent="-449263">
              <a:spcBef>
                <a:spcPct val="50000"/>
              </a:spcBef>
              <a:buNone/>
            </a:pPr>
            <a:endParaRPr lang="sv-SE" dirty="0"/>
          </a:p>
          <a:p>
            <a:pPr marL="449263" indent="-449263">
              <a:spcBef>
                <a:spcPct val="50000"/>
              </a:spcBef>
              <a:buNone/>
            </a:pPr>
            <a:endParaRPr lang="sv-SE" dirty="0" smtClean="0"/>
          </a:p>
          <a:p>
            <a:pPr marL="449263" indent="-449263">
              <a:spcBef>
                <a:spcPct val="50000"/>
              </a:spcBef>
              <a:buNone/>
            </a:pPr>
            <a:r>
              <a:rPr lang="sv-SE" dirty="0" smtClean="0"/>
              <a:t>       </a:t>
            </a:r>
          </a:p>
          <a:p>
            <a:pPr marL="0" indent="0">
              <a:spcBef>
                <a:spcPct val="50000"/>
              </a:spcBef>
              <a:buNone/>
            </a:pPr>
            <a:endParaRPr lang="sv-SE" dirty="0"/>
          </a:p>
          <a:p>
            <a:pPr marL="0" indent="0">
              <a:spcBef>
                <a:spcPct val="50000"/>
              </a:spcBef>
              <a:buNone/>
            </a:pPr>
            <a:endParaRPr lang="sv-SE" dirty="0" smtClean="0"/>
          </a:p>
          <a:p>
            <a:pPr marL="0" indent="0">
              <a:spcBef>
                <a:spcPct val="50000"/>
              </a:spcBef>
              <a:buNone/>
            </a:pPr>
            <a:endParaRPr lang="sv-SE" sz="800" b="1" dirty="0"/>
          </a:p>
          <a:p>
            <a:pPr marL="0" indent="0">
              <a:spcBef>
                <a:spcPct val="50000"/>
              </a:spcBef>
              <a:buNone/>
            </a:pPr>
            <a:endParaRPr lang="sv-SE" sz="800" b="1" dirty="0" smtClean="0"/>
          </a:p>
          <a:p>
            <a:pPr marL="0" indent="0">
              <a:spcBef>
                <a:spcPct val="50000"/>
              </a:spcBef>
              <a:buNone/>
            </a:pPr>
            <a:r>
              <a:rPr lang="sv-SE" sz="800" b="1" dirty="0"/>
              <a:t>	</a:t>
            </a:r>
          </a:p>
          <a:p>
            <a:pPr marL="0" indent="0">
              <a:buNone/>
            </a:pPr>
            <a:endParaRPr lang="sv-SE" sz="1400" b="1" dirty="0" smtClean="0"/>
          </a:p>
          <a:p>
            <a:pPr marL="0" indent="0">
              <a:buNone/>
            </a:pPr>
            <a:endParaRPr lang="sv-SE" sz="1400" b="1" dirty="0"/>
          </a:p>
        </p:txBody>
      </p:sp>
      <p:sp>
        <p:nvSpPr>
          <p:cNvPr id="5" name="Höger 5"/>
          <p:cNvSpPr>
            <a:spLocks noChangeArrowheads="1"/>
          </p:cNvSpPr>
          <p:nvPr/>
        </p:nvSpPr>
        <p:spPr bwMode="auto">
          <a:xfrm>
            <a:off x="691492" y="4474153"/>
            <a:ext cx="316712" cy="291559"/>
          </a:xfrm>
          <a:prstGeom prst="rightArrow">
            <a:avLst>
              <a:gd name="adj1" fmla="val 50000"/>
              <a:gd name="adj2" fmla="val 50048"/>
            </a:avLst>
          </a:prstGeom>
          <a:solidFill>
            <a:srgbClr val="72A741"/>
          </a:solidFill>
          <a:ln w="9525" algn="ctr">
            <a:solidFill>
              <a:schemeClr val="tx1"/>
            </a:solidFill>
            <a:round/>
            <a:headEnd/>
            <a:tailEnd/>
          </a:ln>
        </p:spPr>
        <p:txBody>
          <a:bodyPr wrap="none" anchor="ctr"/>
          <a:lstStyle>
            <a:lvl1pPr eaLnBrk="0" hangingPunct="0">
              <a:spcBef>
                <a:spcPct val="20000"/>
              </a:spcBef>
              <a:buClr>
                <a:schemeClr val="tx1"/>
              </a:buClr>
              <a:buChar char="•"/>
              <a:defRPr>
                <a:solidFill>
                  <a:schemeClr val="tx1"/>
                </a:solidFill>
                <a:latin typeface="Verdana" pitchFamily="34" charset="0"/>
              </a:defRPr>
            </a:lvl1pPr>
            <a:lvl2pPr marL="742950" indent="-285750" eaLnBrk="0" hangingPunct="0">
              <a:spcBef>
                <a:spcPct val="20000"/>
              </a:spcBef>
              <a:buClr>
                <a:schemeClr val="tx1"/>
              </a:buClr>
              <a:buFont typeface="Arial" charset="0"/>
              <a:buChar char="–"/>
              <a:defRPr sz="1600">
                <a:solidFill>
                  <a:schemeClr val="tx1"/>
                </a:solidFill>
                <a:latin typeface="Verdana" pitchFamily="34" charset="0"/>
              </a:defRPr>
            </a:lvl2pPr>
            <a:lvl3pPr marL="1143000" indent="-228600" eaLnBrk="0" hangingPunct="0">
              <a:spcBef>
                <a:spcPct val="20000"/>
              </a:spcBef>
              <a:buClr>
                <a:schemeClr val="tx1"/>
              </a:buClr>
              <a:buChar char="•"/>
              <a:defRPr sz="1600">
                <a:solidFill>
                  <a:schemeClr val="tx1"/>
                </a:solidFill>
                <a:latin typeface="Verdana" pitchFamily="34" charset="0"/>
              </a:defRPr>
            </a:lvl3pPr>
            <a:lvl4pPr marL="1600200" indent="-228600" eaLnBrk="0" hangingPunct="0">
              <a:spcBef>
                <a:spcPct val="20000"/>
              </a:spcBef>
              <a:buClr>
                <a:schemeClr val="tx1"/>
              </a:buClr>
              <a:buFont typeface="Arial" charset="0"/>
              <a:buChar char="–"/>
              <a:defRPr sz="1600">
                <a:solidFill>
                  <a:schemeClr val="tx1"/>
                </a:solidFill>
                <a:latin typeface="Verdana" pitchFamily="34" charset="0"/>
              </a:defRPr>
            </a:lvl4pPr>
            <a:lvl5pPr marL="2057400" indent="-228600" eaLnBrk="0" hangingPunct="0">
              <a:spcBef>
                <a:spcPct val="20000"/>
              </a:spcBef>
              <a:buClr>
                <a:schemeClr val="tx1"/>
              </a:buClr>
              <a:buFont typeface="Arial"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9pPr>
          </a:lstStyle>
          <a:p>
            <a:pPr eaLnBrk="1" hangingPunct="1">
              <a:spcBef>
                <a:spcPct val="0"/>
              </a:spcBef>
              <a:buClrTx/>
              <a:buFontTx/>
              <a:buNone/>
            </a:pPr>
            <a:endParaRPr lang="sv-SE" altLang="sv-SE">
              <a:solidFill>
                <a:srgbClr val="FF0000"/>
              </a:solidFill>
            </a:endParaRPr>
          </a:p>
        </p:txBody>
      </p:sp>
      <p:sp>
        <p:nvSpPr>
          <p:cNvPr id="6" name="Höger 5"/>
          <p:cNvSpPr>
            <a:spLocks noChangeArrowheads="1"/>
          </p:cNvSpPr>
          <p:nvPr/>
        </p:nvSpPr>
        <p:spPr bwMode="auto">
          <a:xfrm>
            <a:off x="691492" y="4875376"/>
            <a:ext cx="316712" cy="291559"/>
          </a:xfrm>
          <a:prstGeom prst="rightArrow">
            <a:avLst>
              <a:gd name="adj1" fmla="val 50000"/>
              <a:gd name="adj2" fmla="val 50048"/>
            </a:avLst>
          </a:prstGeom>
          <a:solidFill>
            <a:srgbClr val="72A741"/>
          </a:solidFill>
          <a:ln w="9525" algn="ctr">
            <a:solidFill>
              <a:schemeClr val="tx1"/>
            </a:solidFill>
            <a:round/>
            <a:headEnd/>
            <a:tailEnd/>
          </a:ln>
        </p:spPr>
        <p:txBody>
          <a:bodyPr wrap="none" anchor="ctr"/>
          <a:lstStyle>
            <a:lvl1pPr eaLnBrk="0" hangingPunct="0">
              <a:spcBef>
                <a:spcPct val="20000"/>
              </a:spcBef>
              <a:buClr>
                <a:schemeClr val="tx1"/>
              </a:buClr>
              <a:buChar char="•"/>
              <a:defRPr>
                <a:solidFill>
                  <a:schemeClr val="tx1"/>
                </a:solidFill>
                <a:latin typeface="Verdana" pitchFamily="34" charset="0"/>
              </a:defRPr>
            </a:lvl1pPr>
            <a:lvl2pPr marL="742950" indent="-285750" eaLnBrk="0" hangingPunct="0">
              <a:spcBef>
                <a:spcPct val="20000"/>
              </a:spcBef>
              <a:buClr>
                <a:schemeClr val="tx1"/>
              </a:buClr>
              <a:buFont typeface="Arial" charset="0"/>
              <a:buChar char="–"/>
              <a:defRPr sz="1600">
                <a:solidFill>
                  <a:schemeClr val="tx1"/>
                </a:solidFill>
                <a:latin typeface="Verdana" pitchFamily="34" charset="0"/>
              </a:defRPr>
            </a:lvl2pPr>
            <a:lvl3pPr marL="1143000" indent="-228600" eaLnBrk="0" hangingPunct="0">
              <a:spcBef>
                <a:spcPct val="20000"/>
              </a:spcBef>
              <a:buClr>
                <a:schemeClr val="tx1"/>
              </a:buClr>
              <a:buChar char="•"/>
              <a:defRPr sz="1600">
                <a:solidFill>
                  <a:schemeClr val="tx1"/>
                </a:solidFill>
                <a:latin typeface="Verdana" pitchFamily="34" charset="0"/>
              </a:defRPr>
            </a:lvl3pPr>
            <a:lvl4pPr marL="1600200" indent="-228600" eaLnBrk="0" hangingPunct="0">
              <a:spcBef>
                <a:spcPct val="20000"/>
              </a:spcBef>
              <a:buClr>
                <a:schemeClr val="tx1"/>
              </a:buClr>
              <a:buFont typeface="Arial" charset="0"/>
              <a:buChar char="–"/>
              <a:defRPr sz="1600">
                <a:solidFill>
                  <a:schemeClr val="tx1"/>
                </a:solidFill>
                <a:latin typeface="Verdana" pitchFamily="34" charset="0"/>
              </a:defRPr>
            </a:lvl4pPr>
            <a:lvl5pPr marL="2057400" indent="-228600" eaLnBrk="0" hangingPunct="0">
              <a:spcBef>
                <a:spcPct val="20000"/>
              </a:spcBef>
              <a:buClr>
                <a:schemeClr val="tx1"/>
              </a:buClr>
              <a:buFont typeface="Arial"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9pPr>
          </a:lstStyle>
          <a:p>
            <a:pPr eaLnBrk="1" hangingPunct="1">
              <a:spcBef>
                <a:spcPct val="0"/>
              </a:spcBef>
              <a:buClrTx/>
              <a:buFontTx/>
              <a:buNone/>
            </a:pPr>
            <a:endParaRPr lang="sv-SE" altLang="sv-SE">
              <a:solidFill>
                <a:srgbClr val="FF0000"/>
              </a:solidFill>
            </a:endParaRPr>
          </a:p>
        </p:txBody>
      </p:sp>
    </p:spTree>
    <p:extLst>
      <p:ext uri="{BB962C8B-B14F-4D97-AF65-F5344CB8AC3E}">
        <p14:creationId xmlns:p14="http://schemas.microsoft.com/office/powerpoint/2010/main" val="271654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731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7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254000" y="254000"/>
            <a:ext cx="8595032" cy="876710"/>
          </a:xfrm>
        </p:spPr>
        <p:txBody>
          <a:bodyPr/>
          <a:lstStyle/>
          <a:p>
            <a:r>
              <a:rPr lang="sv-SE" dirty="0" smtClean="0"/>
              <a:t>Styrning av farliga kemikalier i plast via varuskatt</a:t>
            </a:r>
            <a:endParaRPr lang="sv-SE" dirty="0"/>
          </a:p>
        </p:txBody>
      </p:sp>
      <p:sp>
        <p:nvSpPr>
          <p:cNvPr id="397315" name="Rectangle 3"/>
          <p:cNvSpPr>
            <a:spLocks noGrp="1" noChangeArrowheads="1"/>
          </p:cNvSpPr>
          <p:nvPr>
            <p:ph type="body" idx="1"/>
          </p:nvPr>
        </p:nvSpPr>
        <p:spPr>
          <a:xfrm>
            <a:off x="606422" y="881779"/>
            <a:ext cx="8964298" cy="5351381"/>
          </a:xfrm>
        </p:spPr>
        <p:txBody>
          <a:bodyPr/>
          <a:lstStyle/>
          <a:p>
            <a:pPr>
              <a:spcBef>
                <a:spcPct val="50000"/>
              </a:spcBef>
            </a:pPr>
            <a:endParaRPr lang="sv-SE" dirty="0" smtClean="0"/>
          </a:p>
          <a:p>
            <a:pPr>
              <a:spcBef>
                <a:spcPct val="50000"/>
              </a:spcBef>
            </a:pPr>
            <a:r>
              <a:rPr lang="sv-SE" dirty="0" smtClean="0"/>
              <a:t>Kemikalieskatteutredningen föreslår varuskatt på plastprodukter PVC (</a:t>
            </a:r>
            <a:r>
              <a:rPr lang="sv-SE" dirty="0" err="1" smtClean="0"/>
              <a:t>golv,vägg</a:t>
            </a:r>
            <a:r>
              <a:rPr lang="sv-SE" dirty="0" smtClean="0"/>
              <a:t>- och takbeklädnad), omfattar svensk produktion och import</a:t>
            </a:r>
          </a:p>
          <a:p>
            <a:pPr>
              <a:spcBef>
                <a:spcPct val="50000"/>
              </a:spcBef>
            </a:pPr>
            <a:r>
              <a:rPr lang="sv-SE" dirty="0" smtClean="0"/>
              <a:t>PVC innehåller  ftalater som är fortplantnings- och hormonstörande</a:t>
            </a:r>
          </a:p>
          <a:p>
            <a:pPr>
              <a:spcBef>
                <a:spcPct val="50000"/>
              </a:spcBef>
            </a:pPr>
            <a:r>
              <a:rPr lang="sv-SE" dirty="0" smtClean="0"/>
              <a:t>Användningen har minskat från 77312 ton till 7425 ton (2000-2013) </a:t>
            </a:r>
          </a:p>
          <a:p>
            <a:pPr>
              <a:spcBef>
                <a:spcPct val="50000"/>
              </a:spcBef>
            </a:pPr>
            <a:r>
              <a:rPr lang="sv-SE" dirty="0" smtClean="0"/>
              <a:t>För att analysera skattens effekt behöver vi känna till konsumenternas och producenternas priskänslighet </a:t>
            </a:r>
          </a:p>
          <a:p>
            <a:pPr marL="1257300" indent="-1257300">
              <a:spcBef>
                <a:spcPct val="50000"/>
              </a:spcBef>
              <a:buNone/>
            </a:pPr>
            <a:r>
              <a:rPr lang="sv-SE" dirty="0" smtClean="0"/>
              <a:t>	- </a:t>
            </a:r>
            <a:r>
              <a:rPr lang="sv-SE" dirty="0"/>
              <a:t>S</a:t>
            </a:r>
            <a:r>
              <a:rPr lang="sv-SE" dirty="0" smtClean="0"/>
              <a:t>venska plastproducenter är prisokänsliga, skatten påverkar inte utbudet i så stor utsträckning</a:t>
            </a:r>
          </a:p>
          <a:p>
            <a:pPr marL="1257300" indent="-1257300">
              <a:spcBef>
                <a:spcPct val="50000"/>
              </a:spcBef>
              <a:buNone/>
            </a:pPr>
            <a:r>
              <a:rPr lang="sv-SE" dirty="0"/>
              <a:t>	</a:t>
            </a:r>
            <a:r>
              <a:rPr lang="sv-SE" dirty="0" smtClean="0"/>
              <a:t>- Importen är stor och världsmarknadspriset givet</a:t>
            </a:r>
          </a:p>
          <a:p>
            <a:pPr marL="1257300" indent="-1257300">
              <a:spcBef>
                <a:spcPct val="50000"/>
              </a:spcBef>
              <a:buNone/>
            </a:pPr>
            <a:r>
              <a:rPr lang="sv-SE" dirty="0"/>
              <a:t>	</a:t>
            </a:r>
            <a:r>
              <a:rPr lang="sv-SE" dirty="0" smtClean="0"/>
              <a:t>- Konsumenterna är mer priskänsliga, skatten påverkar efterfrågan i större utsträckning</a:t>
            </a:r>
          </a:p>
          <a:p>
            <a:pPr marL="0" indent="0">
              <a:spcBef>
                <a:spcPct val="50000"/>
              </a:spcBef>
              <a:buNone/>
            </a:pPr>
            <a:r>
              <a:rPr lang="sv-SE" sz="800" dirty="0"/>
              <a:t> </a:t>
            </a:r>
            <a:r>
              <a:rPr lang="sv-SE" sz="800" dirty="0" smtClean="0"/>
              <a:t>    </a:t>
            </a:r>
          </a:p>
          <a:p>
            <a:pPr marL="358775" indent="-358775">
              <a:spcBef>
                <a:spcPct val="50000"/>
              </a:spcBef>
              <a:buNone/>
            </a:pPr>
            <a:r>
              <a:rPr lang="sv-SE" dirty="0" smtClean="0"/>
              <a:t>    Är syftet att minska användningen av ftalater är skatten inte träffsäker. Är syftet att minska plastprodukter i bostäder är skatten mer träffsäker     	</a:t>
            </a:r>
          </a:p>
          <a:p>
            <a:pPr marL="0" indent="0">
              <a:spcBef>
                <a:spcPct val="50000"/>
              </a:spcBef>
              <a:buNone/>
            </a:pPr>
            <a:r>
              <a:rPr lang="sv-SE" dirty="0" smtClean="0"/>
              <a:t> </a:t>
            </a:r>
          </a:p>
          <a:p>
            <a:pPr marL="449263" indent="-449263">
              <a:spcBef>
                <a:spcPct val="50000"/>
              </a:spcBef>
              <a:buNone/>
            </a:pPr>
            <a:endParaRPr lang="sv-SE" dirty="0"/>
          </a:p>
          <a:p>
            <a:pPr marL="449263" indent="-449263">
              <a:spcBef>
                <a:spcPct val="50000"/>
              </a:spcBef>
              <a:buNone/>
            </a:pPr>
            <a:endParaRPr lang="sv-SE" dirty="0" smtClean="0"/>
          </a:p>
          <a:p>
            <a:pPr marL="449263" indent="-449263">
              <a:spcBef>
                <a:spcPct val="50000"/>
              </a:spcBef>
              <a:buNone/>
            </a:pPr>
            <a:endParaRPr lang="sv-SE" dirty="0"/>
          </a:p>
          <a:p>
            <a:pPr marL="449263" indent="-449263">
              <a:spcBef>
                <a:spcPct val="50000"/>
              </a:spcBef>
              <a:buNone/>
            </a:pPr>
            <a:endParaRPr lang="sv-SE" dirty="0" smtClean="0"/>
          </a:p>
          <a:p>
            <a:pPr marL="449263" indent="-449263">
              <a:spcBef>
                <a:spcPct val="50000"/>
              </a:spcBef>
              <a:buNone/>
            </a:pPr>
            <a:r>
              <a:rPr lang="sv-SE" dirty="0" smtClean="0"/>
              <a:t>       </a:t>
            </a:r>
          </a:p>
          <a:p>
            <a:pPr marL="0" indent="0">
              <a:spcBef>
                <a:spcPct val="50000"/>
              </a:spcBef>
              <a:buNone/>
            </a:pPr>
            <a:endParaRPr lang="sv-SE" dirty="0"/>
          </a:p>
          <a:p>
            <a:pPr marL="0" indent="0">
              <a:spcBef>
                <a:spcPct val="50000"/>
              </a:spcBef>
              <a:buNone/>
            </a:pPr>
            <a:endParaRPr lang="sv-SE" dirty="0" smtClean="0"/>
          </a:p>
          <a:p>
            <a:pPr marL="0" indent="0">
              <a:spcBef>
                <a:spcPct val="50000"/>
              </a:spcBef>
              <a:buNone/>
            </a:pPr>
            <a:endParaRPr lang="sv-SE" sz="800" b="1" dirty="0"/>
          </a:p>
          <a:p>
            <a:pPr marL="0" indent="0">
              <a:spcBef>
                <a:spcPct val="50000"/>
              </a:spcBef>
              <a:buNone/>
            </a:pPr>
            <a:endParaRPr lang="sv-SE" sz="800" b="1" dirty="0" smtClean="0"/>
          </a:p>
          <a:p>
            <a:pPr marL="0" indent="0">
              <a:spcBef>
                <a:spcPct val="50000"/>
              </a:spcBef>
              <a:buNone/>
            </a:pPr>
            <a:r>
              <a:rPr lang="sv-SE" sz="800" b="1" dirty="0"/>
              <a:t>	</a:t>
            </a:r>
          </a:p>
          <a:p>
            <a:pPr marL="0" indent="0">
              <a:buNone/>
            </a:pPr>
            <a:endParaRPr lang="sv-SE" sz="1400" b="1" dirty="0" smtClean="0"/>
          </a:p>
          <a:p>
            <a:pPr marL="0" indent="0">
              <a:buNone/>
            </a:pPr>
            <a:endParaRPr lang="sv-SE" sz="1400" b="1" dirty="0"/>
          </a:p>
        </p:txBody>
      </p:sp>
      <p:sp>
        <p:nvSpPr>
          <p:cNvPr id="6" name="Höger 5"/>
          <p:cNvSpPr>
            <a:spLocks noChangeArrowheads="1"/>
          </p:cNvSpPr>
          <p:nvPr/>
        </p:nvSpPr>
        <p:spPr bwMode="auto">
          <a:xfrm>
            <a:off x="561181" y="5655275"/>
            <a:ext cx="316712" cy="291559"/>
          </a:xfrm>
          <a:prstGeom prst="rightArrow">
            <a:avLst>
              <a:gd name="adj1" fmla="val 50000"/>
              <a:gd name="adj2" fmla="val 50048"/>
            </a:avLst>
          </a:prstGeom>
          <a:solidFill>
            <a:srgbClr val="72A741"/>
          </a:solidFill>
          <a:ln w="9525" algn="ctr">
            <a:solidFill>
              <a:schemeClr val="tx1"/>
            </a:solidFill>
            <a:round/>
            <a:headEnd/>
            <a:tailEnd/>
          </a:ln>
        </p:spPr>
        <p:txBody>
          <a:bodyPr wrap="none" anchor="ctr"/>
          <a:lstStyle>
            <a:lvl1pPr eaLnBrk="0" hangingPunct="0">
              <a:spcBef>
                <a:spcPct val="20000"/>
              </a:spcBef>
              <a:buClr>
                <a:schemeClr val="tx1"/>
              </a:buClr>
              <a:buChar char="•"/>
              <a:defRPr>
                <a:solidFill>
                  <a:schemeClr val="tx1"/>
                </a:solidFill>
                <a:latin typeface="Verdana" pitchFamily="34" charset="0"/>
              </a:defRPr>
            </a:lvl1pPr>
            <a:lvl2pPr marL="742950" indent="-285750" eaLnBrk="0" hangingPunct="0">
              <a:spcBef>
                <a:spcPct val="20000"/>
              </a:spcBef>
              <a:buClr>
                <a:schemeClr val="tx1"/>
              </a:buClr>
              <a:buFont typeface="Arial" charset="0"/>
              <a:buChar char="–"/>
              <a:defRPr sz="1600">
                <a:solidFill>
                  <a:schemeClr val="tx1"/>
                </a:solidFill>
                <a:latin typeface="Verdana" pitchFamily="34" charset="0"/>
              </a:defRPr>
            </a:lvl2pPr>
            <a:lvl3pPr marL="1143000" indent="-228600" eaLnBrk="0" hangingPunct="0">
              <a:spcBef>
                <a:spcPct val="20000"/>
              </a:spcBef>
              <a:buClr>
                <a:schemeClr val="tx1"/>
              </a:buClr>
              <a:buChar char="•"/>
              <a:defRPr sz="1600">
                <a:solidFill>
                  <a:schemeClr val="tx1"/>
                </a:solidFill>
                <a:latin typeface="Verdana" pitchFamily="34" charset="0"/>
              </a:defRPr>
            </a:lvl3pPr>
            <a:lvl4pPr marL="1600200" indent="-228600" eaLnBrk="0" hangingPunct="0">
              <a:spcBef>
                <a:spcPct val="20000"/>
              </a:spcBef>
              <a:buClr>
                <a:schemeClr val="tx1"/>
              </a:buClr>
              <a:buFont typeface="Arial" charset="0"/>
              <a:buChar char="–"/>
              <a:defRPr sz="1600">
                <a:solidFill>
                  <a:schemeClr val="tx1"/>
                </a:solidFill>
                <a:latin typeface="Verdana" pitchFamily="34" charset="0"/>
              </a:defRPr>
            </a:lvl4pPr>
            <a:lvl5pPr marL="2057400" indent="-228600" eaLnBrk="0" hangingPunct="0">
              <a:spcBef>
                <a:spcPct val="20000"/>
              </a:spcBef>
              <a:buClr>
                <a:schemeClr val="tx1"/>
              </a:buClr>
              <a:buFont typeface="Arial"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9pPr>
          </a:lstStyle>
          <a:p>
            <a:pPr eaLnBrk="1" hangingPunct="1">
              <a:spcBef>
                <a:spcPct val="0"/>
              </a:spcBef>
              <a:buClrTx/>
              <a:buFontTx/>
              <a:buNone/>
            </a:pPr>
            <a:endParaRPr lang="sv-SE" altLang="sv-SE">
              <a:solidFill>
                <a:srgbClr val="FF0000"/>
              </a:solidFill>
            </a:endParaRPr>
          </a:p>
        </p:txBody>
      </p:sp>
    </p:spTree>
    <p:extLst>
      <p:ext uri="{BB962C8B-B14F-4D97-AF65-F5344CB8AC3E}">
        <p14:creationId xmlns:p14="http://schemas.microsoft.com/office/powerpoint/2010/main" val="155399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73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254000" y="254000"/>
            <a:ext cx="8595032" cy="876710"/>
          </a:xfrm>
        </p:spPr>
        <p:txBody>
          <a:bodyPr/>
          <a:lstStyle/>
          <a:p>
            <a:r>
              <a:rPr lang="sv-SE" dirty="0" smtClean="0"/>
              <a:t>Grön offentlig upphandling</a:t>
            </a:r>
            <a:endParaRPr lang="sv-SE" dirty="0"/>
          </a:p>
        </p:txBody>
      </p:sp>
      <p:sp>
        <p:nvSpPr>
          <p:cNvPr id="397315" name="Rectangle 3"/>
          <p:cNvSpPr>
            <a:spLocks noGrp="1" noChangeArrowheads="1"/>
          </p:cNvSpPr>
          <p:nvPr>
            <p:ph type="body" idx="1"/>
          </p:nvPr>
        </p:nvSpPr>
        <p:spPr>
          <a:xfrm>
            <a:off x="606422" y="881779"/>
            <a:ext cx="8987158" cy="5381861"/>
          </a:xfrm>
        </p:spPr>
        <p:txBody>
          <a:bodyPr/>
          <a:lstStyle/>
          <a:p>
            <a:pPr marL="0" indent="0">
              <a:spcBef>
                <a:spcPct val="50000"/>
              </a:spcBef>
              <a:buNone/>
            </a:pPr>
            <a:endParaRPr lang="sv-SE" dirty="0"/>
          </a:p>
          <a:p>
            <a:pPr>
              <a:spcBef>
                <a:spcPct val="50000"/>
              </a:spcBef>
            </a:pPr>
            <a:r>
              <a:rPr lang="sv-SE" dirty="0" smtClean="0"/>
              <a:t>EU-kommissionen ser grön upphandling som central för cirkulär ekonomi</a:t>
            </a:r>
          </a:p>
          <a:p>
            <a:pPr>
              <a:spcBef>
                <a:spcPct val="50000"/>
              </a:spcBef>
            </a:pPr>
            <a:r>
              <a:rPr lang="sv-SE" dirty="0" smtClean="0"/>
              <a:t>Upphandlingsprocessen och lagstiftningen gör att grön upphandling endast undantagsvis fungerar som effektivt miljöpolitiskt styrmedel</a:t>
            </a:r>
          </a:p>
          <a:p>
            <a:pPr>
              <a:spcBef>
                <a:spcPct val="50000"/>
              </a:spcBef>
            </a:pPr>
            <a:r>
              <a:rPr lang="sv-SE" dirty="0" smtClean="0"/>
              <a:t>Oklart vilka miljökrav myndigheter kan använda för att stödja en cirkulär ekonomi</a:t>
            </a:r>
          </a:p>
          <a:p>
            <a:pPr>
              <a:spcBef>
                <a:spcPct val="50000"/>
              </a:spcBef>
            </a:pPr>
            <a:r>
              <a:rPr lang="sv-SE" dirty="0" smtClean="0"/>
              <a:t>Klimatkrav omfördelar endast utsläppen inom EU:s utsläppshandels-system alternativt ökar samhällets kostnad för att nå klimatmålet</a:t>
            </a:r>
          </a:p>
          <a:p>
            <a:pPr>
              <a:spcBef>
                <a:spcPct val="50000"/>
              </a:spcBef>
            </a:pPr>
            <a:r>
              <a:rPr lang="sv-SE" dirty="0" smtClean="0"/>
              <a:t>Innovationsupphandling kan bidra till utveckling och spridning av viss teknologi  </a:t>
            </a:r>
          </a:p>
          <a:p>
            <a:pPr marL="449263" indent="-449263">
              <a:spcBef>
                <a:spcPct val="50000"/>
              </a:spcBef>
              <a:buNone/>
            </a:pPr>
            <a:endParaRPr lang="sv-SE" dirty="0" smtClean="0"/>
          </a:p>
          <a:p>
            <a:pPr marL="449263" indent="-449263">
              <a:spcBef>
                <a:spcPct val="50000"/>
              </a:spcBef>
              <a:buNone/>
            </a:pPr>
            <a:r>
              <a:rPr lang="sv-SE" dirty="0"/>
              <a:t>	</a:t>
            </a:r>
            <a:r>
              <a:rPr lang="sv-SE" dirty="0" smtClean="0"/>
              <a:t>Offentlig upphandling bör, även i en cirkulär ekonomi, vara ett medel för myndigheterna att bedriva sina verksamheter kostnadseffektivt.</a:t>
            </a:r>
          </a:p>
          <a:p>
            <a:pPr marL="449263" indent="-449263">
              <a:spcBef>
                <a:spcPct val="50000"/>
              </a:spcBef>
              <a:buNone/>
            </a:pPr>
            <a:r>
              <a:rPr lang="sv-SE" dirty="0"/>
              <a:t>	</a:t>
            </a:r>
            <a:endParaRPr lang="sv-SE" dirty="0" smtClean="0"/>
          </a:p>
          <a:p>
            <a:pPr marL="0" indent="0">
              <a:spcBef>
                <a:spcPct val="50000"/>
              </a:spcBef>
              <a:buNone/>
            </a:pPr>
            <a:r>
              <a:rPr lang="sv-SE" dirty="0" smtClean="0"/>
              <a:t>      </a:t>
            </a:r>
          </a:p>
          <a:p>
            <a:pPr marL="0" indent="0">
              <a:spcBef>
                <a:spcPct val="50000"/>
              </a:spcBef>
              <a:buNone/>
            </a:pPr>
            <a:endParaRPr lang="sv-SE" dirty="0"/>
          </a:p>
          <a:p>
            <a:pPr marL="0" indent="0">
              <a:spcBef>
                <a:spcPct val="50000"/>
              </a:spcBef>
              <a:buNone/>
            </a:pPr>
            <a:endParaRPr lang="sv-SE" dirty="0" smtClean="0"/>
          </a:p>
          <a:p>
            <a:pPr marL="0" indent="0">
              <a:spcBef>
                <a:spcPct val="50000"/>
              </a:spcBef>
              <a:buNone/>
            </a:pPr>
            <a:endParaRPr lang="sv-SE" sz="800" b="1" dirty="0"/>
          </a:p>
          <a:p>
            <a:pPr marL="0" indent="0">
              <a:spcBef>
                <a:spcPct val="50000"/>
              </a:spcBef>
              <a:buNone/>
            </a:pPr>
            <a:endParaRPr lang="sv-SE" sz="800" b="1" dirty="0" smtClean="0"/>
          </a:p>
          <a:p>
            <a:pPr marL="0" indent="0">
              <a:spcBef>
                <a:spcPct val="50000"/>
              </a:spcBef>
              <a:buNone/>
            </a:pPr>
            <a:r>
              <a:rPr lang="sv-SE" sz="800" b="1" dirty="0"/>
              <a:t>	</a:t>
            </a:r>
          </a:p>
          <a:p>
            <a:pPr marL="0" indent="0">
              <a:buNone/>
            </a:pPr>
            <a:endParaRPr lang="sv-SE" sz="1400" b="1" dirty="0" smtClean="0"/>
          </a:p>
          <a:p>
            <a:pPr marL="0" indent="0">
              <a:buNone/>
            </a:pPr>
            <a:endParaRPr lang="sv-SE" sz="1400" b="1" dirty="0"/>
          </a:p>
        </p:txBody>
      </p:sp>
      <p:sp>
        <p:nvSpPr>
          <p:cNvPr id="5" name="Höger 5"/>
          <p:cNvSpPr>
            <a:spLocks noChangeArrowheads="1"/>
          </p:cNvSpPr>
          <p:nvPr/>
        </p:nvSpPr>
        <p:spPr bwMode="auto">
          <a:xfrm>
            <a:off x="691492" y="4990339"/>
            <a:ext cx="316712" cy="291559"/>
          </a:xfrm>
          <a:prstGeom prst="rightArrow">
            <a:avLst>
              <a:gd name="adj1" fmla="val 50000"/>
              <a:gd name="adj2" fmla="val 50048"/>
            </a:avLst>
          </a:prstGeom>
          <a:solidFill>
            <a:srgbClr val="72A741"/>
          </a:solidFill>
          <a:ln w="9525" algn="ctr">
            <a:solidFill>
              <a:schemeClr val="tx1"/>
            </a:solidFill>
            <a:round/>
            <a:headEnd/>
            <a:tailEnd/>
          </a:ln>
        </p:spPr>
        <p:txBody>
          <a:bodyPr wrap="none" anchor="ctr"/>
          <a:lstStyle>
            <a:lvl1pPr eaLnBrk="0" hangingPunct="0">
              <a:spcBef>
                <a:spcPct val="20000"/>
              </a:spcBef>
              <a:buClr>
                <a:schemeClr val="tx1"/>
              </a:buClr>
              <a:buChar char="•"/>
              <a:defRPr>
                <a:solidFill>
                  <a:schemeClr val="tx1"/>
                </a:solidFill>
                <a:latin typeface="Verdana" pitchFamily="34" charset="0"/>
              </a:defRPr>
            </a:lvl1pPr>
            <a:lvl2pPr marL="742950" indent="-285750" eaLnBrk="0" hangingPunct="0">
              <a:spcBef>
                <a:spcPct val="20000"/>
              </a:spcBef>
              <a:buClr>
                <a:schemeClr val="tx1"/>
              </a:buClr>
              <a:buFont typeface="Arial" charset="0"/>
              <a:buChar char="–"/>
              <a:defRPr sz="1600">
                <a:solidFill>
                  <a:schemeClr val="tx1"/>
                </a:solidFill>
                <a:latin typeface="Verdana" pitchFamily="34" charset="0"/>
              </a:defRPr>
            </a:lvl2pPr>
            <a:lvl3pPr marL="1143000" indent="-228600" eaLnBrk="0" hangingPunct="0">
              <a:spcBef>
                <a:spcPct val="20000"/>
              </a:spcBef>
              <a:buClr>
                <a:schemeClr val="tx1"/>
              </a:buClr>
              <a:buChar char="•"/>
              <a:defRPr sz="1600">
                <a:solidFill>
                  <a:schemeClr val="tx1"/>
                </a:solidFill>
                <a:latin typeface="Verdana" pitchFamily="34" charset="0"/>
              </a:defRPr>
            </a:lvl3pPr>
            <a:lvl4pPr marL="1600200" indent="-228600" eaLnBrk="0" hangingPunct="0">
              <a:spcBef>
                <a:spcPct val="20000"/>
              </a:spcBef>
              <a:buClr>
                <a:schemeClr val="tx1"/>
              </a:buClr>
              <a:buFont typeface="Arial" charset="0"/>
              <a:buChar char="–"/>
              <a:defRPr sz="1600">
                <a:solidFill>
                  <a:schemeClr val="tx1"/>
                </a:solidFill>
                <a:latin typeface="Verdana" pitchFamily="34" charset="0"/>
              </a:defRPr>
            </a:lvl4pPr>
            <a:lvl5pPr marL="2057400" indent="-228600" eaLnBrk="0" hangingPunct="0">
              <a:spcBef>
                <a:spcPct val="20000"/>
              </a:spcBef>
              <a:buClr>
                <a:schemeClr val="tx1"/>
              </a:buClr>
              <a:buFont typeface="Arial"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9pPr>
          </a:lstStyle>
          <a:p>
            <a:pPr eaLnBrk="1" hangingPunct="1">
              <a:spcBef>
                <a:spcPct val="0"/>
              </a:spcBef>
              <a:buClrTx/>
              <a:buFontTx/>
              <a:buNone/>
            </a:pPr>
            <a:endParaRPr lang="sv-SE" altLang="sv-SE">
              <a:solidFill>
                <a:srgbClr val="FF0000"/>
              </a:solidFill>
            </a:endParaRPr>
          </a:p>
        </p:txBody>
      </p:sp>
    </p:spTree>
    <p:extLst>
      <p:ext uri="{BB962C8B-B14F-4D97-AF65-F5344CB8AC3E}">
        <p14:creationId xmlns:p14="http://schemas.microsoft.com/office/powerpoint/2010/main" val="374853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7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75" name="Group 23"/>
          <p:cNvGrpSpPr>
            <a:grpSpLocks/>
          </p:cNvGrpSpPr>
          <p:nvPr/>
        </p:nvGrpSpPr>
        <p:grpSpPr bwMode="auto">
          <a:xfrm>
            <a:off x="15876" y="-43534"/>
            <a:ext cx="9912350" cy="6842125"/>
            <a:chOff x="0" y="0"/>
            <a:chExt cx="6244" cy="4310"/>
          </a:xfrm>
        </p:grpSpPr>
        <p:sp>
          <p:nvSpPr>
            <p:cNvPr id="125973" name="Rectangle 21"/>
            <p:cNvSpPr>
              <a:spLocks noChangeArrowheads="1"/>
            </p:cNvSpPr>
            <p:nvPr/>
          </p:nvSpPr>
          <p:spPr bwMode="auto">
            <a:xfrm>
              <a:off x="0" y="0"/>
              <a:ext cx="6240" cy="4051"/>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25974" name="Rectangle 22"/>
            <p:cNvSpPr>
              <a:spLocks noChangeArrowheads="1"/>
            </p:cNvSpPr>
            <p:nvPr/>
          </p:nvSpPr>
          <p:spPr bwMode="auto">
            <a:xfrm>
              <a:off x="5207" y="3859"/>
              <a:ext cx="1037" cy="451"/>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grpSp>
        <p:nvGrpSpPr>
          <p:cNvPr id="126061" name="Group 109"/>
          <p:cNvGrpSpPr>
            <a:grpSpLocks/>
          </p:cNvGrpSpPr>
          <p:nvPr/>
        </p:nvGrpSpPr>
        <p:grpSpPr bwMode="auto">
          <a:xfrm>
            <a:off x="1463123" y="3175"/>
            <a:ext cx="8353425" cy="6854825"/>
            <a:chOff x="978" y="2"/>
            <a:chExt cx="5262" cy="4318"/>
          </a:xfrm>
        </p:grpSpPr>
        <p:pic>
          <p:nvPicPr>
            <p:cNvPr id="126062" name="Picture 110" descr="sv logotyp 20 cm 6% besku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 y="2"/>
              <a:ext cx="5262" cy="4318"/>
            </a:xfrm>
            <a:prstGeom prst="rect">
              <a:avLst/>
            </a:prstGeom>
            <a:noFill/>
            <a:extLst>
              <a:ext uri="{909E8E84-426E-40DD-AFC4-6F175D3DCCD1}">
                <a14:hiddenFill xmlns:a14="http://schemas.microsoft.com/office/drawing/2010/main">
                  <a:solidFill>
                    <a:srgbClr val="FFFFFF"/>
                  </a:solidFill>
                </a14:hiddenFill>
              </a:ext>
            </a:extLst>
          </p:spPr>
        </p:pic>
        <p:pic>
          <p:nvPicPr>
            <p:cNvPr id="126063" name="Picture 111" descr="Miljoekonom_liten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 y="3979"/>
              <a:ext cx="120" cy="170"/>
            </a:xfrm>
            <a:prstGeom prst="rect">
              <a:avLst/>
            </a:prstGeom>
            <a:noFill/>
            <a:extLst>
              <a:ext uri="{909E8E84-426E-40DD-AFC4-6F175D3DCCD1}">
                <a14:hiddenFill xmlns:a14="http://schemas.microsoft.com/office/drawing/2010/main">
                  <a:solidFill>
                    <a:srgbClr val="FFFFFF"/>
                  </a:solidFill>
                </a14:hiddenFill>
              </a:ext>
            </a:extLst>
          </p:spPr>
        </p:pic>
        <p:pic>
          <p:nvPicPr>
            <p:cNvPr id="126064" name="Picture 112" descr="Analysunder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 y="3423"/>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5" name="Picture 113" descr="Barometernlit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5" y="3414"/>
              <a:ext cx="126" cy="175"/>
            </a:xfrm>
            <a:prstGeom prst="rect">
              <a:avLst/>
            </a:prstGeom>
            <a:noFill/>
            <a:extLst>
              <a:ext uri="{909E8E84-426E-40DD-AFC4-6F175D3DCCD1}">
                <a14:hiddenFill xmlns:a14="http://schemas.microsoft.com/office/drawing/2010/main">
                  <a:solidFill>
                    <a:srgbClr val="FFFFFF"/>
                  </a:solidFill>
                </a14:hiddenFill>
              </a:ext>
            </a:extLst>
          </p:spPr>
        </p:pic>
        <p:pic>
          <p:nvPicPr>
            <p:cNvPr id="126066" name="Picture 114" descr="Konjlag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2" y="3414"/>
              <a:ext cx="120"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7" name="Picture 115" descr="Lonebild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52" y="3979"/>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8" name="Picture 116" descr="Specialstudi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7" y="3700"/>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9" name="Picture 117" descr="SwedishEconomy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52" y="3700"/>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70" name="Picture 118" descr="WageFormation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47" y="3979"/>
              <a:ext cx="121" cy="173"/>
            </a:xfrm>
            <a:prstGeom prst="rect">
              <a:avLst/>
            </a:prstGeom>
            <a:noFill/>
            <a:extLst>
              <a:ext uri="{909E8E84-426E-40DD-AFC4-6F175D3DCCD1}">
                <a14:hiddenFill xmlns:a14="http://schemas.microsoft.com/office/drawing/2010/main">
                  <a:solidFill>
                    <a:srgbClr val="FFFFFF"/>
                  </a:solidFill>
                </a14:hiddenFill>
              </a:ext>
            </a:extLst>
          </p:spPr>
        </p:pic>
        <p:pic>
          <p:nvPicPr>
            <p:cNvPr id="126071" name="Picture 119" descr="Workingpaper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99" y="3700"/>
              <a:ext cx="122" cy="171"/>
            </a:xfrm>
            <a:prstGeom prst="rect">
              <a:avLst/>
            </a:prstGeom>
            <a:noFill/>
            <a:extLst>
              <a:ext uri="{909E8E84-426E-40DD-AFC4-6F175D3DCCD1}">
                <a14:hiddenFill xmlns:a14="http://schemas.microsoft.com/office/drawing/2010/main">
                  <a:solidFill>
                    <a:srgbClr val="FFFFFF"/>
                  </a:solidFill>
                </a14:hiddenFill>
              </a:ext>
            </a:extLst>
          </p:spPr>
        </p:pic>
        <p:pic>
          <p:nvPicPr>
            <p:cNvPr id="126072" name="Picture 120" descr="Miljöekonomi stor copy"/>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46" y="2139"/>
              <a:ext cx="818" cy="1148"/>
            </a:xfrm>
            <a:prstGeom prst="rect">
              <a:avLst/>
            </a:prstGeom>
            <a:noFill/>
            <a:extLst>
              <a:ext uri="{909E8E84-426E-40DD-AFC4-6F175D3DCCD1}">
                <a14:hiddenFill xmlns:a14="http://schemas.microsoft.com/office/drawing/2010/main">
                  <a:solidFill>
                    <a:srgbClr val="FFFFFF"/>
                  </a:solidFill>
                </a14:hiddenFill>
              </a:ext>
            </a:extLst>
          </p:spPr>
        </p:pic>
      </p:grpSp>
      <p:sp>
        <p:nvSpPr>
          <p:cNvPr id="125968" name="Text Box 16"/>
          <p:cNvSpPr txBox="1">
            <a:spLocks noChangeArrowheads="1"/>
          </p:cNvSpPr>
          <p:nvPr/>
        </p:nvSpPr>
        <p:spPr bwMode="auto">
          <a:xfrm>
            <a:off x="455061" y="0"/>
            <a:ext cx="9088438"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sz="1800" b="1" dirty="0">
                <a:solidFill>
                  <a:srgbClr val="72A741"/>
                </a:solidFill>
              </a:rPr>
              <a:t>MILJÖEKONOMI </a:t>
            </a:r>
          </a:p>
          <a:p>
            <a:pPr>
              <a:spcBef>
                <a:spcPct val="50000"/>
              </a:spcBef>
            </a:pPr>
            <a:r>
              <a:rPr lang="sv-SE" sz="1800" b="1" dirty="0">
                <a:solidFill>
                  <a:srgbClr val="72A741"/>
                </a:solidFill>
              </a:rPr>
              <a:t>5</a:t>
            </a:r>
            <a:r>
              <a:rPr lang="sv-SE" sz="1800" b="1" dirty="0" smtClean="0">
                <a:solidFill>
                  <a:srgbClr val="72A741"/>
                </a:solidFill>
              </a:rPr>
              <a:t> december 2016</a:t>
            </a:r>
            <a:endParaRPr lang="sv-SE" sz="1800" b="1" dirty="0">
              <a:solidFill>
                <a:srgbClr val="72A741"/>
              </a:solidFill>
            </a:endParaRPr>
          </a:p>
        </p:txBody>
      </p:sp>
      <p:sp>
        <p:nvSpPr>
          <p:cNvPr id="125970" name="Text Box 18"/>
          <p:cNvSpPr txBox="1">
            <a:spLocks noChangeArrowheads="1"/>
          </p:cNvSpPr>
          <p:nvPr/>
        </p:nvSpPr>
        <p:spPr bwMode="auto">
          <a:xfrm>
            <a:off x="742313" y="1676261"/>
            <a:ext cx="709676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1938" indent="-261938">
              <a:defRPr>
                <a:solidFill>
                  <a:schemeClr val="tx1"/>
                </a:solidFill>
                <a:latin typeface="Arial" charset="0"/>
              </a:defRPr>
            </a:lvl1pPr>
            <a:lvl2pPr marL="5429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endParaRPr lang="sv-SE" sz="2400" b="1" dirty="0" smtClean="0">
              <a:latin typeface="Verdana" pitchFamily="34" charset="0"/>
            </a:endParaRPr>
          </a:p>
          <a:p>
            <a:pPr algn="ctr">
              <a:spcBef>
                <a:spcPct val="50000"/>
              </a:spcBef>
            </a:pPr>
            <a:r>
              <a:rPr lang="sv-SE" sz="2400" b="1" dirty="0" smtClean="0">
                <a:latin typeface="Verdana" pitchFamily="34" charset="0"/>
              </a:rPr>
              <a:t>Sysselsättning och tillväxt i en mer cirkulär ekonomi</a:t>
            </a:r>
          </a:p>
          <a:p>
            <a:pPr algn="ctr">
              <a:spcBef>
                <a:spcPct val="50000"/>
              </a:spcBef>
            </a:pPr>
            <a:endParaRPr lang="sv-SE" sz="2400" b="1" dirty="0" smtClean="0">
              <a:latin typeface="Verdana" pitchFamily="34" charset="0"/>
            </a:endParaRPr>
          </a:p>
        </p:txBody>
      </p:sp>
      <p:sp>
        <p:nvSpPr>
          <p:cNvPr id="125969" name="Text Box 17"/>
          <p:cNvSpPr txBox="1">
            <a:spLocks noChangeArrowheads="1"/>
          </p:cNvSpPr>
          <p:nvPr/>
        </p:nvSpPr>
        <p:spPr bwMode="auto">
          <a:xfrm>
            <a:off x="254000" y="5969000"/>
            <a:ext cx="7585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b="1" dirty="0">
              <a:solidFill>
                <a:srgbClr val="72A741"/>
              </a:solidFill>
            </a:endParaRPr>
          </a:p>
        </p:txBody>
      </p:sp>
    </p:spTree>
    <p:extLst>
      <p:ext uri="{BB962C8B-B14F-4D97-AF65-F5344CB8AC3E}">
        <p14:creationId xmlns:p14="http://schemas.microsoft.com/office/powerpoint/2010/main" val="3005032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254000" y="254000"/>
            <a:ext cx="8595032" cy="876710"/>
          </a:xfrm>
        </p:spPr>
        <p:txBody>
          <a:bodyPr/>
          <a:lstStyle/>
          <a:p>
            <a:r>
              <a:rPr lang="sv-SE" dirty="0"/>
              <a:t>Sysselsättning och </a:t>
            </a:r>
            <a:r>
              <a:rPr lang="sv-SE" dirty="0" smtClean="0"/>
              <a:t>tillväxt </a:t>
            </a:r>
            <a:r>
              <a:rPr lang="sv-SE" dirty="0"/>
              <a:t>i en mer cirkulär ekonomi</a:t>
            </a:r>
          </a:p>
        </p:txBody>
      </p:sp>
      <p:sp>
        <p:nvSpPr>
          <p:cNvPr id="397315" name="Rectangle 3"/>
          <p:cNvSpPr>
            <a:spLocks noGrp="1" noChangeArrowheads="1"/>
          </p:cNvSpPr>
          <p:nvPr>
            <p:ph type="body" idx="1"/>
          </p:nvPr>
        </p:nvSpPr>
        <p:spPr>
          <a:xfrm>
            <a:off x="606422" y="881779"/>
            <a:ext cx="8987158" cy="5381861"/>
          </a:xfrm>
        </p:spPr>
        <p:txBody>
          <a:bodyPr/>
          <a:lstStyle/>
          <a:p>
            <a:pPr marL="0" indent="0">
              <a:spcBef>
                <a:spcPct val="50000"/>
              </a:spcBef>
              <a:buNone/>
            </a:pPr>
            <a:endParaRPr lang="sv-SE" dirty="0"/>
          </a:p>
          <a:p>
            <a:pPr marL="0" indent="0">
              <a:spcBef>
                <a:spcPct val="50000"/>
              </a:spcBef>
              <a:buNone/>
            </a:pPr>
            <a:endParaRPr lang="sv-SE" dirty="0" smtClean="0"/>
          </a:p>
          <a:p>
            <a:pPr marL="449263" indent="-449263">
              <a:spcBef>
                <a:spcPct val="50000"/>
              </a:spcBef>
              <a:buNone/>
            </a:pPr>
            <a:r>
              <a:rPr lang="sv-SE" dirty="0"/>
              <a:t> </a:t>
            </a:r>
            <a:r>
              <a:rPr lang="sv-SE" dirty="0" smtClean="0"/>
              <a:t> </a:t>
            </a:r>
          </a:p>
          <a:p>
            <a:pPr marL="449263" indent="-449263">
              <a:spcBef>
                <a:spcPct val="50000"/>
              </a:spcBef>
              <a:buNone/>
            </a:pPr>
            <a:endParaRPr lang="sv-SE" dirty="0"/>
          </a:p>
          <a:p>
            <a:pPr marL="449263" indent="-449263">
              <a:spcBef>
                <a:spcPct val="50000"/>
              </a:spcBef>
              <a:buNone/>
            </a:pPr>
            <a:endParaRPr lang="sv-SE" dirty="0" smtClean="0"/>
          </a:p>
          <a:p>
            <a:pPr marL="449263" indent="-449263">
              <a:spcBef>
                <a:spcPct val="50000"/>
              </a:spcBef>
              <a:buNone/>
            </a:pPr>
            <a:endParaRPr lang="sv-SE" dirty="0"/>
          </a:p>
          <a:p>
            <a:pPr marL="449263" indent="-449263">
              <a:spcBef>
                <a:spcPct val="50000"/>
              </a:spcBef>
              <a:buNone/>
            </a:pPr>
            <a:endParaRPr lang="sv-SE" dirty="0" smtClean="0"/>
          </a:p>
          <a:p>
            <a:pPr marL="449263" indent="-449263">
              <a:spcBef>
                <a:spcPct val="50000"/>
              </a:spcBef>
              <a:buNone/>
            </a:pPr>
            <a:endParaRPr lang="sv-SE" dirty="0" smtClean="0"/>
          </a:p>
          <a:p>
            <a:pPr marL="449263" indent="-449263">
              <a:spcBef>
                <a:spcPct val="50000"/>
              </a:spcBef>
              <a:buNone/>
            </a:pPr>
            <a:r>
              <a:rPr lang="sv-SE" dirty="0" smtClean="0"/>
              <a:t>Vi har granskat antaganden bakom tidigare analyser av cirkulär ekonomi  </a:t>
            </a:r>
          </a:p>
          <a:p>
            <a:pPr>
              <a:spcBef>
                <a:spcPct val="50000"/>
              </a:spcBef>
            </a:pPr>
            <a:r>
              <a:rPr lang="sv-SE" dirty="0" smtClean="0"/>
              <a:t>Romklubben</a:t>
            </a:r>
          </a:p>
          <a:p>
            <a:pPr>
              <a:spcBef>
                <a:spcPct val="50000"/>
              </a:spcBef>
            </a:pPr>
            <a:r>
              <a:rPr lang="sv-SE" dirty="0" smtClean="0"/>
              <a:t>Ellen </a:t>
            </a:r>
            <a:r>
              <a:rPr lang="sv-SE" dirty="0" err="1" smtClean="0"/>
              <a:t>MacArthur</a:t>
            </a:r>
            <a:r>
              <a:rPr lang="sv-SE" dirty="0" smtClean="0"/>
              <a:t> Foundation</a:t>
            </a:r>
          </a:p>
          <a:p>
            <a:pPr marL="449263" indent="-449263">
              <a:spcBef>
                <a:spcPct val="50000"/>
              </a:spcBef>
              <a:buNone/>
            </a:pPr>
            <a:endParaRPr lang="sv-SE" dirty="0"/>
          </a:p>
          <a:p>
            <a:pPr marL="449263" indent="-449263">
              <a:spcBef>
                <a:spcPct val="50000"/>
              </a:spcBef>
              <a:buNone/>
            </a:pPr>
            <a:endParaRPr lang="sv-SE" dirty="0" smtClean="0"/>
          </a:p>
          <a:p>
            <a:pPr marL="449263" indent="-449263">
              <a:spcBef>
                <a:spcPct val="50000"/>
              </a:spcBef>
              <a:buNone/>
            </a:pPr>
            <a:r>
              <a:rPr lang="sv-SE" dirty="0" smtClean="0"/>
              <a:t>     </a:t>
            </a:r>
          </a:p>
          <a:p>
            <a:pPr marL="449263" indent="-449263">
              <a:spcBef>
                <a:spcPct val="50000"/>
              </a:spcBef>
              <a:buNone/>
            </a:pPr>
            <a:r>
              <a:rPr lang="sv-SE" dirty="0"/>
              <a:t>	</a:t>
            </a:r>
            <a:endParaRPr lang="sv-SE" dirty="0" smtClean="0"/>
          </a:p>
          <a:p>
            <a:pPr marL="0" indent="0">
              <a:spcBef>
                <a:spcPct val="50000"/>
              </a:spcBef>
              <a:buNone/>
            </a:pPr>
            <a:r>
              <a:rPr lang="sv-SE" dirty="0" smtClean="0"/>
              <a:t>      </a:t>
            </a:r>
          </a:p>
          <a:p>
            <a:pPr marL="0" indent="0">
              <a:spcBef>
                <a:spcPct val="50000"/>
              </a:spcBef>
              <a:buNone/>
            </a:pPr>
            <a:endParaRPr lang="sv-SE" dirty="0"/>
          </a:p>
          <a:p>
            <a:pPr marL="0" indent="0">
              <a:spcBef>
                <a:spcPct val="50000"/>
              </a:spcBef>
              <a:buNone/>
            </a:pPr>
            <a:endParaRPr lang="sv-SE" dirty="0" smtClean="0"/>
          </a:p>
          <a:p>
            <a:pPr marL="0" indent="0">
              <a:spcBef>
                <a:spcPct val="50000"/>
              </a:spcBef>
              <a:buNone/>
            </a:pPr>
            <a:endParaRPr lang="sv-SE" sz="800" b="1" dirty="0"/>
          </a:p>
          <a:p>
            <a:pPr marL="0" indent="0">
              <a:spcBef>
                <a:spcPct val="50000"/>
              </a:spcBef>
              <a:buNone/>
            </a:pPr>
            <a:endParaRPr lang="sv-SE" sz="800" b="1" dirty="0" smtClean="0"/>
          </a:p>
          <a:p>
            <a:pPr marL="0" indent="0">
              <a:spcBef>
                <a:spcPct val="50000"/>
              </a:spcBef>
              <a:buNone/>
            </a:pPr>
            <a:r>
              <a:rPr lang="sv-SE" sz="800" b="1" dirty="0"/>
              <a:t>	</a:t>
            </a:r>
          </a:p>
          <a:p>
            <a:pPr marL="0" indent="0">
              <a:buNone/>
            </a:pPr>
            <a:endParaRPr lang="sv-SE" sz="1400" b="1" dirty="0" smtClean="0"/>
          </a:p>
          <a:p>
            <a:pPr marL="0" indent="0">
              <a:buNone/>
            </a:pPr>
            <a:endParaRPr lang="sv-SE" sz="1400" b="1"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000" t="34266" r="43062" b="55861"/>
          <a:stretch/>
        </p:blipFill>
        <p:spPr bwMode="auto">
          <a:xfrm>
            <a:off x="484400" y="1556795"/>
            <a:ext cx="4381500" cy="752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5894" t="46962" r="34423" b="41076"/>
          <a:stretch/>
        </p:blipFill>
        <p:spPr bwMode="auto">
          <a:xfrm>
            <a:off x="4224760" y="1183511"/>
            <a:ext cx="4838218" cy="911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1907" t="53057" r="39453" b="28320"/>
          <a:stretch/>
        </p:blipFill>
        <p:spPr bwMode="auto">
          <a:xfrm>
            <a:off x="439499" y="2382079"/>
            <a:ext cx="4710896" cy="141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8322" t="30304" r="41330" b="55494"/>
          <a:stretch/>
        </p:blipFill>
        <p:spPr bwMode="auto">
          <a:xfrm>
            <a:off x="4338578" y="2309149"/>
            <a:ext cx="4919240" cy="1082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473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731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731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73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254000" y="254000"/>
            <a:ext cx="8595032" cy="876710"/>
          </a:xfrm>
        </p:spPr>
        <p:txBody>
          <a:bodyPr/>
          <a:lstStyle/>
          <a:p>
            <a:r>
              <a:rPr lang="sv-SE" dirty="0" smtClean="0"/>
              <a:t>Cirkulär ekonomi och jobb</a:t>
            </a:r>
            <a:endParaRPr lang="sv-SE" dirty="0"/>
          </a:p>
        </p:txBody>
      </p:sp>
      <p:sp>
        <p:nvSpPr>
          <p:cNvPr id="397315" name="Rectangle 3"/>
          <p:cNvSpPr>
            <a:spLocks noGrp="1" noChangeArrowheads="1"/>
          </p:cNvSpPr>
          <p:nvPr>
            <p:ph type="body" idx="1"/>
          </p:nvPr>
        </p:nvSpPr>
        <p:spPr>
          <a:xfrm>
            <a:off x="571253" y="858333"/>
            <a:ext cx="8527746" cy="5781458"/>
          </a:xfrm>
        </p:spPr>
        <p:txBody>
          <a:bodyPr/>
          <a:lstStyle/>
          <a:p>
            <a:pPr>
              <a:spcBef>
                <a:spcPct val="50000"/>
              </a:spcBef>
            </a:pPr>
            <a:endParaRPr lang="sv-SE" dirty="0" smtClean="0"/>
          </a:p>
          <a:p>
            <a:pPr marL="0" indent="0">
              <a:spcBef>
                <a:spcPct val="50000"/>
              </a:spcBef>
              <a:buNone/>
            </a:pPr>
            <a:r>
              <a:rPr lang="sv-SE" dirty="0" smtClean="0"/>
              <a:t>Många analyser mäter bruttoeffekten och ignorerar sysselsättning i branscher som krymper då den cirkulära ekonomin expanderar. </a:t>
            </a:r>
          </a:p>
          <a:p>
            <a:pPr marL="457200" lvl="1" indent="0">
              <a:spcBef>
                <a:spcPct val="50000"/>
              </a:spcBef>
              <a:buNone/>
            </a:pPr>
            <a:r>
              <a:rPr lang="sv-SE" sz="1800" dirty="0"/>
              <a:t>Nettoeffekten är sannolikt mycket liten. Omställningen </a:t>
            </a:r>
            <a:r>
              <a:rPr lang="sv-SE" sz="1800" dirty="0" smtClean="0"/>
              <a:t>kommer skapa jobb inom återvinningsindustrin medan jobb inom t.ex. gruvnäringen försvinner. </a:t>
            </a:r>
          </a:p>
          <a:p>
            <a:pPr marL="457200" lvl="1" indent="0">
              <a:spcBef>
                <a:spcPct val="50000"/>
              </a:spcBef>
              <a:buNone/>
            </a:pPr>
            <a:endParaRPr lang="sv-SE" sz="1200" dirty="0" smtClean="0"/>
          </a:p>
          <a:p>
            <a:pPr marL="0" indent="0">
              <a:spcBef>
                <a:spcPct val="50000"/>
              </a:spcBef>
              <a:buNone/>
            </a:pPr>
            <a:r>
              <a:rPr lang="sv-SE" dirty="0" smtClean="0"/>
              <a:t>Romklubbens analys visar på 100 000 nya arbetstillfällen i Sverige</a:t>
            </a:r>
            <a:r>
              <a:rPr lang="sv-SE" dirty="0"/>
              <a:t>.</a:t>
            </a:r>
            <a:r>
              <a:rPr lang="sv-SE" dirty="0" smtClean="0"/>
              <a:t> </a:t>
            </a:r>
          </a:p>
          <a:p>
            <a:pPr marL="457200" lvl="1" indent="0">
              <a:spcBef>
                <a:spcPct val="50000"/>
              </a:spcBef>
              <a:buNone/>
            </a:pPr>
            <a:r>
              <a:rPr lang="sv-SE" sz="1800" dirty="0" smtClean="0"/>
              <a:t>I analysen antas att ny teknik kräver mer arbetskraft och att produktionen är konstant, vilket gör att antal sysselsatta ökar. Trots att efterfrågan på arbetskraft ökar påverkas inte lönenivån, eftersom analysen saknar pris- och beteendeförändringar vilket är avgörande på lång sikt. </a:t>
            </a:r>
          </a:p>
          <a:p>
            <a:pPr marL="457200" lvl="1" indent="0">
              <a:spcBef>
                <a:spcPct val="50000"/>
              </a:spcBef>
              <a:buNone/>
            </a:pPr>
            <a:r>
              <a:rPr lang="sv-SE" dirty="0" smtClean="0"/>
              <a:t> </a:t>
            </a:r>
          </a:p>
          <a:p>
            <a:pPr marL="0" indent="0">
              <a:spcBef>
                <a:spcPct val="50000"/>
              </a:spcBef>
              <a:buNone/>
            </a:pPr>
            <a:endParaRPr lang="sv-SE" sz="1400" b="1" dirty="0" smtClean="0"/>
          </a:p>
          <a:p>
            <a:pPr marL="0" indent="0">
              <a:spcBef>
                <a:spcPct val="50000"/>
              </a:spcBef>
              <a:buNone/>
            </a:pPr>
            <a:r>
              <a:rPr lang="sv-SE" sz="1400" b="1" dirty="0"/>
              <a:t>	</a:t>
            </a:r>
          </a:p>
          <a:p>
            <a:pPr marL="0" indent="0">
              <a:buNone/>
            </a:pPr>
            <a:endParaRPr lang="sv-SE" sz="1400" b="1" dirty="0" smtClean="0"/>
          </a:p>
          <a:p>
            <a:pPr marL="0" indent="0">
              <a:buNone/>
            </a:pPr>
            <a:endParaRPr lang="sv-SE" sz="1400" b="1" dirty="0"/>
          </a:p>
        </p:txBody>
      </p:sp>
      <p:sp>
        <p:nvSpPr>
          <p:cNvPr id="4" name="Höger 3"/>
          <p:cNvSpPr>
            <a:spLocks noChangeArrowheads="1"/>
          </p:cNvSpPr>
          <p:nvPr/>
        </p:nvSpPr>
        <p:spPr bwMode="auto">
          <a:xfrm>
            <a:off x="691492" y="2031295"/>
            <a:ext cx="316712" cy="291559"/>
          </a:xfrm>
          <a:prstGeom prst="rightArrow">
            <a:avLst>
              <a:gd name="adj1" fmla="val 50000"/>
              <a:gd name="adj2" fmla="val 50048"/>
            </a:avLst>
          </a:prstGeom>
          <a:solidFill>
            <a:srgbClr val="72A741"/>
          </a:solidFill>
          <a:ln w="9525" algn="ctr">
            <a:solidFill>
              <a:schemeClr val="tx1"/>
            </a:solidFill>
            <a:round/>
            <a:headEnd/>
            <a:tailEnd/>
          </a:ln>
        </p:spPr>
        <p:txBody>
          <a:bodyPr wrap="none" anchor="ctr"/>
          <a:lstStyle>
            <a:lvl1pPr eaLnBrk="0" hangingPunct="0">
              <a:spcBef>
                <a:spcPct val="20000"/>
              </a:spcBef>
              <a:buClr>
                <a:schemeClr val="tx1"/>
              </a:buClr>
              <a:buChar char="•"/>
              <a:defRPr>
                <a:solidFill>
                  <a:schemeClr val="tx1"/>
                </a:solidFill>
                <a:latin typeface="Verdana" pitchFamily="34" charset="0"/>
              </a:defRPr>
            </a:lvl1pPr>
            <a:lvl2pPr marL="742950" indent="-285750" eaLnBrk="0" hangingPunct="0">
              <a:spcBef>
                <a:spcPct val="20000"/>
              </a:spcBef>
              <a:buClr>
                <a:schemeClr val="tx1"/>
              </a:buClr>
              <a:buFont typeface="Arial" charset="0"/>
              <a:buChar char="–"/>
              <a:defRPr sz="1600">
                <a:solidFill>
                  <a:schemeClr val="tx1"/>
                </a:solidFill>
                <a:latin typeface="Verdana" pitchFamily="34" charset="0"/>
              </a:defRPr>
            </a:lvl2pPr>
            <a:lvl3pPr marL="1143000" indent="-228600" eaLnBrk="0" hangingPunct="0">
              <a:spcBef>
                <a:spcPct val="20000"/>
              </a:spcBef>
              <a:buClr>
                <a:schemeClr val="tx1"/>
              </a:buClr>
              <a:buChar char="•"/>
              <a:defRPr sz="1600">
                <a:solidFill>
                  <a:schemeClr val="tx1"/>
                </a:solidFill>
                <a:latin typeface="Verdana" pitchFamily="34" charset="0"/>
              </a:defRPr>
            </a:lvl3pPr>
            <a:lvl4pPr marL="1600200" indent="-228600" eaLnBrk="0" hangingPunct="0">
              <a:spcBef>
                <a:spcPct val="20000"/>
              </a:spcBef>
              <a:buClr>
                <a:schemeClr val="tx1"/>
              </a:buClr>
              <a:buFont typeface="Arial" charset="0"/>
              <a:buChar char="–"/>
              <a:defRPr sz="1600">
                <a:solidFill>
                  <a:schemeClr val="tx1"/>
                </a:solidFill>
                <a:latin typeface="Verdana" pitchFamily="34" charset="0"/>
              </a:defRPr>
            </a:lvl4pPr>
            <a:lvl5pPr marL="2057400" indent="-228600" eaLnBrk="0" hangingPunct="0">
              <a:spcBef>
                <a:spcPct val="20000"/>
              </a:spcBef>
              <a:buClr>
                <a:schemeClr val="tx1"/>
              </a:buClr>
              <a:buFont typeface="Arial"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9pPr>
          </a:lstStyle>
          <a:p>
            <a:pPr eaLnBrk="1" hangingPunct="1">
              <a:spcBef>
                <a:spcPct val="0"/>
              </a:spcBef>
              <a:buClrTx/>
              <a:buFontTx/>
              <a:buNone/>
            </a:pPr>
            <a:endParaRPr lang="sv-SE" altLang="sv-SE">
              <a:solidFill>
                <a:srgbClr val="FF0000"/>
              </a:solidFill>
            </a:endParaRPr>
          </a:p>
        </p:txBody>
      </p:sp>
      <p:sp>
        <p:nvSpPr>
          <p:cNvPr id="5" name="Höger 4"/>
          <p:cNvSpPr>
            <a:spLocks noChangeArrowheads="1"/>
          </p:cNvSpPr>
          <p:nvPr/>
        </p:nvSpPr>
        <p:spPr bwMode="auto">
          <a:xfrm>
            <a:off x="691492" y="3616234"/>
            <a:ext cx="316712" cy="291559"/>
          </a:xfrm>
          <a:prstGeom prst="rightArrow">
            <a:avLst>
              <a:gd name="adj1" fmla="val 50000"/>
              <a:gd name="adj2" fmla="val 50048"/>
            </a:avLst>
          </a:prstGeom>
          <a:solidFill>
            <a:srgbClr val="72A741"/>
          </a:solidFill>
          <a:ln w="9525" algn="ctr">
            <a:solidFill>
              <a:schemeClr val="tx1"/>
            </a:solidFill>
            <a:round/>
            <a:headEnd/>
            <a:tailEnd/>
          </a:ln>
        </p:spPr>
        <p:txBody>
          <a:bodyPr wrap="none" anchor="ctr"/>
          <a:lstStyle>
            <a:lvl1pPr eaLnBrk="0" hangingPunct="0">
              <a:spcBef>
                <a:spcPct val="20000"/>
              </a:spcBef>
              <a:buClr>
                <a:schemeClr val="tx1"/>
              </a:buClr>
              <a:buChar char="•"/>
              <a:defRPr>
                <a:solidFill>
                  <a:schemeClr val="tx1"/>
                </a:solidFill>
                <a:latin typeface="Verdana" pitchFamily="34" charset="0"/>
              </a:defRPr>
            </a:lvl1pPr>
            <a:lvl2pPr marL="742950" indent="-285750" eaLnBrk="0" hangingPunct="0">
              <a:spcBef>
                <a:spcPct val="20000"/>
              </a:spcBef>
              <a:buClr>
                <a:schemeClr val="tx1"/>
              </a:buClr>
              <a:buFont typeface="Arial" charset="0"/>
              <a:buChar char="–"/>
              <a:defRPr sz="1600">
                <a:solidFill>
                  <a:schemeClr val="tx1"/>
                </a:solidFill>
                <a:latin typeface="Verdana" pitchFamily="34" charset="0"/>
              </a:defRPr>
            </a:lvl2pPr>
            <a:lvl3pPr marL="1143000" indent="-228600" eaLnBrk="0" hangingPunct="0">
              <a:spcBef>
                <a:spcPct val="20000"/>
              </a:spcBef>
              <a:buClr>
                <a:schemeClr val="tx1"/>
              </a:buClr>
              <a:buChar char="•"/>
              <a:defRPr sz="1600">
                <a:solidFill>
                  <a:schemeClr val="tx1"/>
                </a:solidFill>
                <a:latin typeface="Verdana" pitchFamily="34" charset="0"/>
              </a:defRPr>
            </a:lvl3pPr>
            <a:lvl4pPr marL="1600200" indent="-228600" eaLnBrk="0" hangingPunct="0">
              <a:spcBef>
                <a:spcPct val="20000"/>
              </a:spcBef>
              <a:buClr>
                <a:schemeClr val="tx1"/>
              </a:buClr>
              <a:buFont typeface="Arial" charset="0"/>
              <a:buChar char="–"/>
              <a:defRPr sz="1600">
                <a:solidFill>
                  <a:schemeClr val="tx1"/>
                </a:solidFill>
                <a:latin typeface="Verdana" pitchFamily="34" charset="0"/>
              </a:defRPr>
            </a:lvl4pPr>
            <a:lvl5pPr marL="2057400" indent="-228600" eaLnBrk="0" hangingPunct="0">
              <a:spcBef>
                <a:spcPct val="20000"/>
              </a:spcBef>
              <a:buClr>
                <a:schemeClr val="tx1"/>
              </a:buClr>
              <a:buFont typeface="Arial"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9pPr>
          </a:lstStyle>
          <a:p>
            <a:pPr eaLnBrk="1" hangingPunct="1">
              <a:spcBef>
                <a:spcPct val="0"/>
              </a:spcBef>
              <a:buClrTx/>
              <a:buFontTx/>
              <a:buNone/>
            </a:pPr>
            <a:endParaRPr lang="sv-SE" altLang="sv-SE">
              <a:solidFill>
                <a:srgbClr val="FF0000"/>
              </a:solidFill>
            </a:endParaRPr>
          </a:p>
        </p:txBody>
      </p:sp>
    </p:spTree>
    <p:extLst>
      <p:ext uri="{BB962C8B-B14F-4D97-AF65-F5344CB8AC3E}">
        <p14:creationId xmlns:p14="http://schemas.microsoft.com/office/powerpoint/2010/main" val="4178013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254000" y="254000"/>
            <a:ext cx="8595032" cy="876710"/>
          </a:xfrm>
        </p:spPr>
        <p:txBody>
          <a:bodyPr/>
          <a:lstStyle/>
          <a:p>
            <a:r>
              <a:rPr lang="sv-SE" dirty="0" smtClean="0"/>
              <a:t>Cirkulär ekonomi och tillväxt</a:t>
            </a:r>
            <a:endParaRPr lang="sv-SE" dirty="0"/>
          </a:p>
        </p:txBody>
      </p:sp>
      <p:sp>
        <p:nvSpPr>
          <p:cNvPr id="397315" name="Rectangle 3"/>
          <p:cNvSpPr>
            <a:spLocks noGrp="1" noChangeArrowheads="1"/>
          </p:cNvSpPr>
          <p:nvPr>
            <p:ph type="body" idx="1"/>
          </p:nvPr>
        </p:nvSpPr>
        <p:spPr>
          <a:xfrm>
            <a:off x="606421" y="881779"/>
            <a:ext cx="9162611" cy="5403274"/>
          </a:xfrm>
        </p:spPr>
        <p:txBody>
          <a:bodyPr/>
          <a:lstStyle/>
          <a:p>
            <a:pPr marL="0" indent="0">
              <a:spcBef>
                <a:spcPct val="50000"/>
              </a:spcBef>
              <a:buNone/>
            </a:pPr>
            <a:endParaRPr lang="sv-SE" dirty="0"/>
          </a:p>
          <a:p>
            <a:pPr marL="0" indent="0">
              <a:spcBef>
                <a:spcPct val="50000"/>
              </a:spcBef>
              <a:buNone/>
            </a:pPr>
            <a:r>
              <a:rPr lang="sv-SE" dirty="0" smtClean="0"/>
              <a:t>Ellen </a:t>
            </a:r>
            <a:r>
              <a:rPr lang="sv-SE" dirty="0" err="1" smtClean="0"/>
              <a:t>MacArthur</a:t>
            </a:r>
            <a:r>
              <a:rPr lang="sv-SE" dirty="0" smtClean="0"/>
              <a:t> Foundation antar att cirkulär ekonomi drivs fram av teknisk utveckling bland annat i form av ökad energieffektivisering i transportsektorn</a:t>
            </a:r>
          </a:p>
          <a:p>
            <a:pPr marL="449263" indent="-449263">
              <a:spcBef>
                <a:spcPct val="50000"/>
              </a:spcBef>
              <a:buNone/>
            </a:pPr>
            <a:r>
              <a:rPr lang="sv-SE" dirty="0"/>
              <a:t> </a:t>
            </a:r>
            <a:r>
              <a:rPr lang="sv-SE" dirty="0" smtClean="0"/>
              <a:t>   </a:t>
            </a:r>
          </a:p>
          <a:p>
            <a:pPr>
              <a:spcBef>
                <a:spcPct val="50000"/>
              </a:spcBef>
            </a:pPr>
            <a:r>
              <a:rPr lang="sv-SE" dirty="0" smtClean="0"/>
              <a:t>En teknikutveckling som antas vara gratis och enbart införs i de analyserade länderna ger en högre tillväxt i dessa länder</a:t>
            </a:r>
          </a:p>
          <a:p>
            <a:pPr>
              <a:spcBef>
                <a:spcPct val="50000"/>
              </a:spcBef>
            </a:pPr>
            <a:r>
              <a:rPr lang="sv-SE" dirty="0" smtClean="0"/>
              <a:t>I verkligheten skulle en sådan gynnsam teknologi troligen spridas till resten av världen och införas oavsett om ekonomin blir mer cirkulär eller inte</a:t>
            </a:r>
            <a:endParaRPr lang="sv-SE" dirty="0"/>
          </a:p>
          <a:p>
            <a:pPr marL="449263" indent="-449263">
              <a:spcBef>
                <a:spcPct val="50000"/>
              </a:spcBef>
              <a:buNone/>
            </a:pPr>
            <a:endParaRPr lang="sv-SE" dirty="0" smtClean="0"/>
          </a:p>
          <a:p>
            <a:pPr marL="449263" indent="-449263">
              <a:spcBef>
                <a:spcPct val="50000"/>
              </a:spcBef>
              <a:buNone/>
            </a:pPr>
            <a:r>
              <a:rPr lang="sv-SE" dirty="0" smtClean="0"/>
              <a:t>     Styrningen mot en cirkulär ekonomi ger inte högre tillväxt</a:t>
            </a:r>
          </a:p>
          <a:p>
            <a:pPr marL="449263" indent="-449263">
              <a:spcBef>
                <a:spcPct val="50000"/>
              </a:spcBef>
              <a:buNone/>
            </a:pPr>
            <a:r>
              <a:rPr lang="sv-SE" dirty="0"/>
              <a:t>	</a:t>
            </a:r>
            <a:endParaRPr lang="sv-SE" dirty="0" smtClean="0"/>
          </a:p>
          <a:p>
            <a:pPr marL="0" indent="0">
              <a:spcBef>
                <a:spcPct val="50000"/>
              </a:spcBef>
              <a:buNone/>
            </a:pPr>
            <a:r>
              <a:rPr lang="sv-SE" dirty="0" smtClean="0"/>
              <a:t>      </a:t>
            </a:r>
          </a:p>
          <a:p>
            <a:pPr marL="0" indent="0">
              <a:spcBef>
                <a:spcPct val="50000"/>
              </a:spcBef>
              <a:buNone/>
            </a:pPr>
            <a:endParaRPr lang="sv-SE" dirty="0"/>
          </a:p>
          <a:p>
            <a:pPr marL="0" indent="0">
              <a:spcBef>
                <a:spcPct val="50000"/>
              </a:spcBef>
              <a:buNone/>
            </a:pPr>
            <a:endParaRPr lang="sv-SE" dirty="0" smtClean="0"/>
          </a:p>
          <a:p>
            <a:pPr marL="0" indent="0">
              <a:spcBef>
                <a:spcPct val="50000"/>
              </a:spcBef>
              <a:buNone/>
            </a:pPr>
            <a:endParaRPr lang="sv-SE" sz="800" b="1" dirty="0"/>
          </a:p>
          <a:p>
            <a:pPr marL="0" indent="0">
              <a:spcBef>
                <a:spcPct val="50000"/>
              </a:spcBef>
              <a:buNone/>
            </a:pPr>
            <a:endParaRPr lang="sv-SE" sz="800" b="1" dirty="0" smtClean="0"/>
          </a:p>
          <a:p>
            <a:pPr marL="0" indent="0">
              <a:spcBef>
                <a:spcPct val="50000"/>
              </a:spcBef>
              <a:buNone/>
            </a:pPr>
            <a:r>
              <a:rPr lang="sv-SE" sz="800" b="1" dirty="0"/>
              <a:t>	</a:t>
            </a:r>
          </a:p>
          <a:p>
            <a:pPr marL="0" indent="0">
              <a:buNone/>
            </a:pPr>
            <a:endParaRPr lang="sv-SE" sz="1400" b="1" dirty="0" smtClean="0"/>
          </a:p>
          <a:p>
            <a:pPr marL="0" indent="0">
              <a:buNone/>
            </a:pPr>
            <a:endParaRPr lang="sv-SE" sz="1400" b="1" dirty="0"/>
          </a:p>
        </p:txBody>
      </p:sp>
      <p:sp>
        <p:nvSpPr>
          <p:cNvPr id="6" name="Höger 5"/>
          <p:cNvSpPr>
            <a:spLocks noChangeArrowheads="1"/>
          </p:cNvSpPr>
          <p:nvPr/>
        </p:nvSpPr>
        <p:spPr bwMode="auto">
          <a:xfrm>
            <a:off x="691492" y="4508277"/>
            <a:ext cx="316712" cy="291559"/>
          </a:xfrm>
          <a:prstGeom prst="rightArrow">
            <a:avLst>
              <a:gd name="adj1" fmla="val 50000"/>
              <a:gd name="adj2" fmla="val 50048"/>
            </a:avLst>
          </a:prstGeom>
          <a:solidFill>
            <a:srgbClr val="72A741"/>
          </a:solidFill>
          <a:ln w="9525" algn="ctr">
            <a:solidFill>
              <a:schemeClr val="tx1"/>
            </a:solidFill>
            <a:round/>
            <a:headEnd/>
            <a:tailEnd/>
          </a:ln>
        </p:spPr>
        <p:txBody>
          <a:bodyPr wrap="none" anchor="ctr"/>
          <a:lstStyle>
            <a:lvl1pPr eaLnBrk="0" hangingPunct="0">
              <a:spcBef>
                <a:spcPct val="20000"/>
              </a:spcBef>
              <a:buClr>
                <a:schemeClr val="tx1"/>
              </a:buClr>
              <a:buChar char="•"/>
              <a:defRPr>
                <a:solidFill>
                  <a:schemeClr val="tx1"/>
                </a:solidFill>
                <a:latin typeface="Verdana" pitchFamily="34" charset="0"/>
              </a:defRPr>
            </a:lvl1pPr>
            <a:lvl2pPr marL="742950" indent="-285750" eaLnBrk="0" hangingPunct="0">
              <a:spcBef>
                <a:spcPct val="20000"/>
              </a:spcBef>
              <a:buClr>
                <a:schemeClr val="tx1"/>
              </a:buClr>
              <a:buFont typeface="Arial" charset="0"/>
              <a:buChar char="–"/>
              <a:defRPr sz="1600">
                <a:solidFill>
                  <a:schemeClr val="tx1"/>
                </a:solidFill>
                <a:latin typeface="Verdana" pitchFamily="34" charset="0"/>
              </a:defRPr>
            </a:lvl2pPr>
            <a:lvl3pPr marL="1143000" indent="-228600" eaLnBrk="0" hangingPunct="0">
              <a:spcBef>
                <a:spcPct val="20000"/>
              </a:spcBef>
              <a:buClr>
                <a:schemeClr val="tx1"/>
              </a:buClr>
              <a:buChar char="•"/>
              <a:defRPr sz="1600">
                <a:solidFill>
                  <a:schemeClr val="tx1"/>
                </a:solidFill>
                <a:latin typeface="Verdana" pitchFamily="34" charset="0"/>
              </a:defRPr>
            </a:lvl3pPr>
            <a:lvl4pPr marL="1600200" indent="-228600" eaLnBrk="0" hangingPunct="0">
              <a:spcBef>
                <a:spcPct val="20000"/>
              </a:spcBef>
              <a:buClr>
                <a:schemeClr val="tx1"/>
              </a:buClr>
              <a:buFont typeface="Arial" charset="0"/>
              <a:buChar char="–"/>
              <a:defRPr sz="1600">
                <a:solidFill>
                  <a:schemeClr val="tx1"/>
                </a:solidFill>
                <a:latin typeface="Verdana" pitchFamily="34" charset="0"/>
              </a:defRPr>
            </a:lvl4pPr>
            <a:lvl5pPr marL="2057400" indent="-228600" eaLnBrk="0" hangingPunct="0">
              <a:spcBef>
                <a:spcPct val="20000"/>
              </a:spcBef>
              <a:buClr>
                <a:schemeClr val="tx1"/>
              </a:buClr>
              <a:buFont typeface="Arial" charset="0"/>
              <a:buChar char="»"/>
              <a:defRPr sz="1600">
                <a:solidFill>
                  <a:schemeClr val="tx1"/>
                </a:solidFill>
                <a:latin typeface="Verdana" pitchFamily="34" charset="0"/>
              </a:defRPr>
            </a:lvl5pPr>
            <a:lvl6pPr marL="25146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6pPr>
            <a:lvl7pPr marL="29718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7pPr>
            <a:lvl8pPr marL="34290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8pPr>
            <a:lvl9pPr marL="3886200" indent="-228600" eaLnBrk="0" fontAlgn="base" hangingPunct="0">
              <a:spcBef>
                <a:spcPct val="20000"/>
              </a:spcBef>
              <a:spcAft>
                <a:spcPct val="0"/>
              </a:spcAft>
              <a:buClr>
                <a:schemeClr val="tx1"/>
              </a:buClr>
              <a:buFont typeface="Arial" charset="0"/>
              <a:buChar char="»"/>
              <a:defRPr sz="1600">
                <a:solidFill>
                  <a:schemeClr val="tx1"/>
                </a:solidFill>
                <a:latin typeface="Verdana" pitchFamily="34" charset="0"/>
              </a:defRPr>
            </a:lvl9pPr>
          </a:lstStyle>
          <a:p>
            <a:pPr eaLnBrk="1" hangingPunct="1">
              <a:spcBef>
                <a:spcPct val="0"/>
              </a:spcBef>
              <a:buClrTx/>
              <a:buFontTx/>
              <a:buNone/>
            </a:pPr>
            <a:endParaRPr lang="sv-SE" altLang="sv-SE">
              <a:solidFill>
                <a:srgbClr val="FF0000"/>
              </a:solidFill>
            </a:endParaRPr>
          </a:p>
        </p:txBody>
      </p:sp>
    </p:spTree>
    <p:extLst>
      <p:ext uri="{BB962C8B-B14F-4D97-AF65-F5344CB8AC3E}">
        <p14:creationId xmlns:p14="http://schemas.microsoft.com/office/powerpoint/2010/main" val="342372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7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4000" y="254000"/>
            <a:ext cx="7565292" cy="894862"/>
          </a:xfrm>
        </p:spPr>
        <p:txBody>
          <a:bodyPr/>
          <a:lstStyle/>
          <a:p>
            <a:r>
              <a:rPr lang="sv-SE" dirty="0" smtClean="0"/>
              <a:t>Sammanfattningsvis</a:t>
            </a:r>
            <a:endParaRPr lang="sv-SE" dirty="0"/>
          </a:p>
        </p:txBody>
      </p:sp>
      <p:sp>
        <p:nvSpPr>
          <p:cNvPr id="3" name="Platshållare för innehåll 2"/>
          <p:cNvSpPr>
            <a:spLocks noGrp="1"/>
          </p:cNvSpPr>
          <p:nvPr>
            <p:ph idx="1"/>
          </p:nvPr>
        </p:nvSpPr>
        <p:spPr>
          <a:xfrm>
            <a:off x="606425" y="1265240"/>
            <a:ext cx="7750498" cy="5031388"/>
          </a:xfrm>
        </p:spPr>
        <p:txBody>
          <a:bodyPr/>
          <a:lstStyle/>
          <a:p>
            <a:pPr marL="0" indent="0">
              <a:spcBef>
                <a:spcPct val="50000"/>
              </a:spcBef>
              <a:buNone/>
            </a:pPr>
            <a:endParaRPr lang="sv-SE" dirty="0">
              <a:latin typeface="Verdana" pitchFamily="34" charset="0"/>
            </a:endParaRPr>
          </a:p>
          <a:p>
            <a:pPr marL="0" indent="0">
              <a:spcBef>
                <a:spcPct val="50000"/>
              </a:spcBef>
              <a:buNone/>
            </a:pPr>
            <a:endParaRPr lang="sv-SE" dirty="0" smtClean="0">
              <a:latin typeface="Verdana" pitchFamily="34" charset="0"/>
            </a:endParaRPr>
          </a:p>
          <a:p>
            <a:pPr marL="0" indent="0" algn="ctr">
              <a:spcBef>
                <a:spcPct val="50000"/>
              </a:spcBef>
              <a:buNone/>
            </a:pPr>
            <a:r>
              <a:rPr lang="sv-SE" sz="2400" dirty="0" smtClean="0">
                <a:latin typeface="Verdana" pitchFamily="34" charset="0"/>
              </a:rPr>
              <a:t>Styrningen mot en mer cirkulär ekonomi bör fokusera på miljöpolitikens viktigaste uppgift – att minska miljöpåverkan </a:t>
            </a:r>
          </a:p>
        </p:txBody>
      </p:sp>
    </p:spTree>
    <p:extLst>
      <p:ext uri="{BB962C8B-B14F-4D97-AF65-F5344CB8AC3E}">
        <p14:creationId xmlns:p14="http://schemas.microsoft.com/office/powerpoint/2010/main" val="7653717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75" name="Group 23"/>
          <p:cNvGrpSpPr>
            <a:grpSpLocks/>
          </p:cNvGrpSpPr>
          <p:nvPr/>
        </p:nvGrpSpPr>
        <p:grpSpPr bwMode="auto">
          <a:xfrm>
            <a:off x="15875" y="2"/>
            <a:ext cx="9912351" cy="6842125"/>
            <a:chOff x="0" y="0"/>
            <a:chExt cx="6244" cy="4310"/>
          </a:xfrm>
        </p:grpSpPr>
        <p:sp>
          <p:nvSpPr>
            <p:cNvPr id="125973" name="Rectangle 21"/>
            <p:cNvSpPr>
              <a:spLocks noChangeArrowheads="1"/>
            </p:cNvSpPr>
            <p:nvPr/>
          </p:nvSpPr>
          <p:spPr bwMode="auto">
            <a:xfrm>
              <a:off x="0" y="0"/>
              <a:ext cx="6240" cy="4051"/>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25974" name="Rectangle 22"/>
            <p:cNvSpPr>
              <a:spLocks noChangeArrowheads="1"/>
            </p:cNvSpPr>
            <p:nvPr/>
          </p:nvSpPr>
          <p:spPr bwMode="auto">
            <a:xfrm>
              <a:off x="5207" y="3859"/>
              <a:ext cx="1037" cy="451"/>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grpSp>
        <p:nvGrpSpPr>
          <p:cNvPr id="126061" name="Group 109"/>
          <p:cNvGrpSpPr>
            <a:grpSpLocks/>
          </p:cNvGrpSpPr>
          <p:nvPr/>
        </p:nvGrpSpPr>
        <p:grpSpPr bwMode="auto">
          <a:xfrm>
            <a:off x="1552576" y="3175"/>
            <a:ext cx="8353425" cy="6854825"/>
            <a:chOff x="978" y="2"/>
            <a:chExt cx="5262" cy="4318"/>
          </a:xfrm>
        </p:grpSpPr>
        <p:pic>
          <p:nvPicPr>
            <p:cNvPr id="126062" name="Picture 110" descr="sv logotyp 20 cm 6% besku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 y="2"/>
              <a:ext cx="5262" cy="4318"/>
            </a:xfrm>
            <a:prstGeom prst="rect">
              <a:avLst/>
            </a:prstGeom>
            <a:noFill/>
            <a:extLst>
              <a:ext uri="{909E8E84-426E-40DD-AFC4-6F175D3DCCD1}">
                <a14:hiddenFill xmlns:a14="http://schemas.microsoft.com/office/drawing/2010/main">
                  <a:solidFill>
                    <a:srgbClr val="FFFFFF"/>
                  </a:solidFill>
                </a14:hiddenFill>
              </a:ext>
            </a:extLst>
          </p:spPr>
        </p:pic>
        <p:pic>
          <p:nvPicPr>
            <p:cNvPr id="126063" name="Picture 111" descr="Miljoekonom_liten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 y="3979"/>
              <a:ext cx="120" cy="170"/>
            </a:xfrm>
            <a:prstGeom prst="rect">
              <a:avLst/>
            </a:prstGeom>
            <a:noFill/>
            <a:extLst>
              <a:ext uri="{909E8E84-426E-40DD-AFC4-6F175D3DCCD1}">
                <a14:hiddenFill xmlns:a14="http://schemas.microsoft.com/office/drawing/2010/main">
                  <a:solidFill>
                    <a:srgbClr val="FFFFFF"/>
                  </a:solidFill>
                </a14:hiddenFill>
              </a:ext>
            </a:extLst>
          </p:spPr>
        </p:pic>
        <p:pic>
          <p:nvPicPr>
            <p:cNvPr id="126064" name="Picture 112" descr="Analysunder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 y="3423"/>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5" name="Picture 113" descr="Barometernlit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5" y="3414"/>
              <a:ext cx="126" cy="175"/>
            </a:xfrm>
            <a:prstGeom prst="rect">
              <a:avLst/>
            </a:prstGeom>
            <a:noFill/>
            <a:extLst>
              <a:ext uri="{909E8E84-426E-40DD-AFC4-6F175D3DCCD1}">
                <a14:hiddenFill xmlns:a14="http://schemas.microsoft.com/office/drawing/2010/main">
                  <a:solidFill>
                    <a:srgbClr val="FFFFFF"/>
                  </a:solidFill>
                </a14:hiddenFill>
              </a:ext>
            </a:extLst>
          </p:spPr>
        </p:pic>
        <p:pic>
          <p:nvPicPr>
            <p:cNvPr id="126066" name="Picture 114" descr="Konjlag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2" y="3414"/>
              <a:ext cx="120"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7" name="Picture 115" descr="Lonebild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52" y="3979"/>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8" name="Picture 116" descr="Specialstudi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7" y="3700"/>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9" name="Picture 117" descr="SwedishEconomy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52" y="3700"/>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70" name="Picture 118" descr="WageFormation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47" y="3979"/>
              <a:ext cx="121" cy="173"/>
            </a:xfrm>
            <a:prstGeom prst="rect">
              <a:avLst/>
            </a:prstGeom>
            <a:noFill/>
            <a:extLst>
              <a:ext uri="{909E8E84-426E-40DD-AFC4-6F175D3DCCD1}">
                <a14:hiddenFill xmlns:a14="http://schemas.microsoft.com/office/drawing/2010/main">
                  <a:solidFill>
                    <a:srgbClr val="FFFFFF"/>
                  </a:solidFill>
                </a14:hiddenFill>
              </a:ext>
            </a:extLst>
          </p:spPr>
        </p:pic>
        <p:pic>
          <p:nvPicPr>
            <p:cNvPr id="126071" name="Picture 119" descr="Workingpaper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99" y="3700"/>
              <a:ext cx="122" cy="171"/>
            </a:xfrm>
            <a:prstGeom prst="rect">
              <a:avLst/>
            </a:prstGeom>
            <a:noFill/>
            <a:extLst>
              <a:ext uri="{909E8E84-426E-40DD-AFC4-6F175D3DCCD1}">
                <a14:hiddenFill xmlns:a14="http://schemas.microsoft.com/office/drawing/2010/main">
                  <a:solidFill>
                    <a:srgbClr val="FFFFFF"/>
                  </a:solidFill>
                </a14:hiddenFill>
              </a:ext>
            </a:extLst>
          </p:spPr>
        </p:pic>
        <p:pic>
          <p:nvPicPr>
            <p:cNvPr id="126072" name="Picture 120" descr="Miljöekonomi stor copy"/>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46" y="2139"/>
              <a:ext cx="818" cy="1148"/>
            </a:xfrm>
            <a:prstGeom prst="rect">
              <a:avLst/>
            </a:prstGeom>
            <a:noFill/>
            <a:extLst>
              <a:ext uri="{909E8E84-426E-40DD-AFC4-6F175D3DCCD1}">
                <a14:hiddenFill xmlns:a14="http://schemas.microsoft.com/office/drawing/2010/main">
                  <a:solidFill>
                    <a:srgbClr val="FFFFFF"/>
                  </a:solidFill>
                </a14:hiddenFill>
              </a:ext>
            </a:extLst>
          </p:spPr>
        </p:pic>
      </p:grpSp>
      <p:sp>
        <p:nvSpPr>
          <p:cNvPr id="125968" name="Text Box 16"/>
          <p:cNvSpPr txBox="1">
            <a:spLocks noChangeArrowheads="1"/>
          </p:cNvSpPr>
          <p:nvPr/>
        </p:nvSpPr>
        <p:spPr bwMode="auto">
          <a:xfrm>
            <a:off x="254001" y="254002"/>
            <a:ext cx="9088438"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sz="1800" b="1" dirty="0">
                <a:solidFill>
                  <a:srgbClr val="72A741"/>
                </a:solidFill>
              </a:rPr>
              <a:t>MILJÖEKONOMI </a:t>
            </a:r>
          </a:p>
          <a:p>
            <a:pPr>
              <a:spcBef>
                <a:spcPct val="50000"/>
              </a:spcBef>
            </a:pPr>
            <a:r>
              <a:rPr lang="sv-SE" sz="1800" b="1" dirty="0" smtClean="0">
                <a:solidFill>
                  <a:srgbClr val="72A741"/>
                </a:solidFill>
              </a:rPr>
              <a:t>5 december 2016</a:t>
            </a:r>
            <a:endParaRPr lang="sv-SE" sz="1800" b="1" dirty="0">
              <a:solidFill>
                <a:srgbClr val="72A741"/>
              </a:solidFill>
            </a:endParaRPr>
          </a:p>
        </p:txBody>
      </p:sp>
      <p:sp>
        <p:nvSpPr>
          <p:cNvPr id="125970" name="Text Box 18"/>
          <p:cNvSpPr txBox="1">
            <a:spLocks noChangeArrowheads="1"/>
          </p:cNvSpPr>
          <p:nvPr/>
        </p:nvSpPr>
        <p:spPr bwMode="auto">
          <a:xfrm>
            <a:off x="631824" y="1679577"/>
            <a:ext cx="79714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1938" indent="-261938">
              <a:defRPr>
                <a:solidFill>
                  <a:schemeClr val="tx1"/>
                </a:solidFill>
                <a:latin typeface="Arial" charset="0"/>
              </a:defRPr>
            </a:lvl1pPr>
            <a:lvl2pPr marL="5429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endParaRPr lang="sv-SE" sz="2400" b="1" dirty="0" smtClean="0">
              <a:latin typeface="Verdana" pitchFamily="34" charset="0"/>
            </a:endParaRPr>
          </a:p>
          <a:p>
            <a:pPr algn="ctr">
              <a:spcBef>
                <a:spcPct val="50000"/>
              </a:spcBef>
            </a:pPr>
            <a:r>
              <a:rPr lang="sv-SE" sz="2400" b="1" dirty="0" smtClean="0">
                <a:latin typeface="Verdana" pitchFamily="34" charset="0"/>
              </a:rPr>
              <a:t>Runar Brännlund </a:t>
            </a:r>
          </a:p>
          <a:p>
            <a:pPr algn="ctr">
              <a:spcBef>
                <a:spcPct val="50000"/>
              </a:spcBef>
            </a:pPr>
            <a:r>
              <a:rPr lang="sv-SE" sz="2400" b="1" dirty="0">
                <a:latin typeface="Verdana" pitchFamily="34" charset="0"/>
              </a:rPr>
              <a:t>V</a:t>
            </a:r>
            <a:r>
              <a:rPr lang="sv-SE" sz="2400" b="1" dirty="0" smtClean="0">
                <a:latin typeface="Verdana" pitchFamily="34" charset="0"/>
              </a:rPr>
              <a:t>etenskapliga rådet</a:t>
            </a:r>
          </a:p>
        </p:txBody>
      </p:sp>
      <p:sp>
        <p:nvSpPr>
          <p:cNvPr id="125969" name="Text Box 17"/>
          <p:cNvSpPr txBox="1">
            <a:spLocks noChangeArrowheads="1"/>
          </p:cNvSpPr>
          <p:nvPr/>
        </p:nvSpPr>
        <p:spPr bwMode="auto">
          <a:xfrm>
            <a:off x="254000" y="5961858"/>
            <a:ext cx="7585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b="1" dirty="0">
              <a:solidFill>
                <a:srgbClr val="72A741"/>
              </a:solidFill>
            </a:endParaRPr>
          </a:p>
        </p:txBody>
      </p:sp>
    </p:spTree>
    <p:extLst>
      <p:ext uri="{BB962C8B-B14F-4D97-AF65-F5344CB8AC3E}">
        <p14:creationId xmlns:p14="http://schemas.microsoft.com/office/powerpoint/2010/main" val="34545089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4000" b="1" dirty="0" smtClean="0">
                <a:latin typeface="Arial" panose="020B0604020202020204" pitchFamily="34" charset="0"/>
                <a:cs typeface="Arial" panose="020B0604020202020204" pitchFamily="34" charset="0"/>
              </a:rPr>
              <a:t>Vetenskapliga rådet</a:t>
            </a:r>
            <a:endParaRPr lang="sv-SE"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sv-SE" sz="2800" dirty="0" smtClean="0">
                <a:latin typeface="Arial" panose="020B0604020202020204" pitchFamily="34" charset="0"/>
                <a:cs typeface="Arial" panose="020B0604020202020204" pitchFamily="34" charset="0"/>
              </a:rPr>
              <a:t>Prof. Runar Brännlund, Umeå Universitet</a:t>
            </a:r>
          </a:p>
          <a:p>
            <a:r>
              <a:rPr lang="sv-SE" sz="2800" dirty="0" smtClean="0">
                <a:latin typeface="Arial" panose="020B0604020202020204" pitchFamily="34" charset="0"/>
                <a:cs typeface="Arial" panose="020B0604020202020204" pitchFamily="34" charset="0"/>
              </a:rPr>
              <a:t>Prof. Thomas Aronsson, Umeå Universitet</a:t>
            </a:r>
          </a:p>
          <a:p>
            <a:r>
              <a:rPr lang="sv-SE" sz="2800" dirty="0" smtClean="0">
                <a:latin typeface="Arial" panose="020B0604020202020204" pitchFamily="34" charset="0"/>
                <a:cs typeface="Arial" panose="020B0604020202020204" pitchFamily="34" charset="0"/>
              </a:rPr>
              <a:t>Prof. Ing-Marie Gren, Sveriges Lantbruksuniversitet</a:t>
            </a:r>
          </a:p>
          <a:p>
            <a:r>
              <a:rPr lang="sv-SE" sz="2800" dirty="0" smtClean="0">
                <a:latin typeface="Arial" panose="020B0604020202020204" pitchFamily="34" charset="0"/>
                <a:cs typeface="Arial" panose="020B0604020202020204" pitchFamily="34" charset="0"/>
              </a:rPr>
              <a:t>Prof. Caroline Leck, Stockholms Universitet</a:t>
            </a:r>
          </a:p>
          <a:p>
            <a:r>
              <a:rPr lang="sv-SE" sz="2800" dirty="0" smtClean="0">
                <a:latin typeface="Arial" panose="020B0604020202020204" pitchFamily="34" charset="0"/>
                <a:cs typeface="Arial" panose="020B0604020202020204" pitchFamily="34" charset="0"/>
              </a:rPr>
              <a:t>Prof. Per Mickwitz</a:t>
            </a:r>
            <a:endParaRPr lang="sv-SE" sz="2800" dirty="0">
              <a:latin typeface="Arial" panose="020B0604020202020204" pitchFamily="34" charset="0"/>
              <a:cs typeface="Arial" panose="020B0604020202020204" pitchFamily="34" charset="0"/>
            </a:endParaRPr>
          </a:p>
          <a:p>
            <a:r>
              <a:rPr lang="sv-SE" sz="2800" dirty="0" smtClean="0">
                <a:latin typeface="Arial" panose="020B0604020202020204" pitchFamily="34" charset="0"/>
                <a:cs typeface="Arial" panose="020B0604020202020204" pitchFamily="34" charset="0"/>
              </a:rPr>
              <a:t>Prof. Patrik Söderholm, Luleå Tekniska Universitet</a:t>
            </a:r>
            <a:endParaRPr lang="sv-S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510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75" name="Group 23"/>
          <p:cNvGrpSpPr>
            <a:grpSpLocks/>
          </p:cNvGrpSpPr>
          <p:nvPr/>
        </p:nvGrpSpPr>
        <p:grpSpPr bwMode="auto">
          <a:xfrm>
            <a:off x="15875" y="0"/>
            <a:ext cx="9912350" cy="6842125"/>
            <a:chOff x="0" y="0"/>
            <a:chExt cx="6244" cy="4310"/>
          </a:xfrm>
        </p:grpSpPr>
        <p:sp>
          <p:nvSpPr>
            <p:cNvPr id="125973" name="Rectangle 21"/>
            <p:cNvSpPr>
              <a:spLocks noChangeArrowheads="1"/>
            </p:cNvSpPr>
            <p:nvPr/>
          </p:nvSpPr>
          <p:spPr bwMode="auto">
            <a:xfrm>
              <a:off x="0" y="0"/>
              <a:ext cx="6240" cy="4051"/>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dirty="0"/>
            </a:p>
          </p:txBody>
        </p:sp>
        <p:sp>
          <p:nvSpPr>
            <p:cNvPr id="125974" name="Rectangle 22"/>
            <p:cNvSpPr>
              <a:spLocks noChangeArrowheads="1"/>
            </p:cNvSpPr>
            <p:nvPr/>
          </p:nvSpPr>
          <p:spPr bwMode="auto">
            <a:xfrm>
              <a:off x="5207" y="3859"/>
              <a:ext cx="1037" cy="451"/>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pic>
        <p:nvPicPr>
          <p:cNvPr id="126062" name="Picture 110" descr="sv logotyp 20 cm 6% besku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12699"/>
            <a:ext cx="8353425" cy="6854825"/>
          </a:xfrm>
          <a:prstGeom prst="rect">
            <a:avLst/>
          </a:prstGeom>
          <a:noFill/>
          <a:extLst>
            <a:ext uri="{909E8E84-426E-40DD-AFC4-6F175D3DCCD1}">
              <a14:hiddenFill xmlns:a14="http://schemas.microsoft.com/office/drawing/2010/main">
                <a:solidFill>
                  <a:srgbClr val="FFFFFF"/>
                </a:solidFill>
              </a14:hiddenFill>
            </a:ext>
          </a:extLst>
        </p:spPr>
      </p:pic>
      <p:sp>
        <p:nvSpPr>
          <p:cNvPr id="125968" name="Text Box 16"/>
          <p:cNvSpPr txBox="1">
            <a:spLocks noChangeArrowheads="1"/>
          </p:cNvSpPr>
          <p:nvPr/>
        </p:nvSpPr>
        <p:spPr bwMode="auto">
          <a:xfrm>
            <a:off x="253998" y="795769"/>
            <a:ext cx="6230622"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v-SE" sz="1800" b="1" dirty="0" smtClean="0"/>
              <a:t>Program:</a:t>
            </a:r>
          </a:p>
          <a:p>
            <a:pPr>
              <a:spcBef>
                <a:spcPct val="50000"/>
              </a:spcBef>
            </a:pPr>
            <a:r>
              <a:rPr lang="sv-SE" sz="1800" b="1" dirty="0" smtClean="0"/>
              <a:t>Cirkulär ekonomi ur ett samhällsekonomiskt perspektiv</a:t>
            </a:r>
          </a:p>
          <a:p>
            <a:pPr>
              <a:spcBef>
                <a:spcPct val="50000"/>
              </a:spcBef>
            </a:pPr>
            <a:endParaRPr lang="sv-SE" dirty="0" smtClean="0"/>
          </a:p>
          <a:p>
            <a:pPr>
              <a:spcBef>
                <a:spcPct val="50000"/>
              </a:spcBef>
            </a:pPr>
            <a:endParaRPr lang="sv-SE" dirty="0" smtClean="0"/>
          </a:p>
          <a:p>
            <a:pPr>
              <a:spcBef>
                <a:spcPct val="50000"/>
              </a:spcBef>
            </a:pPr>
            <a:r>
              <a:rPr lang="sv-SE" sz="1600" b="1" dirty="0" smtClean="0"/>
              <a:t>10.00-10.45</a:t>
            </a:r>
            <a:r>
              <a:rPr lang="sv-SE" sz="1600" dirty="0" smtClean="0"/>
              <a:t> 	Inledning – Urban Hansson Brusewitz</a:t>
            </a:r>
          </a:p>
          <a:p>
            <a:pPr>
              <a:spcBef>
                <a:spcPct val="50000"/>
              </a:spcBef>
            </a:pPr>
            <a:r>
              <a:rPr lang="sv-SE" sz="1600" dirty="0"/>
              <a:t>	</a:t>
            </a:r>
            <a:r>
              <a:rPr lang="sv-SE" sz="1600" dirty="0" smtClean="0"/>
              <a:t>	Rapporten– Eva Samakovlis</a:t>
            </a:r>
          </a:p>
          <a:p>
            <a:pPr>
              <a:spcBef>
                <a:spcPct val="50000"/>
              </a:spcBef>
            </a:pPr>
            <a:endParaRPr lang="sv-SE" dirty="0" smtClean="0"/>
          </a:p>
          <a:p>
            <a:pPr>
              <a:spcBef>
                <a:spcPct val="50000"/>
              </a:spcBef>
            </a:pPr>
            <a:r>
              <a:rPr lang="sv-SE" sz="1600" b="1" dirty="0" smtClean="0"/>
              <a:t>10.45-10.55</a:t>
            </a:r>
            <a:r>
              <a:rPr lang="sv-SE" sz="1600" dirty="0" smtClean="0"/>
              <a:t>	Utblick – Runar Brännlund</a:t>
            </a:r>
          </a:p>
          <a:p>
            <a:pPr>
              <a:spcBef>
                <a:spcPct val="50000"/>
              </a:spcBef>
            </a:pPr>
            <a:endParaRPr lang="sv-SE" dirty="0" smtClean="0"/>
          </a:p>
          <a:p>
            <a:pPr>
              <a:spcBef>
                <a:spcPct val="50000"/>
              </a:spcBef>
            </a:pPr>
            <a:r>
              <a:rPr lang="sv-SE" sz="1600" b="1" dirty="0" smtClean="0"/>
              <a:t>10.55-11.15</a:t>
            </a:r>
            <a:r>
              <a:rPr lang="sv-SE" sz="1600" dirty="0" smtClean="0"/>
              <a:t>	Opponent – Ola Alterå</a:t>
            </a:r>
          </a:p>
          <a:p>
            <a:pPr>
              <a:spcBef>
                <a:spcPct val="50000"/>
              </a:spcBef>
            </a:pPr>
            <a:endParaRPr lang="sv-SE" dirty="0" smtClean="0"/>
          </a:p>
          <a:p>
            <a:pPr>
              <a:spcBef>
                <a:spcPct val="50000"/>
              </a:spcBef>
            </a:pPr>
            <a:r>
              <a:rPr lang="sv-SE" sz="1600" b="1" dirty="0" smtClean="0"/>
              <a:t>11.15-11.45</a:t>
            </a:r>
            <a:r>
              <a:rPr lang="sv-SE" sz="1600" dirty="0" smtClean="0"/>
              <a:t>	Paneldiskussion och frågor – 			Vetenskapliga rådet</a:t>
            </a:r>
          </a:p>
          <a:p>
            <a:pPr>
              <a:spcBef>
                <a:spcPct val="50000"/>
              </a:spcBef>
            </a:pPr>
            <a:endParaRPr lang="sv-SE" sz="1800" b="1" dirty="0">
              <a:solidFill>
                <a:srgbClr val="72A741"/>
              </a:solidFill>
            </a:endParaRPr>
          </a:p>
        </p:txBody>
      </p:sp>
      <p:sp>
        <p:nvSpPr>
          <p:cNvPr id="125969" name="Text Box 17"/>
          <p:cNvSpPr txBox="1">
            <a:spLocks noChangeArrowheads="1"/>
          </p:cNvSpPr>
          <p:nvPr/>
        </p:nvSpPr>
        <p:spPr bwMode="auto">
          <a:xfrm>
            <a:off x="254000" y="5969000"/>
            <a:ext cx="7585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b="1" dirty="0">
              <a:solidFill>
                <a:srgbClr val="72A741"/>
              </a:solidFill>
            </a:endParaRPr>
          </a:p>
        </p:txBody>
      </p:sp>
      <p:pic>
        <p:nvPicPr>
          <p:cNvPr id="2050" name="Picture 2" descr="G:\KI\PresskonferenserOchPresentationer\MEK\Mek_årlig_rapport\2016\Mekrapport-2016-framsid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2506" y="795768"/>
            <a:ext cx="3183460" cy="479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227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normAutofit/>
          </a:bodyPr>
          <a:lstStyle/>
          <a:p>
            <a:r>
              <a:rPr lang="sv-SE" sz="3600" b="1" dirty="0" smtClean="0">
                <a:latin typeface="Arial"/>
                <a:cs typeface="Arial"/>
              </a:rPr>
              <a:t>Rådets uppgifter</a:t>
            </a:r>
            <a:endParaRPr lang="sv-SE" sz="3600" b="1" dirty="0">
              <a:latin typeface="Arial"/>
              <a:cs typeface="Arial"/>
            </a:endParaRPr>
          </a:p>
        </p:txBody>
      </p:sp>
      <p:sp>
        <p:nvSpPr>
          <p:cNvPr id="8" name="Platshållare för innehåll 7"/>
          <p:cNvSpPr>
            <a:spLocks noGrp="1"/>
          </p:cNvSpPr>
          <p:nvPr>
            <p:ph idx="1"/>
          </p:nvPr>
        </p:nvSpPr>
        <p:spPr>
          <a:xfrm>
            <a:off x="961153" y="1600200"/>
            <a:ext cx="8449547" cy="4905550"/>
          </a:xfrm>
        </p:spPr>
        <p:txBody>
          <a:bodyPr>
            <a:normAutofit/>
          </a:bodyPr>
          <a:lstStyle/>
          <a:p>
            <a:pPr>
              <a:spcAft>
                <a:spcPts val="600"/>
              </a:spcAft>
            </a:pPr>
            <a:r>
              <a:rPr lang="sv-SE" sz="2400" dirty="0" smtClean="0">
                <a:latin typeface="Arial"/>
                <a:cs typeface="Arial"/>
              </a:rPr>
              <a:t>Bistå i frågor om metoder och modeller.</a:t>
            </a:r>
          </a:p>
          <a:p>
            <a:pPr>
              <a:spcAft>
                <a:spcPts val="600"/>
              </a:spcAft>
            </a:pPr>
            <a:r>
              <a:rPr lang="sv-SE" sz="2400" dirty="0" smtClean="0">
                <a:latin typeface="Arial"/>
                <a:cs typeface="Arial"/>
              </a:rPr>
              <a:t>Medverka till analysen av den ekonomiska politikens lång- och kortsiktiga effekter på</a:t>
            </a:r>
          </a:p>
          <a:p>
            <a:pPr lvl="1">
              <a:spcAft>
                <a:spcPts val="300"/>
              </a:spcAft>
            </a:pPr>
            <a:r>
              <a:rPr lang="sv-SE" sz="2400" dirty="0" smtClean="0">
                <a:latin typeface="Arial"/>
                <a:cs typeface="Arial"/>
              </a:rPr>
              <a:t>riksdagens mål för miljökvalitet och </a:t>
            </a:r>
          </a:p>
          <a:p>
            <a:pPr lvl="1">
              <a:spcAft>
                <a:spcPts val="600"/>
              </a:spcAft>
            </a:pPr>
            <a:r>
              <a:rPr lang="sv-SE" sz="2400" dirty="0" smtClean="0">
                <a:latin typeface="Arial"/>
                <a:cs typeface="Arial"/>
              </a:rPr>
              <a:t>på en i övrigt miljömässigt hållbar utveckling.</a:t>
            </a:r>
          </a:p>
          <a:p>
            <a:pPr>
              <a:spcAft>
                <a:spcPts val="600"/>
              </a:spcAft>
            </a:pPr>
            <a:r>
              <a:rPr lang="sv-SE" sz="2400" dirty="0" smtClean="0">
                <a:latin typeface="Arial"/>
                <a:cs typeface="Arial"/>
              </a:rPr>
              <a:t>Identifiera och föreslå viktiga områden för kommande rapporter</a:t>
            </a:r>
          </a:p>
          <a:p>
            <a:pPr>
              <a:spcAft>
                <a:spcPts val="600"/>
              </a:spcAft>
            </a:pPr>
            <a:r>
              <a:rPr lang="sv-SE" sz="2400" dirty="0" smtClean="0">
                <a:latin typeface="Arial"/>
                <a:cs typeface="Arial"/>
              </a:rPr>
              <a:t>Analysera och identifiera behov av forskning inom det miljöekonomiska området</a:t>
            </a:r>
          </a:p>
        </p:txBody>
      </p:sp>
    </p:spTree>
    <p:extLst>
      <p:ext uri="{BB962C8B-B14F-4D97-AF65-F5344CB8AC3E}">
        <p14:creationId xmlns:p14="http://schemas.microsoft.com/office/powerpoint/2010/main" val="18820454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4000" b="1" dirty="0" smtClean="0"/>
              <a:t>Årets rapport</a:t>
            </a:r>
            <a:endParaRPr lang="sv-SE" sz="4000" b="1" dirty="0"/>
          </a:p>
        </p:txBody>
      </p:sp>
      <p:sp>
        <p:nvSpPr>
          <p:cNvPr id="3" name="Content Placeholder 2"/>
          <p:cNvSpPr>
            <a:spLocks noGrp="1"/>
          </p:cNvSpPr>
          <p:nvPr>
            <p:ph idx="1"/>
          </p:nvPr>
        </p:nvSpPr>
        <p:spPr/>
        <p:txBody>
          <a:bodyPr>
            <a:normAutofit/>
          </a:bodyPr>
          <a:lstStyle/>
          <a:p>
            <a:r>
              <a:rPr lang="sv-SE" sz="2400" dirty="0" smtClean="0">
                <a:latin typeface="Arial" panose="020B0604020202020204" pitchFamily="34" charset="0"/>
                <a:cs typeface="Arial" panose="020B0604020202020204" pitchFamily="34" charset="0"/>
              </a:rPr>
              <a:t>Vad menas med cirkulär ekonomi?</a:t>
            </a:r>
          </a:p>
          <a:p>
            <a:r>
              <a:rPr lang="sv-SE" sz="2400" dirty="0">
                <a:latin typeface="Arial" panose="020B0604020202020204" pitchFamily="34" charset="0"/>
                <a:cs typeface="Arial" panose="020B0604020202020204" pitchFamily="34" charset="0"/>
              </a:rPr>
              <a:t>V</a:t>
            </a:r>
            <a:r>
              <a:rPr lang="sv-SE" sz="2400" dirty="0" smtClean="0">
                <a:latin typeface="Arial" panose="020B0604020202020204" pitchFamily="34" charset="0"/>
                <a:cs typeface="Arial" panose="020B0604020202020204" pitchFamily="34" charset="0"/>
              </a:rPr>
              <a:t>ilka är motiven för att styra mot en mer cirkulär ekonomi?</a:t>
            </a:r>
          </a:p>
          <a:p>
            <a:r>
              <a:rPr lang="sv-SE" sz="2400" dirty="0" smtClean="0">
                <a:latin typeface="Arial" panose="020B0604020202020204" pitchFamily="34" charset="0"/>
                <a:cs typeface="Arial" panose="020B0604020202020204" pitchFamily="34" charset="0"/>
              </a:rPr>
              <a:t>Hur ändamålsenliga är olika styrmedel, och vilka effekter har olika styrmedel på avfallsområdet haft</a:t>
            </a:r>
          </a:p>
          <a:p>
            <a:pPr lvl="1"/>
            <a:r>
              <a:rPr lang="sv-SE" sz="2000" dirty="0" smtClean="0">
                <a:latin typeface="Arial" panose="020B0604020202020204" pitchFamily="34" charset="0"/>
                <a:cs typeface="Arial" panose="020B0604020202020204" pitchFamily="34" charset="0"/>
              </a:rPr>
              <a:t>deponiskatt, producentansvar, avfallsförbränningsskatt, viktbaserad avfallstaxa, plastskatt, grön offentlig upphandling</a:t>
            </a:r>
          </a:p>
          <a:p>
            <a:r>
              <a:rPr lang="sv-SE" sz="2400" dirty="0" smtClean="0">
                <a:latin typeface="Arial" panose="020B0604020202020204" pitchFamily="34" charset="0"/>
                <a:cs typeface="Arial" panose="020B0604020202020204" pitchFamily="34" charset="0"/>
              </a:rPr>
              <a:t>Vad är de makroekonomiska effekterna av en övergång till en mer cirkulär ekonomi?</a:t>
            </a:r>
            <a:endParaRPr lang="sv-S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5489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b="1" dirty="0" smtClean="0">
                <a:latin typeface="Arial" panose="020B0604020202020204" pitchFamily="34" charset="0"/>
                <a:cs typeface="Arial" panose="020B0604020202020204" pitchFamily="34" charset="0"/>
              </a:rPr>
              <a:t>Årets rapport</a:t>
            </a:r>
            <a:endParaRPr lang="sv-SE"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5300" y="1766456"/>
            <a:ext cx="8915400" cy="4525963"/>
          </a:xfrm>
        </p:spPr>
        <p:txBody>
          <a:bodyPr>
            <a:normAutofit/>
          </a:bodyPr>
          <a:lstStyle/>
          <a:p>
            <a:r>
              <a:rPr lang="sv-SE" sz="2400" dirty="0" smtClean="0">
                <a:latin typeface="Arial" panose="020B0604020202020204" pitchFamily="34" charset="0"/>
                <a:cs typeface="Arial" panose="020B0604020202020204" pitchFamily="34" charset="0"/>
              </a:rPr>
              <a:t>En “effektbeskrivning” av olika styrmedel både vad gäller graden av måluppfyllelse och kostnadseffektivitet</a:t>
            </a:r>
          </a:p>
          <a:p>
            <a:r>
              <a:rPr lang="sv-SE" sz="2400" dirty="0" smtClean="0">
                <a:latin typeface="Arial" panose="020B0604020202020204" pitchFamily="34" charset="0"/>
                <a:cs typeface="Arial" panose="020B0604020202020204" pitchFamily="34" charset="0"/>
              </a:rPr>
              <a:t>Men även förslag på hur vissa styrmedel kan/bör förändras, samt förslag på nya</a:t>
            </a:r>
          </a:p>
          <a:p>
            <a:r>
              <a:rPr lang="sv-SE" sz="2400" dirty="0" smtClean="0">
                <a:latin typeface="Arial" panose="020B0604020202020204" pitchFamily="34" charset="0"/>
                <a:cs typeface="Arial" panose="020B0604020202020204" pitchFamily="34" charset="0"/>
              </a:rPr>
              <a:t>Rapporten behandlar i mycket ringa grad målformuleringen</a:t>
            </a:r>
          </a:p>
          <a:p>
            <a:pPr lvl="1"/>
            <a:r>
              <a:rPr lang="sv-SE" sz="2000" dirty="0" smtClean="0">
                <a:latin typeface="Arial" panose="020B0604020202020204" pitchFamily="34" charset="0"/>
                <a:cs typeface="Arial" panose="020B0604020202020204" pitchFamily="34" charset="0"/>
              </a:rPr>
              <a:t>Delvis beroende på att det är oklart vad målen är för vissa styrmedel, minskad mängd avfall eller minskad miljöpåverkan?</a:t>
            </a:r>
          </a:p>
        </p:txBody>
      </p:sp>
    </p:spTree>
    <p:extLst>
      <p:ext uri="{BB962C8B-B14F-4D97-AF65-F5344CB8AC3E}">
        <p14:creationId xmlns:p14="http://schemas.microsoft.com/office/powerpoint/2010/main" val="4196157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sz="3600" b="1" dirty="0"/>
              <a:t>Cirkulär ekonomi</a:t>
            </a:r>
            <a:br>
              <a:rPr lang="en-US" sz="3600" b="1" dirty="0"/>
            </a:br>
            <a:r>
              <a:rPr lang="en-US" sz="2800" dirty="0"/>
              <a:t>Två frågor</a:t>
            </a:r>
            <a:endParaRPr lang="en-US" sz="3600" dirty="0"/>
          </a:p>
        </p:txBody>
      </p:sp>
      <p:pic>
        <p:nvPicPr>
          <p:cNvPr id="3080"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1897" r="4827" b="7643"/>
          <a:stretch/>
        </p:blipFill>
        <p:spPr bwMode="auto">
          <a:xfrm>
            <a:off x="194471" y="1822587"/>
            <a:ext cx="5441868" cy="3831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ruta 2"/>
          <p:cNvSpPr txBox="1"/>
          <p:nvPr/>
        </p:nvSpPr>
        <p:spPr>
          <a:xfrm>
            <a:off x="5636340" y="1633296"/>
            <a:ext cx="4075189" cy="1461939"/>
          </a:xfrm>
          <a:prstGeom prst="rect">
            <a:avLst/>
          </a:prstGeom>
          <a:noFill/>
        </p:spPr>
        <p:txBody>
          <a:bodyPr wrap="square" rtlCol="0">
            <a:spAutoFit/>
          </a:bodyPr>
          <a:lstStyle/>
          <a:p>
            <a:pPr marL="177800" indent="-177800">
              <a:spcAft>
                <a:spcPts val="600"/>
              </a:spcAft>
              <a:buFont typeface="Arial" panose="020B0604020202020204" pitchFamily="34" charset="0"/>
              <a:buChar char="•"/>
            </a:pPr>
            <a:r>
              <a:rPr lang="sv-SE" dirty="0" smtClean="0">
                <a:latin typeface="Arial" panose="020B0604020202020204" pitchFamily="34" charset="0"/>
                <a:cs typeface="Arial" panose="020B0604020202020204" pitchFamily="34" charset="0"/>
              </a:rPr>
              <a:t>Två grundläggande frågor</a:t>
            </a:r>
          </a:p>
          <a:p>
            <a:pPr marL="450850" lvl="1" indent="-177800">
              <a:buFont typeface="Arial" panose="020B0604020202020204" pitchFamily="34" charset="0"/>
              <a:buChar char="•"/>
            </a:pPr>
            <a:r>
              <a:rPr lang="sv-SE" dirty="0" smtClean="0">
                <a:latin typeface="Arial" panose="020B0604020202020204" pitchFamily="34" charset="0"/>
                <a:cs typeface="Arial" panose="020B0604020202020204" pitchFamily="34" charset="0"/>
              </a:rPr>
              <a:t>Vilka mål skall vi ha?</a:t>
            </a:r>
          </a:p>
          <a:p>
            <a:pPr marL="450850" lvl="1" indent="-177800">
              <a:spcAft>
                <a:spcPts val="600"/>
              </a:spcAft>
              <a:buFont typeface="Arial" panose="020B0604020202020204" pitchFamily="34" charset="0"/>
              <a:buChar char="•"/>
            </a:pPr>
            <a:r>
              <a:rPr lang="sv-SE" dirty="0" smtClean="0">
                <a:latin typeface="Arial" panose="020B0604020202020204" pitchFamily="34" charset="0"/>
                <a:cs typeface="Arial" panose="020B0604020202020204" pitchFamily="34" charset="0"/>
              </a:rPr>
              <a:t>Hur ska vi nå målet?</a:t>
            </a:r>
          </a:p>
          <a:p>
            <a:pPr marL="177800" indent="-177800">
              <a:spcAft>
                <a:spcPts val="600"/>
              </a:spcAft>
              <a:buFont typeface="Arial" panose="020B0604020202020204" pitchFamily="34" charset="0"/>
              <a:buChar char="•"/>
            </a:pPr>
            <a:r>
              <a:rPr lang="sv-SE" dirty="0" smtClean="0">
                <a:latin typeface="Arial" panose="020B0604020202020204" pitchFamily="34" charset="0"/>
                <a:cs typeface="Arial" panose="020B0604020202020204" pitchFamily="34" charset="0"/>
              </a:rPr>
              <a:t>Målen bör sättas så att det är balans mellan nytta och kostnad</a:t>
            </a:r>
          </a:p>
          <a:p>
            <a:pPr marL="177800" indent="-177800">
              <a:spcAft>
                <a:spcPts val="600"/>
              </a:spcAft>
              <a:buFont typeface="Arial" panose="020B0604020202020204" pitchFamily="34" charset="0"/>
              <a:buChar char="•"/>
            </a:pPr>
            <a:r>
              <a:rPr lang="sv-SE" dirty="0" smtClean="0">
                <a:latin typeface="Arial" panose="020B0604020202020204" pitchFamily="34" charset="0"/>
                <a:cs typeface="Arial" panose="020B0604020202020204" pitchFamily="34" charset="0"/>
              </a:rPr>
              <a:t>Inget “universellt” mål, varierar över tid, rum, produkt</a:t>
            </a:r>
          </a:p>
          <a:p>
            <a:pPr marL="177800" indent="-177800">
              <a:spcAft>
                <a:spcPts val="600"/>
              </a:spcAft>
              <a:buFont typeface="Arial" panose="020B0604020202020204" pitchFamily="34" charset="0"/>
              <a:buChar char="•"/>
            </a:pPr>
            <a:r>
              <a:rPr lang="sv-SE" dirty="0" smtClean="0">
                <a:latin typeface="Arial" panose="020B0604020202020204" pitchFamily="34" charset="0"/>
                <a:cs typeface="Arial" panose="020B0604020202020204" pitchFamily="34" charset="0"/>
              </a:rPr>
              <a:t>Målet bör nås på effektivast möjliga sätt</a:t>
            </a:r>
          </a:p>
          <a:p>
            <a:pPr marL="177800" indent="-177800">
              <a:spcAft>
                <a:spcPts val="600"/>
              </a:spcAft>
              <a:buFont typeface="Arial" panose="020B0604020202020204" pitchFamily="34" charset="0"/>
              <a:buChar char="•"/>
            </a:pPr>
            <a:r>
              <a:rPr lang="sv-SE" dirty="0" smtClean="0">
                <a:latin typeface="Arial" panose="020B0604020202020204" pitchFamily="34" charset="0"/>
                <a:cs typeface="Arial" panose="020B0604020202020204" pitchFamily="34" charset="0"/>
              </a:rPr>
              <a:t>Med detta som utgångspunkt finns ingen motsättning mellan nationalekonomisk teori och metod er och å den ena sidan och en cirkulär ekonomi å den andra </a:t>
            </a: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74804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latin typeface="Arial"/>
                <a:cs typeface="Arial"/>
              </a:rPr>
              <a:t>Rådets slutsatser</a:t>
            </a:r>
            <a:r>
              <a:rPr lang="sv-SE" sz="4000" b="1" dirty="0" smtClean="0">
                <a:latin typeface="Arial"/>
                <a:cs typeface="Arial"/>
              </a:rPr>
              <a:t> </a:t>
            </a:r>
            <a:endParaRPr lang="sv-SE" sz="4000" b="1" dirty="0">
              <a:latin typeface="Arial"/>
              <a:cs typeface="Arial"/>
            </a:endParaRPr>
          </a:p>
        </p:txBody>
      </p:sp>
      <p:sp>
        <p:nvSpPr>
          <p:cNvPr id="3" name="Platshållare för innehåll 2"/>
          <p:cNvSpPr>
            <a:spLocks noGrp="1"/>
          </p:cNvSpPr>
          <p:nvPr>
            <p:ph idx="1"/>
          </p:nvPr>
        </p:nvSpPr>
        <p:spPr>
          <a:xfrm>
            <a:off x="885769" y="1600201"/>
            <a:ext cx="8524931" cy="4525963"/>
          </a:xfrm>
        </p:spPr>
        <p:txBody>
          <a:bodyPr>
            <a:noAutofit/>
          </a:bodyPr>
          <a:lstStyle/>
          <a:p>
            <a:pPr>
              <a:spcAft>
                <a:spcPts val="600"/>
              </a:spcAft>
            </a:pPr>
            <a:r>
              <a:rPr lang="sv-SE" sz="2400" dirty="0" smtClean="0">
                <a:latin typeface="Arial"/>
                <a:cs typeface="Arial"/>
              </a:rPr>
              <a:t>Rapporten håller hög vetenskaplig kvalitet.</a:t>
            </a:r>
          </a:p>
          <a:p>
            <a:pPr>
              <a:spcAft>
                <a:spcPts val="600"/>
              </a:spcAft>
            </a:pPr>
            <a:r>
              <a:rPr lang="sv-SE" sz="2400" dirty="0" smtClean="0">
                <a:latin typeface="Arial"/>
                <a:cs typeface="Arial"/>
              </a:rPr>
              <a:t>Rådet delar i stort rapportens slutsatser</a:t>
            </a:r>
          </a:p>
          <a:p>
            <a:pPr>
              <a:spcAft>
                <a:spcPts val="600"/>
              </a:spcAft>
            </a:pPr>
            <a:r>
              <a:rPr lang="sv-SE" sz="2400" dirty="0" smtClean="0">
                <a:latin typeface="Arial"/>
                <a:cs typeface="Arial"/>
              </a:rPr>
              <a:t>Rådet menar dock att det finns behov för ytterligare forskning och utredningsarbete inom flera av de områden som behandlas</a:t>
            </a:r>
          </a:p>
          <a:p>
            <a:pPr>
              <a:spcAft>
                <a:spcPts val="600"/>
              </a:spcAft>
            </a:pPr>
            <a:r>
              <a:rPr lang="sv-SE" sz="2400" dirty="0" smtClean="0">
                <a:latin typeface="Arial"/>
                <a:cs typeface="Arial"/>
              </a:rPr>
              <a:t>Rådet anser vidare att utvärdering av politikåtgärder bör systematiseras och vara kontinuerliga, såväl ex-ante som ex-post</a:t>
            </a:r>
          </a:p>
        </p:txBody>
      </p:sp>
    </p:spTree>
    <p:extLst>
      <p:ext uri="{BB962C8B-B14F-4D97-AF65-F5344CB8AC3E}">
        <p14:creationId xmlns:p14="http://schemas.microsoft.com/office/powerpoint/2010/main" val="1829225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b="1" dirty="0" smtClean="0">
                <a:latin typeface="Arial" panose="020B0604020202020204" pitchFamily="34" charset="0"/>
                <a:cs typeface="Arial" panose="020B0604020202020204" pitchFamily="34" charset="0"/>
              </a:rPr>
              <a:t>Slutsatserna</a:t>
            </a:r>
            <a:endParaRPr lang="sv-SE"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sv-SE" sz="2400" dirty="0" smtClean="0">
                <a:latin typeface="Arial" panose="020B0604020202020204" pitchFamily="34" charset="0"/>
                <a:cs typeface="Arial" panose="020B0604020202020204" pitchFamily="34" charset="0"/>
              </a:rPr>
              <a:t>Rådet delar slutsatsen att mycket är gjort, och görs, som bidrar till en mer cirkulär ekonomi. </a:t>
            </a:r>
          </a:p>
          <a:p>
            <a:pPr lvl="1"/>
            <a:r>
              <a:rPr lang="sv-SE" sz="2000" dirty="0" smtClean="0">
                <a:latin typeface="Arial" panose="020B0604020202020204" pitchFamily="34" charset="0"/>
                <a:cs typeface="Arial" panose="020B0604020202020204" pitchFamily="34" charset="0"/>
              </a:rPr>
              <a:t>Koldioxidskatt, svavelskatt, kväveoxidavgift är exempel på miljöskatter och avgifter som driver på mot en mer cirkulär ekonomi</a:t>
            </a:r>
          </a:p>
          <a:p>
            <a:pPr lvl="1"/>
            <a:r>
              <a:rPr lang="sv-SE" sz="2000" dirty="0" smtClean="0">
                <a:latin typeface="Arial" panose="020B0604020202020204" pitchFamily="34" charset="0"/>
                <a:cs typeface="Arial" panose="020B0604020202020204" pitchFamily="34" charset="0"/>
              </a:rPr>
              <a:t>Deponiskatten på avfall är exempel på skatt som styr mot avfallshierarkin, som i sin tur ska främja ökad återanvändning och återvinning. </a:t>
            </a:r>
          </a:p>
          <a:p>
            <a:pPr lvl="1"/>
            <a:r>
              <a:rPr lang="sv-SE" sz="2000" dirty="0" smtClean="0">
                <a:latin typeface="Arial" panose="020B0604020202020204" pitchFamily="34" charset="0"/>
                <a:cs typeface="Arial" panose="020B0604020202020204" pitchFamily="34" charset="0"/>
              </a:rPr>
              <a:t>Exempel på regleringar som har samma syfte är producentansvaret för olika typer av produkter.</a:t>
            </a:r>
          </a:p>
          <a:p>
            <a:r>
              <a:rPr lang="sv-SE" sz="2400" dirty="0" smtClean="0">
                <a:latin typeface="Arial" panose="020B0604020202020204" pitchFamily="34" charset="0"/>
                <a:cs typeface="Arial" panose="020B0604020202020204" pitchFamily="34" charset="0"/>
              </a:rPr>
              <a:t>Rådet menar att om ytterligare styrning behövs bör dessa befintliga verktyg användas i första hand</a:t>
            </a:r>
          </a:p>
          <a:p>
            <a:pPr marL="457200" lvl="1" indent="0">
              <a:buNone/>
            </a:pPr>
            <a:endParaRPr lang="sv-S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81716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b="1" dirty="0" smtClean="0">
                <a:latin typeface="Arial" panose="020B0604020202020204" pitchFamily="34" charset="0"/>
                <a:cs typeface="Arial" panose="020B0604020202020204" pitchFamily="34" charset="0"/>
              </a:rPr>
              <a:t>Slutsatserna</a:t>
            </a:r>
            <a:endParaRPr lang="sv-SE"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r>
              <a:rPr lang="sv-SE" sz="2400" dirty="0" smtClean="0">
                <a:latin typeface="Arial" panose="020B0604020202020204" pitchFamily="34" charset="0"/>
                <a:cs typeface="Arial" panose="020B0604020202020204" pitchFamily="34" charset="0"/>
              </a:rPr>
              <a:t>Rådet delar slutsatsen att ökad styrning mot en mer cirkulär ekonomi varken leder till ökad sysselsättning eller högre tillväxt</a:t>
            </a:r>
          </a:p>
          <a:p>
            <a:pPr lvl="1"/>
            <a:r>
              <a:rPr lang="sv-SE" sz="2000" dirty="0" smtClean="0">
                <a:latin typeface="Arial" panose="020B0604020202020204" pitchFamily="34" charset="0"/>
                <a:cs typeface="Arial" panose="020B0604020202020204" pitchFamily="34" charset="0"/>
              </a:rPr>
              <a:t>Miljöskatter och regleringar som styr mot en mer cirkulär ekonomi bör motiveras av de miljönyttor som uppstår.</a:t>
            </a:r>
          </a:p>
          <a:p>
            <a:r>
              <a:rPr lang="sv-SE" sz="2400" dirty="0" smtClean="0">
                <a:latin typeface="Arial" panose="020B0604020202020204" pitchFamily="34" charset="0"/>
                <a:cs typeface="Arial" panose="020B0604020202020204" pitchFamily="34" charset="0"/>
              </a:rPr>
              <a:t>Rådet delar också slutsatsen att skatter och regleringar på utvinning av naturresurser ska motiveras av eventuella marknadsmisslyckanden</a:t>
            </a:r>
          </a:p>
          <a:p>
            <a:r>
              <a:rPr lang="sv-SE" sz="2400" dirty="0" smtClean="0">
                <a:latin typeface="Arial" panose="020B0604020202020204" pitchFamily="34" charset="0"/>
                <a:cs typeface="Arial" panose="020B0604020202020204" pitchFamily="34" charset="0"/>
              </a:rPr>
              <a:t>Rådet delar den övergripande slutsatsen att politiken bör vila på principer som har dominerat miljöpolitiken under lång tid</a:t>
            </a:r>
          </a:p>
          <a:p>
            <a:pPr lvl="1"/>
            <a:r>
              <a:rPr lang="sv-SE" sz="2000" dirty="0" smtClean="0">
                <a:latin typeface="Arial" panose="020B0604020202020204" pitchFamily="34" charset="0"/>
                <a:cs typeface="Arial" panose="020B0604020202020204" pitchFamily="34" charset="0"/>
              </a:rPr>
              <a:t>sätt pris på, eller reglera, skadliga utsläpp och produkter</a:t>
            </a:r>
            <a:endParaRPr lang="sv-S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74470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sz="3600" b="1" dirty="0" err="1" smtClean="0">
                <a:latin typeface="Arial" panose="020B0604020202020204" pitchFamily="34" charset="0"/>
                <a:cs typeface="Arial" panose="020B0604020202020204" pitchFamily="34" charset="0"/>
              </a:rPr>
              <a:t>Förslag</a:t>
            </a:r>
            <a:r>
              <a:rPr lang="en-US" sz="3600" b="1" dirty="0" smtClean="0">
                <a:latin typeface="Arial" panose="020B0604020202020204" pitchFamily="34" charset="0"/>
                <a:cs typeface="Arial" panose="020B0604020202020204" pitchFamily="34" charset="0"/>
              </a:rPr>
              <a:t> </a:t>
            </a:r>
            <a:r>
              <a:rPr lang="en-US" sz="3600" b="1" dirty="0" err="1" smtClean="0">
                <a:latin typeface="Arial" panose="020B0604020202020204" pitchFamily="34" charset="0"/>
                <a:cs typeface="Arial" panose="020B0604020202020204" pitchFamily="34" charset="0"/>
              </a:rPr>
              <a:t>på</a:t>
            </a:r>
            <a:r>
              <a:rPr lang="en-US" sz="3600" b="1" dirty="0" smtClean="0">
                <a:latin typeface="Arial" panose="020B0604020202020204" pitchFamily="34" charset="0"/>
                <a:cs typeface="Arial" panose="020B0604020202020204" pitchFamily="34" charset="0"/>
              </a:rPr>
              <a:t> </a:t>
            </a:r>
            <a:r>
              <a:rPr lang="en-US" sz="3600" b="1" dirty="0" err="1" smtClean="0">
                <a:latin typeface="Arial" panose="020B0604020202020204" pitchFamily="34" charset="0"/>
                <a:cs typeface="Arial" panose="020B0604020202020204" pitchFamily="34" charset="0"/>
              </a:rPr>
              <a:t>fördjupning</a:t>
            </a:r>
            <a:endParaRPr lang="en-US" sz="3600" b="1"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a:xfrm>
            <a:off x="606425" y="1265238"/>
            <a:ext cx="7270750" cy="5146675"/>
          </a:xfrm>
        </p:spPr>
        <p:txBody>
          <a:bodyPr>
            <a:normAutofit/>
          </a:bodyPr>
          <a:lstStyle/>
          <a:p>
            <a:r>
              <a:rPr lang="sv-SE" sz="2400" dirty="0" smtClean="0">
                <a:latin typeface="Arial" panose="020B0604020202020204" pitchFamily="34" charset="0"/>
                <a:cs typeface="Arial" panose="020B0604020202020204" pitchFamily="34" charset="0"/>
              </a:rPr>
              <a:t>Våren 2017 beslutar Riksdagen om ett klimatpolitiskt ramverk</a:t>
            </a:r>
          </a:p>
          <a:p>
            <a:r>
              <a:rPr lang="sv-SE" sz="2400" dirty="0" smtClean="0">
                <a:latin typeface="Arial" panose="020B0604020202020204" pitchFamily="34" charset="0"/>
                <a:cs typeface="Arial" panose="020B0604020202020204" pitchFamily="34" charset="0"/>
              </a:rPr>
              <a:t>Kan komma att bygga på Miljömålsberedningens (SOU 2016:47) förslag </a:t>
            </a:r>
          </a:p>
          <a:p>
            <a:r>
              <a:rPr lang="sv-SE" sz="2400" dirty="0" smtClean="0">
                <a:latin typeface="Arial" panose="020B0604020202020204" pitchFamily="34" charset="0"/>
                <a:cs typeface="Arial" panose="020B0604020202020204" pitchFamily="34" charset="0"/>
              </a:rPr>
              <a:t>Dessa förslag baseras dock ej på någon explicit avvägning mellan nyttor och kostnader</a:t>
            </a:r>
          </a:p>
          <a:p>
            <a:r>
              <a:rPr lang="sv-SE" sz="2400" dirty="0" smtClean="0">
                <a:latin typeface="Arial" panose="020B0604020202020204" pitchFamily="34" charset="0"/>
                <a:cs typeface="Arial" panose="020B0604020202020204" pitchFamily="34" charset="0"/>
              </a:rPr>
              <a:t>Ej heller presenteras särskilt konkreta förslag på hur målen ska nås, och därmed vilka konsekvenserna blir</a:t>
            </a:r>
          </a:p>
          <a:p>
            <a:r>
              <a:rPr lang="sv-SE" sz="2400" dirty="0" smtClean="0">
                <a:latin typeface="Arial" panose="020B0604020202020204" pitchFamily="34" charset="0"/>
                <a:cs typeface="Arial" panose="020B0604020202020204" pitchFamily="34" charset="0"/>
              </a:rPr>
              <a:t>Sammantaget innebär det sannolikt ett ökat behov av konsekvensanalyser av de förslag som förs fram</a:t>
            </a:r>
          </a:p>
          <a:p>
            <a:endParaRPr lang="sv-SE" dirty="0"/>
          </a:p>
        </p:txBody>
      </p:sp>
    </p:spTree>
    <p:extLst>
      <p:ext uri="{BB962C8B-B14F-4D97-AF65-F5344CB8AC3E}">
        <p14:creationId xmlns:p14="http://schemas.microsoft.com/office/powerpoint/2010/main" val="7864340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sz="3600" b="1" dirty="0" err="1">
                <a:latin typeface="Arial" panose="020B0604020202020204" pitchFamily="34" charset="0"/>
                <a:cs typeface="Arial" panose="020B0604020202020204" pitchFamily="34" charset="0"/>
              </a:rPr>
              <a:t>Förslag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på</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fördjupning</a:t>
            </a:r>
            <a:endParaRPr lang="en-US" sz="3600" dirty="0"/>
          </a:p>
        </p:txBody>
      </p:sp>
      <p:sp>
        <p:nvSpPr>
          <p:cNvPr id="3" name="Platshållare för innehåll 2"/>
          <p:cNvSpPr>
            <a:spLocks noGrp="1"/>
          </p:cNvSpPr>
          <p:nvPr>
            <p:ph idx="1"/>
          </p:nvPr>
        </p:nvSpPr>
        <p:spPr/>
        <p:txBody>
          <a:bodyPr>
            <a:normAutofit fontScale="92500"/>
          </a:bodyPr>
          <a:lstStyle/>
          <a:p>
            <a:r>
              <a:rPr lang="sv-SE" sz="2400" dirty="0" smtClean="0">
                <a:latin typeface="Arial" panose="020B0604020202020204" pitchFamily="34" charset="0"/>
                <a:cs typeface="Arial" panose="020B0604020202020204" pitchFamily="34" charset="0"/>
              </a:rPr>
              <a:t>Vetenskapliga Rådet föreslår att till nästa års rapport görs en klimatpolitisk analys.</a:t>
            </a:r>
          </a:p>
          <a:p>
            <a:r>
              <a:rPr lang="sv-SE" sz="2400" dirty="0" smtClean="0">
                <a:latin typeface="Arial" panose="020B0604020202020204" pitchFamily="34" charset="0"/>
                <a:cs typeface="Arial" panose="020B0604020202020204" pitchFamily="34" charset="0"/>
              </a:rPr>
              <a:t>Analysen bör vara bred och omfatta såväl utsläppsreduktioner som sänkor</a:t>
            </a:r>
          </a:p>
          <a:p>
            <a:pPr lvl="1"/>
            <a:r>
              <a:rPr lang="sv-SE" sz="2000" dirty="0" smtClean="0">
                <a:latin typeface="Arial" panose="020B0604020202020204" pitchFamily="34" charset="0"/>
                <a:cs typeface="Arial" panose="020B0604020202020204" pitchFamily="34" charset="0"/>
              </a:rPr>
              <a:t>Analys av hur man kan utforma incitament för ett effektivt nyttjande av sänkor </a:t>
            </a:r>
          </a:p>
          <a:p>
            <a:pPr lvl="1"/>
            <a:r>
              <a:rPr lang="sv-SE" sz="2000" dirty="0" smtClean="0">
                <a:latin typeface="Arial" panose="020B0604020202020204" pitchFamily="34" charset="0"/>
                <a:cs typeface="Arial" panose="020B0604020202020204" pitchFamily="34" charset="0"/>
              </a:rPr>
              <a:t>Analys av konsekvenser av olika mål och styrmedel för olika samhällsgrupper i olika delar av Sverige</a:t>
            </a:r>
          </a:p>
          <a:p>
            <a:pPr lvl="1"/>
            <a:r>
              <a:rPr lang="sv-SE" sz="2000" dirty="0" smtClean="0">
                <a:latin typeface="Arial" panose="020B0604020202020204" pitchFamily="34" charset="0"/>
                <a:cs typeface="Arial" panose="020B0604020202020204" pitchFamily="34" charset="0"/>
              </a:rPr>
              <a:t>Analys av styrmedel som tar sin utgångspunkt i att Sverige skall vara ett föregångsland. Finns det något extra värde av att ”gå före”? hur skall politiken utformas för att realisera sådana värden?</a:t>
            </a:r>
          </a:p>
          <a:p>
            <a:r>
              <a:rPr lang="sv-SE" sz="2400" dirty="0" smtClean="0">
                <a:latin typeface="Arial" panose="020B0604020202020204" pitchFamily="34" charset="0"/>
                <a:cs typeface="Arial" panose="020B0604020202020204" pitchFamily="34" charset="0"/>
              </a:rPr>
              <a:t>Vetenskapliga rådet menar att analysen är nödvändig, både som underlag för målformulering och val av styrmedel</a:t>
            </a:r>
          </a:p>
          <a:p>
            <a:endParaRPr lang="sv-S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98335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3600" b="1" dirty="0" smtClean="0">
                <a:latin typeface="Arial"/>
                <a:cs typeface="Arial"/>
              </a:rPr>
              <a:t>Samlad och systematisk analys</a:t>
            </a:r>
            <a:endParaRPr lang="sv-SE" sz="3600" b="1" dirty="0">
              <a:latin typeface="Arial"/>
              <a:cs typeface="Arial"/>
            </a:endParaRPr>
          </a:p>
        </p:txBody>
      </p:sp>
      <p:sp>
        <p:nvSpPr>
          <p:cNvPr id="3" name="Platshållare för innehåll 2"/>
          <p:cNvSpPr>
            <a:spLocks noGrp="1"/>
          </p:cNvSpPr>
          <p:nvPr>
            <p:ph idx="1"/>
          </p:nvPr>
        </p:nvSpPr>
        <p:spPr>
          <a:xfrm>
            <a:off x="979999" y="1600201"/>
            <a:ext cx="8430700" cy="4525963"/>
          </a:xfrm>
        </p:spPr>
        <p:txBody>
          <a:bodyPr>
            <a:normAutofit/>
          </a:bodyPr>
          <a:lstStyle/>
          <a:p>
            <a:pPr>
              <a:spcBef>
                <a:spcPts val="600"/>
              </a:spcBef>
              <a:spcAft>
                <a:spcPts val="600"/>
              </a:spcAft>
            </a:pPr>
            <a:r>
              <a:rPr lang="sv-SE" sz="2400" dirty="0" smtClean="0">
                <a:latin typeface="Arial"/>
                <a:cs typeface="Arial"/>
              </a:rPr>
              <a:t>Rådet menar att behovet av ett samlat, systematiskt och kontinuerligt arbete med att utvärdera styrmedel, såväl ex-ante som ex-post fortsatt är stort</a:t>
            </a:r>
          </a:p>
          <a:p>
            <a:pPr>
              <a:spcBef>
                <a:spcPts val="600"/>
              </a:spcBef>
              <a:spcAft>
                <a:spcPts val="600"/>
              </a:spcAft>
            </a:pPr>
            <a:r>
              <a:rPr lang="sv-SE" sz="2400" dirty="0" smtClean="0">
                <a:latin typeface="Arial"/>
                <a:cs typeface="Arial"/>
              </a:rPr>
              <a:t>Konjunkturinstitutet tillhandahåller redan idag viktiga fördjupade studier, men dess roll i detta arbete kan stärkas </a:t>
            </a:r>
          </a:p>
          <a:p>
            <a:pPr>
              <a:spcBef>
                <a:spcPts val="600"/>
              </a:spcBef>
              <a:spcAft>
                <a:spcPts val="600"/>
              </a:spcAft>
            </a:pPr>
            <a:r>
              <a:rPr lang="sv-SE" sz="2400" dirty="0" smtClean="0">
                <a:latin typeface="Arial"/>
                <a:cs typeface="Arial"/>
              </a:rPr>
              <a:t>Förutsätter att det tillskapas resurser för forskning och utvecklingsarbete såväl inom myndigheten som för samarbete med andra forskningsorganisationer.  </a:t>
            </a:r>
            <a:r>
              <a:rPr lang="sv-SE" sz="2400" dirty="0" smtClean="0">
                <a:effectLst/>
                <a:latin typeface="Arial"/>
                <a:cs typeface="Arial"/>
              </a:rPr>
              <a:t> </a:t>
            </a:r>
            <a:endParaRPr lang="sv-SE" sz="2400" dirty="0">
              <a:latin typeface="Arial"/>
              <a:cs typeface="Arial"/>
            </a:endParaRPr>
          </a:p>
        </p:txBody>
      </p:sp>
    </p:spTree>
    <p:extLst>
      <p:ext uri="{BB962C8B-B14F-4D97-AF65-F5344CB8AC3E}">
        <p14:creationId xmlns:p14="http://schemas.microsoft.com/office/powerpoint/2010/main" val="664814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75" name="Group 23"/>
          <p:cNvGrpSpPr>
            <a:grpSpLocks/>
          </p:cNvGrpSpPr>
          <p:nvPr/>
        </p:nvGrpSpPr>
        <p:grpSpPr bwMode="auto">
          <a:xfrm>
            <a:off x="15875" y="0"/>
            <a:ext cx="9912350" cy="6842125"/>
            <a:chOff x="0" y="0"/>
            <a:chExt cx="6244" cy="4310"/>
          </a:xfrm>
        </p:grpSpPr>
        <p:sp>
          <p:nvSpPr>
            <p:cNvPr id="125973" name="Rectangle 21"/>
            <p:cNvSpPr>
              <a:spLocks noChangeArrowheads="1"/>
            </p:cNvSpPr>
            <p:nvPr/>
          </p:nvSpPr>
          <p:spPr bwMode="auto">
            <a:xfrm>
              <a:off x="0" y="0"/>
              <a:ext cx="6240" cy="4051"/>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25974" name="Rectangle 22"/>
            <p:cNvSpPr>
              <a:spLocks noChangeArrowheads="1"/>
            </p:cNvSpPr>
            <p:nvPr/>
          </p:nvSpPr>
          <p:spPr bwMode="auto">
            <a:xfrm>
              <a:off x="5207" y="3859"/>
              <a:ext cx="1037" cy="451"/>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grpSp>
        <p:nvGrpSpPr>
          <p:cNvPr id="126061" name="Group 109"/>
          <p:cNvGrpSpPr>
            <a:grpSpLocks/>
          </p:cNvGrpSpPr>
          <p:nvPr/>
        </p:nvGrpSpPr>
        <p:grpSpPr bwMode="auto">
          <a:xfrm>
            <a:off x="1552575" y="3175"/>
            <a:ext cx="8353425" cy="6854825"/>
            <a:chOff x="978" y="2"/>
            <a:chExt cx="5262" cy="4318"/>
          </a:xfrm>
        </p:grpSpPr>
        <p:pic>
          <p:nvPicPr>
            <p:cNvPr id="126062" name="Picture 110" descr="sv logotyp 20 cm 6% besku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 y="2"/>
              <a:ext cx="5262" cy="4318"/>
            </a:xfrm>
            <a:prstGeom prst="rect">
              <a:avLst/>
            </a:prstGeom>
            <a:noFill/>
            <a:extLst>
              <a:ext uri="{909E8E84-426E-40DD-AFC4-6F175D3DCCD1}">
                <a14:hiddenFill xmlns:a14="http://schemas.microsoft.com/office/drawing/2010/main">
                  <a:solidFill>
                    <a:srgbClr val="FFFFFF"/>
                  </a:solidFill>
                </a14:hiddenFill>
              </a:ext>
            </a:extLst>
          </p:spPr>
        </p:pic>
        <p:pic>
          <p:nvPicPr>
            <p:cNvPr id="126063" name="Picture 111" descr="Miljoekonom_liten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 y="3979"/>
              <a:ext cx="120" cy="170"/>
            </a:xfrm>
            <a:prstGeom prst="rect">
              <a:avLst/>
            </a:prstGeom>
            <a:noFill/>
            <a:extLst>
              <a:ext uri="{909E8E84-426E-40DD-AFC4-6F175D3DCCD1}">
                <a14:hiddenFill xmlns:a14="http://schemas.microsoft.com/office/drawing/2010/main">
                  <a:solidFill>
                    <a:srgbClr val="FFFFFF"/>
                  </a:solidFill>
                </a14:hiddenFill>
              </a:ext>
            </a:extLst>
          </p:spPr>
        </p:pic>
        <p:pic>
          <p:nvPicPr>
            <p:cNvPr id="126064" name="Picture 112" descr="Analysunder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 y="3423"/>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5" name="Picture 113" descr="Barometernlit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5" y="3414"/>
              <a:ext cx="126" cy="175"/>
            </a:xfrm>
            <a:prstGeom prst="rect">
              <a:avLst/>
            </a:prstGeom>
            <a:noFill/>
            <a:extLst>
              <a:ext uri="{909E8E84-426E-40DD-AFC4-6F175D3DCCD1}">
                <a14:hiddenFill xmlns:a14="http://schemas.microsoft.com/office/drawing/2010/main">
                  <a:solidFill>
                    <a:srgbClr val="FFFFFF"/>
                  </a:solidFill>
                </a14:hiddenFill>
              </a:ext>
            </a:extLst>
          </p:spPr>
        </p:pic>
        <p:pic>
          <p:nvPicPr>
            <p:cNvPr id="126066" name="Picture 114" descr="Konjlag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2" y="3414"/>
              <a:ext cx="120"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7" name="Picture 115" descr="Lonebild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52" y="3979"/>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8" name="Picture 116" descr="Specialstudi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7" y="3700"/>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9" name="Picture 117" descr="SwedishEconomy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52" y="3700"/>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70" name="Picture 118" descr="WageFormation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47" y="3979"/>
              <a:ext cx="121" cy="173"/>
            </a:xfrm>
            <a:prstGeom prst="rect">
              <a:avLst/>
            </a:prstGeom>
            <a:noFill/>
            <a:extLst>
              <a:ext uri="{909E8E84-426E-40DD-AFC4-6F175D3DCCD1}">
                <a14:hiddenFill xmlns:a14="http://schemas.microsoft.com/office/drawing/2010/main">
                  <a:solidFill>
                    <a:srgbClr val="FFFFFF"/>
                  </a:solidFill>
                </a14:hiddenFill>
              </a:ext>
            </a:extLst>
          </p:spPr>
        </p:pic>
        <p:pic>
          <p:nvPicPr>
            <p:cNvPr id="126071" name="Picture 119" descr="Workingpaper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99" y="3700"/>
              <a:ext cx="122" cy="171"/>
            </a:xfrm>
            <a:prstGeom prst="rect">
              <a:avLst/>
            </a:prstGeom>
            <a:noFill/>
            <a:extLst>
              <a:ext uri="{909E8E84-426E-40DD-AFC4-6F175D3DCCD1}">
                <a14:hiddenFill xmlns:a14="http://schemas.microsoft.com/office/drawing/2010/main">
                  <a:solidFill>
                    <a:srgbClr val="FFFFFF"/>
                  </a:solidFill>
                </a14:hiddenFill>
              </a:ext>
            </a:extLst>
          </p:spPr>
        </p:pic>
        <p:pic>
          <p:nvPicPr>
            <p:cNvPr id="126072" name="Picture 120" descr="Miljöekonomi stor copy"/>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46" y="2139"/>
              <a:ext cx="818" cy="1148"/>
            </a:xfrm>
            <a:prstGeom prst="rect">
              <a:avLst/>
            </a:prstGeom>
            <a:noFill/>
            <a:extLst>
              <a:ext uri="{909E8E84-426E-40DD-AFC4-6F175D3DCCD1}">
                <a14:hiddenFill xmlns:a14="http://schemas.microsoft.com/office/drawing/2010/main">
                  <a:solidFill>
                    <a:srgbClr val="FFFFFF"/>
                  </a:solidFill>
                </a14:hiddenFill>
              </a:ext>
            </a:extLst>
          </p:spPr>
        </p:pic>
      </p:grpSp>
      <p:sp>
        <p:nvSpPr>
          <p:cNvPr id="125968" name="Text Box 16"/>
          <p:cNvSpPr txBox="1">
            <a:spLocks noChangeArrowheads="1"/>
          </p:cNvSpPr>
          <p:nvPr/>
        </p:nvSpPr>
        <p:spPr bwMode="auto">
          <a:xfrm>
            <a:off x="254000" y="254000"/>
            <a:ext cx="9088438"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sz="1800" b="1" dirty="0">
                <a:solidFill>
                  <a:srgbClr val="72A741"/>
                </a:solidFill>
              </a:rPr>
              <a:t>MILJÖEKONOMI </a:t>
            </a:r>
          </a:p>
          <a:p>
            <a:pPr>
              <a:spcBef>
                <a:spcPct val="50000"/>
              </a:spcBef>
            </a:pPr>
            <a:r>
              <a:rPr lang="sv-SE" sz="1800" b="1" dirty="0">
                <a:solidFill>
                  <a:srgbClr val="72A741"/>
                </a:solidFill>
              </a:rPr>
              <a:t>5</a:t>
            </a:r>
            <a:r>
              <a:rPr lang="sv-SE" sz="1800" b="1" dirty="0" smtClean="0">
                <a:solidFill>
                  <a:srgbClr val="72A741"/>
                </a:solidFill>
              </a:rPr>
              <a:t> december 2016</a:t>
            </a:r>
            <a:endParaRPr lang="sv-SE" sz="1800" b="1" dirty="0">
              <a:solidFill>
                <a:srgbClr val="72A741"/>
              </a:solidFill>
            </a:endParaRPr>
          </a:p>
        </p:txBody>
      </p:sp>
      <p:sp>
        <p:nvSpPr>
          <p:cNvPr id="125970" name="Text Box 18"/>
          <p:cNvSpPr txBox="1">
            <a:spLocks noChangeArrowheads="1"/>
          </p:cNvSpPr>
          <p:nvPr/>
        </p:nvSpPr>
        <p:spPr bwMode="auto">
          <a:xfrm>
            <a:off x="408777" y="1687666"/>
            <a:ext cx="903208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1938" indent="-261938">
              <a:defRPr>
                <a:solidFill>
                  <a:schemeClr val="tx1"/>
                </a:solidFill>
                <a:latin typeface="Arial" charset="0"/>
              </a:defRPr>
            </a:lvl1pPr>
            <a:lvl2pPr marL="5429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sv-SE" sz="1800" b="1" dirty="0" smtClean="0">
                <a:latin typeface="Verdana" pitchFamily="34" charset="0"/>
              </a:rPr>
              <a:t>Innehåll</a:t>
            </a:r>
          </a:p>
          <a:p>
            <a:pPr marL="0" indent="0">
              <a:spcBef>
                <a:spcPct val="50000"/>
              </a:spcBef>
              <a:buClr>
                <a:schemeClr val="tx1"/>
              </a:buClr>
            </a:pPr>
            <a:endParaRPr lang="sv-SE" b="1" dirty="0">
              <a:latin typeface="Verdana" pitchFamily="34" charset="0"/>
            </a:endParaRPr>
          </a:p>
          <a:p>
            <a:pPr marL="285750" indent="-285750">
              <a:spcBef>
                <a:spcPct val="50000"/>
              </a:spcBef>
              <a:buClr>
                <a:schemeClr val="tx1"/>
              </a:buClr>
              <a:buFont typeface="Arial" panose="020B0604020202020204" pitchFamily="34" charset="0"/>
              <a:buChar char="•"/>
            </a:pPr>
            <a:r>
              <a:rPr lang="sv-SE" sz="1700" dirty="0" smtClean="0">
                <a:latin typeface="Verdana" pitchFamily="34" charset="0"/>
              </a:rPr>
              <a:t>Vad är cirkulär ekonomi?</a:t>
            </a:r>
          </a:p>
          <a:p>
            <a:pPr marL="0" indent="0">
              <a:spcBef>
                <a:spcPct val="50000"/>
              </a:spcBef>
              <a:buClr>
                <a:schemeClr val="tx1"/>
              </a:buClr>
            </a:pPr>
            <a:endParaRPr lang="sv-SE" dirty="0" smtClean="0">
              <a:latin typeface="Verdana" pitchFamily="34" charset="0"/>
            </a:endParaRPr>
          </a:p>
          <a:p>
            <a:pPr marL="285750" indent="-285750">
              <a:spcBef>
                <a:spcPct val="50000"/>
              </a:spcBef>
              <a:buClr>
                <a:schemeClr val="tx1"/>
              </a:buClr>
              <a:buFont typeface="Arial" panose="020B0604020202020204" pitchFamily="34" charset="0"/>
              <a:buChar char="•"/>
            </a:pPr>
            <a:r>
              <a:rPr lang="sv-SE" sz="1700" dirty="0" smtClean="0">
                <a:latin typeface="Verdana" pitchFamily="34" charset="0"/>
              </a:rPr>
              <a:t>Avfall – mål, behandling och utveckling</a:t>
            </a:r>
          </a:p>
          <a:p>
            <a:pPr marL="0" indent="0">
              <a:spcBef>
                <a:spcPct val="50000"/>
              </a:spcBef>
              <a:buClr>
                <a:schemeClr val="tx1"/>
              </a:buClr>
            </a:pPr>
            <a:endParaRPr lang="sv-SE" dirty="0" smtClean="0">
              <a:latin typeface="Verdana" pitchFamily="34" charset="0"/>
            </a:endParaRPr>
          </a:p>
          <a:p>
            <a:pPr marL="285750" indent="-285750">
              <a:spcBef>
                <a:spcPct val="50000"/>
              </a:spcBef>
              <a:buClr>
                <a:schemeClr val="tx1"/>
              </a:buClr>
              <a:buFont typeface="Arial" panose="020B0604020202020204" pitchFamily="34" charset="0"/>
              <a:buChar char="•"/>
            </a:pPr>
            <a:r>
              <a:rPr lang="sv-SE" sz="1700" dirty="0" smtClean="0">
                <a:latin typeface="Verdana" pitchFamily="34" charset="0"/>
              </a:rPr>
              <a:t>Styrmedel i den cirkulära ekonomin</a:t>
            </a:r>
          </a:p>
          <a:p>
            <a:pPr marL="285750" indent="-285750">
              <a:spcBef>
                <a:spcPct val="50000"/>
              </a:spcBef>
              <a:buClr>
                <a:schemeClr val="tx1"/>
              </a:buClr>
              <a:buFont typeface="Arial" panose="020B0604020202020204" pitchFamily="34" charset="0"/>
              <a:buChar char="•"/>
            </a:pPr>
            <a:endParaRPr lang="sv-SE" dirty="0">
              <a:latin typeface="Verdana" pitchFamily="34" charset="0"/>
            </a:endParaRPr>
          </a:p>
          <a:p>
            <a:pPr marL="285750" indent="-285750">
              <a:spcBef>
                <a:spcPct val="50000"/>
              </a:spcBef>
              <a:buClr>
                <a:schemeClr val="tx1"/>
              </a:buClr>
              <a:buFont typeface="Arial" panose="020B0604020202020204" pitchFamily="34" charset="0"/>
              <a:buChar char="•"/>
            </a:pPr>
            <a:r>
              <a:rPr lang="sv-SE" sz="1700" dirty="0" smtClean="0">
                <a:latin typeface="Verdana" pitchFamily="34" charset="0"/>
              </a:rPr>
              <a:t>Sysselsättning och tillväxt i en mer cirkulär ekonomi</a:t>
            </a:r>
          </a:p>
        </p:txBody>
      </p:sp>
      <p:sp>
        <p:nvSpPr>
          <p:cNvPr id="125969" name="Text Box 17"/>
          <p:cNvSpPr txBox="1">
            <a:spLocks noChangeArrowheads="1"/>
          </p:cNvSpPr>
          <p:nvPr/>
        </p:nvSpPr>
        <p:spPr bwMode="auto">
          <a:xfrm>
            <a:off x="254000" y="5969000"/>
            <a:ext cx="7585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sv-SE" sz="1800" b="1" dirty="0" smtClean="0">
                <a:solidFill>
                  <a:srgbClr val="72A741"/>
                </a:solidFill>
              </a:rPr>
              <a:t>Eva </a:t>
            </a:r>
            <a:r>
              <a:rPr lang="sv-SE" sz="1800" b="1" dirty="0" err="1" smtClean="0">
                <a:solidFill>
                  <a:srgbClr val="72A741"/>
                </a:solidFill>
              </a:rPr>
              <a:t>Samakovlis</a:t>
            </a:r>
            <a:endParaRPr lang="sv-SE" sz="1800" b="1" dirty="0">
              <a:solidFill>
                <a:srgbClr val="72A741"/>
              </a:solidFill>
            </a:endParaRPr>
          </a:p>
        </p:txBody>
      </p:sp>
    </p:spTree>
    <p:extLst>
      <p:ext uri="{BB962C8B-B14F-4D97-AF65-F5344CB8AC3E}">
        <p14:creationId xmlns:p14="http://schemas.microsoft.com/office/powerpoint/2010/main" val="24131526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latin typeface="Arial"/>
                <a:cs typeface="Arial"/>
              </a:rPr>
              <a:t>Ett vetenskapligt angreppssätt</a:t>
            </a:r>
            <a:endParaRPr lang="sv-SE" sz="3600" b="1" dirty="0">
              <a:latin typeface="Arial"/>
              <a:cs typeface="Arial"/>
            </a:endParaRPr>
          </a:p>
        </p:txBody>
      </p:sp>
      <p:sp>
        <p:nvSpPr>
          <p:cNvPr id="3" name="Platshållare för innehåll 2"/>
          <p:cNvSpPr>
            <a:spLocks noGrp="1"/>
          </p:cNvSpPr>
          <p:nvPr>
            <p:ph idx="1"/>
          </p:nvPr>
        </p:nvSpPr>
        <p:spPr>
          <a:xfrm>
            <a:off x="998845" y="1600201"/>
            <a:ext cx="8411855" cy="4525963"/>
          </a:xfrm>
        </p:spPr>
        <p:txBody>
          <a:bodyPr/>
          <a:lstStyle/>
          <a:p>
            <a:pPr>
              <a:spcBef>
                <a:spcPts val="600"/>
              </a:spcBef>
              <a:spcAft>
                <a:spcPts val="600"/>
              </a:spcAft>
            </a:pPr>
            <a:r>
              <a:rPr lang="sv-SE" sz="2400" dirty="0" smtClean="0">
                <a:latin typeface="Arial"/>
                <a:cs typeface="Arial"/>
              </a:rPr>
              <a:t>Bra med ett vetenskapligt råd. </a:t>
            </a:r>
          </a:p>
          <a:p>
            <a:pPr>
              <a:spcBef>
                <a:spcPts val="600"/>
              </a:spcBef>
              <a:spcAft>
                <a:spcPts val="600"/>
              </a:spcAft>
            </a:pPr>
            <a:r>
              <a:rPr lang="sv-SE" sz="2400" dirty="0" smtClean="0">
                <a:latin typeface="Arial"/>
                <a:cs typeface="Arial"/>
              </a:rPr>
              <a:t>Ett vetenskapligt råd måste ”känna” att de kan påverka (som vi känt även denna gång).</a:t>
            </a:r>
          </a:p>
          <a:p>
            <a:pPr lvl="1">
              <a:spcBef>
                <a:spcPts val="600"/>
              </a:spcBef>
              <a:spcAft>
                <a:spcPts val="600"/>
              </a:spcAft>
            </a:pPr>
            <a:r>
              <a:rPr lang="sv-SE" sz="2000" dirty="0" smtClean="0">
                <a:latin typeface="Arial"/>
                <a:cs typeface="Arial"/>
              </a:rPr>
              <a:t>4 heldagsmöten med intensiva diskussioner</a:t>
            </a:r>
          </a:p>
          <a:p>
            <a:pPr>
              <a:spcBef>
                <a:spcPts val="600"/>
              </a:spcBef>
              <a:spcAft>
                <a:spcPts val="600"/>
              </a:spcAft>
            </a:pPr>
            <a:r>
              <a:rPr lang="sv-SE" sz="2400" dirty="0" smtClean="0">
                <a:latin typeface="Arial"/>
                <a:cs typeface="Arial"/>
              </a:rPr>
              <a:t>Fördjupa forskningssamarbetet </a:t>
            </a:r>
            <a:r>
              <a:rPr lang="sv-SE" sz="2400" dirty="0">
                <a:latin typeface="Arial"/>
                <a:cs typeface="Arial"/>
              </a:rPr>
              <a:t>med andra forskningsorganisationer inom det miljöekonomiska området.</a:t>
            </a:r>
          </a:p>
          <a:p>
            <a:endParaRPr lang="sv-SE" dirty="0"/>
          </a:p>
        </p:txBody>
      </p:sp>
    </p:spTree>
    <p:extLst>
      <p:ext uri="{BB962C8B-B14F-4D97-AF65-F5344CB8AC3E}">
        <p14:creationId xmlns:p14="http://schemas.microsoft.com/office/powerpoint/2010/main" val="37701294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b="1" dirty="0" smtClean="0">
                <a:latin typeface="Arial"/>
                <a:cs typeface="Arial"/>
              </a:rPr>
              <a:t>Slutligen…</a:t>
            </a:r>
            <a:endParaRPr lang="sv-SE" sz="4000" b="1" dirty="0">
              <a:latin typeface="Arial"/>
              <a:cs typeface="Arial"/>
            </a:endParaRPr>
          </a:p>
        </p:txBody>
      </p:sp>
      <p:sp>
        <p:nvSpPr>
          <p:cNvPr id="3" name="Platshållare för innehåll 2"/>
          <p:cNvSpPr>
            <a:spLocks noGrp="1"/>
          </p:cNvSpPr>
          <p:nvPr>
            <p:ph idx="1"/>
          </p:nvPr>
        </p:nvSpPr>
        <p:spPr>
          <a:xfrm>
            <a:off x="606425" y="1721375"/>
            <a:ext cx="6481763" cy="4253450"/>
          </a:xfrm>
        </p:spPr>
        <p:txBody>
          <a:bodyPr/>
          <a:lstStyle/>
          <a:p>
            <a:pPr marL="0" indent="0" algn="ctr">
              <a:buNone/>
            </a:pPr>
            <a:endParaRPr lang="sv-SE" sz="3200" dirty="0" smtClean="0">
              <a:cs typeface="Arial"/>
            </a:endParaRPr>
          </a:p>
          <a:p>
            <a:pPr marL="0" indent="0" algn="ctr">
              <a:buNone/>
            </a:pPr>
            <a:r>
              <a:rPr lang="sv-SE" sz="3200" dirty="0" smtClean="0">
                <a:cs typeface="Arial"/>
              </a:rPr>
              <a:t>Intressant och kreativ process</a:t>
            </a:r>
          </a:p>
          <a:p>
            <a:pPr marL="0" indent="0" algn="ctr">
              <a:buNone/>
            </a:pPr>
            <a:r>
              <a:rPr lang="sv-SE" sz="3200" dirty="0" smtClean="0">
                <a:cs typeface="Arial"/>
              </a:rPr>
              <a:t>Ett givande och tagande </a:t>
            </a:r>
          </a:p>
          <a:p>
            <a:pPr marL="0" indent="0" algn="ctr">
              <a:buNone/>
            </a:pPr>
            <a:r>
              <a:rPr lang="sv-SE" sz="3200" dirty="0" smtClean="0">
                <a:cs typeface="Arial"/>
              </a:rPr>
              <a:t>har bidragit till en bra rapport</a:t>
            </a:r>
          </a:p>
        </p:txBody>
      </p:sp>
    </p:spTree>
    <p:extLst>
      <p:ext uri="{BB962C8B-B14F-4D97-AF65-F5344CB8AC3E}">
        <p14:creationId xmlns:p14="http://schemas.microsoft.com/office/powerpoint/2010/main" val="23732689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75" name="Group 23"/>
          <p:cNvGrpSpPr>
            <a:grpSpLocks/>
          </p:cNvGrpSpPr>
          <p:nvPr/>
        </p:nvGrpSpPr>
        <p:grpSpPr bwMode="auto">
          <a:xfrm>
            <a:off x="15875" y="2"/>
            <a:ext cx="9912351" cy="6842125"/>
            <a:chOff x="0" y="0"/>
            <a:chExt cx="6244" cy="4310"/>
          </a:xfrm>
        </p:grpSpPr>
        <p:sp>
          <p:nvSpPr>
            <p:cNvPr id="125973" name="Rectangle 21"/>
            <p:cNvSpPr>
              <a:spLocks noChangeArrowheads="1"/>
            </p:cNvSpPr>
            <p:nvPr/>
          </p:nvSpPr>
          <p:spPr bwMode="auto">
            <a:xfrm>
              <a:off x="0" y="0"/>
              <a:ext cx="6240" cy="4051"/>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25974" name="Rectangle 22"/>
            <p:cNvSpPr>
              <a:spLocks noChangeArrowheads="1"/>
            </p:cNvSpPr>
            <p:nvPr/>
          </p:nvSpPr>
          <p:spPr bwMode="auto">
            <a:xfrm>
              <a:off x="5207" y="3859"/>
              <a:ext cx="1037" cy="451"/>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grpSp>
        <p:nvGrpSpPr>
          <p:cNvPr id="126061" name="Group 109"/>
          <p:cNvGrpSpPr>
            <a:grpSpLocks/>
          </p:cNvGrpSpPr>
          <p:nvPr/>
        </p:nvGrpSpPr>
        <p:grpSpPr bwMode="auto">
          <a:xfrm>
            <a:off x="1552576" y="3175"/>
            <a:ext cx="8353425" cy="6854825"/>
            <a:chOff x="978" y="2"/>
            <a:chExt cx="5262" cy="4318"/>
          </a:xfrm>
        </p:grpSpPr>
        <p:pic>
          <p:nvPicPr>
            <p:cNvPr id="126062" name="Picture 110" descr="sv logotyp 20 cm 6% besku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 y="2"/>
              <a:ext cx="5262" cy="4318"/>
            </a:xfrm>
            <a:prstGeom prst="rect">
              <a:avLst/>
            </a:prstGeom>
            <a:noFill/>
            <a:extLst>
              <a:ext uri="{909E8E84-426E-40DD-AFC4-6F175D3DCCD1}">
                <a14:hiddenFill xmlns:a14="http://schemas.microsoft.com/office/drawing/2010/main">
                  <a:solidFill>
                    <a:srgbClr val="FFFFFF"/>
                  </a:solidFill>
                </a14:hiddenFill>
              </a:ext>
            </a:extLst>
          </p:spPr>
        </p:pic>
        <p:pic>
          <p:nvPicPr>
            <p:cNvPr id="126063" name="Picture 111" descr="Miljoekonom_liten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 y="3979"/>
              <a:ext cx="120" cy="170"/>
            </a:xfrm>
            <a:prstGeom prst="rect">
              <a:avLst/>
            </a:prstGeom>
            <a:noFill/>
            <a:extLst>
              <a:ext uri="{909E8E84-426E-40DD-AFC4-6F175D3DCCD1}">
                <a14:hiddenFill xmlns:a14="http://schemas.microsoft.com/office/drawing/2010/main">
                  <a:solidFill>
                    <a:srgbClr val="FFFFFF"/>
                  </a:solidFill>
                </a14:hiddenFill>
              </a:ext>
            </a:extLst>
          </p:spPr>
        </p:pic>
        <p:pic>
          <p:nvPicPr>
            <p:cNvPr id="126064" name="Picture 112" descr="Analysunder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 y="3423"/>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5" name="Picture 113" descr="Barometernlit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5" y="3414"/>
              <a:ext cx="126" cy="175"/>
            </a:xfrm>
            <a:prstGeom prst="rect">
              <a:avLst/>
            </a:prstGeom>
            <a:noFill/>
            <a:extLst>
              <a:ext uri="{909E8E84-426E-40DD-AFC4-6F175D3DCCD1}">
                <a14:hiddenFill xmlns:a14="http://schemas.microsoft.com/office/drawing/2010/main">
                  <a:solidFill>
                    <a:srgbClr val="FFFFFF"/>
                  </a:solidFill>
                </a14:hiddenFill>
              </a:ext>
            </a:extLst>
          </p:spPr>
        </p:pic>
        <p:pic>
          <p:nvPicPr>
            <p:cNvPr id="126066" name="Picture 114" descr="Konjlag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2" y="3414"/>
              <a:ext cx="120"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7" name="Picture 115" descr="Lonebild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52" y="3979"/>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8" name="Picture 116" descr="Specialstudi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7" y="3700"/>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9" name="Picture 117" descr="SwedishEconomy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52" y="3700"/>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70" name="Picture 118" descr="WageFormation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47" y="3979"/>
              <a:ext cx="121" cy="173"/>
            </a:xfrm>
            <a:prstGeom prst="rect">
              <a:avLst/>
            </a:prstGeom>
            <a:noFill/>
            <a:extLst>
              <a:ext uri="{909E8E84-426E-40DD-AFC4-6F175D3DCCD1}">
                <a14:hiddenFill xmlns:a14="http://schemas.microsoft.com/office/drawing/2010/main">
                  <a:solidFill>
                    <a:srgbClr val="FFFFFF"/>
                  </a:solidFill>
                </a14:hiddenFill>
              </a:ext>
            </a:extLst>
          </p:spPr>
        </p:pic>
        <p:pic>
          <p:nvPicPr>
            <p:cNvPr id="126071" name="Picture 119" descr="Workingpaper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99" y="3700"/>
              <a:ext cx="122" cy="171"/>
            </a:xfrm>
            <a:prstGeom prst="rect">
              <a:avLst/>
            </a:prstGeom>
            <a:noFill/>
            <a:extLst>
              <a:ext uri="{909E8E84-426E-40DD-AFC4-6F175D3DCCD1}">
                <a14:hiddenFill xmlns:a14="http://schemas.microsoft.com/office/drawing/2010/main">
                  <a:solidFill>
                    <a:srgbClr val="FFFFFF"/>
                  </a:solidFill>
                </a14:hiddenFill>
              </a:ext>
            </a:extLst>
          </p:spPr>
        </p:pic>
        <p:pic>
          <p:nvPicPr>
            <p:cNvPr id="126072" name="Picture 120" descr="Miljöekonomi stor copy"/>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46" y="2139"/>
              <a:ext cx="818" cy="1148"/>
            </a:xfrm>
            <a:prstGeom prst="rect">
              <a:avLst/>
            </a:prstGeom>
            <a:noFill/>
            <a:extLst>
              <a:ext uri="{909E8E84-426E-40DD-AFC4-6F175D3DCCD1}">
                <a14:hiddenFill xmlns:a14="http://schemas.microsoft.com/office/drawing/2010/main">
                  <a:solidFill>
                    <a:srgbClr val="FFFFFF"/>
                  </a:solidFill>
                </a14:hiddenFill>
              </a:ext>
            </a:extLst>
          </p:spPr>
        </p:pic>
      </p:grpSp>
      <p:sp>
        <p:nvSpPr>
          <p:cNvPr id="125968" name="Text Box 16"/>
          <p:cNvSpPr txBox="1">
            <a:spLocks noChangeArrowheads="1"/>
          </p:cNvSpPr>
          <p:nvPr/>
        </p:nvSpPr>
        <p:spPr bwMode="auto">
          <a:xfrm>
            <a:off x="254001" y="254002"/>
            <a:ext cx="9088438"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sz="1800" b="1" dirty="0">
                <a:solidFill>
                  <a:srgbClr val="72A741"/>
                </a:solidFill>
              </a:rPr>
              <a:t>MILJÖEKONOMI </a:t>
            </a:r>
          </a:p>
          <a:p>
            <a:pPr>
              <a:spcBef>
                <a:spcPct val="50000"/>
              </a:spcBef>
            </a:pPr>
            <a:r>
              <a:rPr lang="sv-SE" sz="1800" b="1" dirty="0" smtClean="0">
                <a:solidFill>
                  <a:srgbClr val="72A741"/>
                </a:solidFill>
              </a:rPr>
              <a:t>5 december 2016</a:t>
            </a:r>
            <a:endParaRPr lang="sv-SE" sz="1800" b="1" dirty="0">
              <a:solidFill>
                <a:srgbClr val="72A741"/>
              </a:solidFill>
            </a:endParaRPr>
          </a:p>
        </p:txBody>
      </p:sp>
      <p:sp>
        <p:nvSpPr>
          <p:cNvPr id="125970" name="Text Box 18"/>
          <p:cNvSpPr txBox="1">
            <a:spLocks noChangeArrowheads="1"/>
          </p:cNvSpPr>
          <p:nvPr/>
        </p:nvSpPr>
        <p:spPr bwMode="auto">
          <a:xfrm>
            <a:off x="631824" y="1679577"/>
            <a:ext cx="797140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1938" indent="-261938">
              <a:defRPr>
                <a:solidFill>
                  <a:schemeClr val="tx1"/>
                </a:solidFill>
                <a:latin typeface="Arial" charset="0"/>
              </a:defRPr>
            </a:lvl1pPr>
            <a:lvl2pPr marL="5429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endParaRPr lang="sv-SE" sz="2400" b="1" dirty="0" smtClean="0">
              <a:latin typeface="Verdana" pitchFamily="34" charset="0"/>
            </a:endParaRPr>
          </a:p>
          <a:p>
            <a:pPr algn="ctr">
              <a:spcBef>
                <a:spcPct val="50000"/>
              </a:spcBef>
            </a:pPr>
            <a:r>
              <a:rPr lang="sv-SE" sz="2400" b="1" dirty="0" smtClean="0">
                <a:latin typeface="Verdana" pitchFamily="34" charset="0"/>
              </a:rPr>
              <a:t>Ola Alterå </a:t>
            </a:r>
          </a:p>
          <a:p>
            <a:pPr algn="ctr">
              <a:spcBef>
                <a:spcPct val="50000"/>
              </a:spcBef>
            </a:pPr>
            <a:r>
              <a:rPr lang="sv-SE" sz="2400" dirty="0" err="1" smtClean="0"/>
              <a:t>Sustainable</a:t>
            </a:r>
            <a:r>
              <a:rPr lang="sv-SE" sz="2400" dirty="0" smtClean="0"/>
              <a:t> Innovation, regeringens </a:t>
            </a:r>
            <a:r>
              <a:rPr lang="sv-SE" sz="2400" dirty="0"/>
              <a:t>utredare inom cirkulär ekonomi</a:t>
            </a:r>
            <a:endParaRPr lang="sv-SE" sz="2400" b="1" dirty="0" smtClean="0">
              <a:latin typeface="Verdana" pitchFamily="34" charset="0"/>
            </a:endParaRPr>
          </a:p>
        </p:txBody>
      </p:sp>
      <p:sp>
        <p:nvSpPr>
          <p:cNvPr id="125969" name="Text Box 17"/>
          <p:cNvSpPr txBox="1">
            <a:spLocks noChangeArrowheads="1"/>
          </p:cNvSpPr>
          <p:nvPr/>
        </p:nvSpPr>
        <p:spPr bwMode="auto">
          <a:xfrm>
            <a:off x="254000" y="5961858"/>
            <a:ext cx="7585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b="1" dirty="0">
              <a:solidFill>
                <a:srgbClr val="72A741"/>
              </a:solidFill>
            </a:endParaRPr>
          </a:p>
        </p:txBody>
      </p:sp>
    </p:spTree>
    <p:extLst>
      <p:ext uri="{BB962C8B-B14F-4D97-AF65-F5344CB8AC3E}">
        <p14:creationId xmlns:p14="http://schemas.microsoft.com/office/powerpoint/2010/main" val="32595199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7968" y="0"/>
            <a:ext cx="11173968" cy="6858000"/>
          </a:xfrm>
          <a:prstGeom prst="rect">
            <a:avLst/>
          </a:prstGeom>
        </p:spPr>
      </p:pic>
      <p:sp>
        <p:nvSpPr>
          <p:cNvPr id="2" name="Rubrik 1"/>
          <p:cNvSpPr>
            <a:spLocks noGrp="1"/>
          </p:cNvSpPr>
          <p:nvPr>
            <p:ph type="ctrTitle"/>
          </p:nvPr>
        </p:nvSpPr>
        <p:spPr>
          <a:xfrm>
            <a:off x="-117562" y="548683"/>
            <a:ext cx="8191367" cy="1398017"/>
          </a:xfrm>
        </p:spPr>
        <p:txBody>
          <a:bodyPr>
            <a:normAutofit fontScale="90000"/>
          </a:bodyPr>
          <a:lstStyle/>
          <a:p>
            <a:r>
              <a:rPr lang="sv-SE" b="0" dirty="0">
                <a:solidFill>
                  <a:schemeClr val="bg1"/>
                </a:solidFill>
              </a:rPr>
              <a:t>Konjunkturinstitutet</a:t>
            </a:r>
            <a:br>
              <a:rPr lang="sv-SE" b="0" dirty="0">
                <a:solidFill>
                  <a:schemeClr val="bg1"/>
                </a:solidFill>
              </a:rPr>
            </a:br>
            <a:r>
              <a:rPr lang="sv-SE" b="0" dirty="0">
                <a:solidFill>
                  <a:schemeClr val="bg1"/>
                </a:solidFill>
              </a:rPr>
              <a:t>Miljöekonomisk rapport 2016</a:t>
            </a:r>
            <a:r>
              <a:rPr lang="sv-SE" dirty="0">
                <a:solidFill>
                  <a:schemeClr val="bg1"/>
                </a:solidFill>
              </a:rPr>
              <a:t/>
            </a:r>
            <a:br>
              <a:rPr lang="sv-SE" dirty="0">
                <a:solidFill>
                  <a:schemeClr val="bg1"/>
                </a:solidFill>
              </a:rPr>
            </a:br>
            <a:r>
              <a:rPr lang="sv-SE" dirty="0">
                <a:solidFill>
                  <a:schemeClr val="bg1"/>
                </a:solidFill>
              </a:rPr>
              <a:t>Cirkulär ekonomi</a:t>
            </a:r>
          </a:p>
        </p:txBody>
      </p:sp>
      <p:sp>
        <p:nvSpPr>
          <p:cNvPr id="3" name="Underrubrik 2"/>
          <p:cNvSpPr>
            <a:spLocks noGrp="1"/>
          </p:cNvSpPr>
          <p:nvPr>
            <p:ph type="subTitle" idx="1"/>
          </p:nvPr>
        </p:nvSpPr>
        <p:spPr>
          <a:xfrm>
            <a:off x="3236809" y="4293096"/>
            <a:ext cx="6240000" cy="1752600"/>
          </a:xfrm>
        </p:spPr>
        <p:txBody>
          <a:bodyPr>
            <a:normAutofit/>
          </a:bodyPr>
          <a:lstStyle/>
          <a:p>
            <a:pPr algn="r">
              <a:spcBef>
                <a:spcPts val="0"/>
              </a:spcBef>
            </a:pPr>
            <a:r>
              <a:rPr lang="sv-SE" sz="1800" b="0" dirty="0">
                <a:solidFill>
                  <a:schemeClr val="bg1"/>
                </a:solidFill>
              </a:rPr>
              <a:t>Ola Alterå</a:t>
            </a:r>
          </a:p>
          <a:p>
            <a:pPr algn="r">
              <a:spcBef>
                <a:spcPts val="0"/>
              </a:spcBef>
            </a:pPr>
            <a:r>
              <a:rPr lang="sv-SE" sz="1800" b="0" dirty="0">
                <a:solidFill>
                  <a:schemeClr val="bg1"/>
                </a:solidFill>
              </a:rPr>
              <a:t>Stockholm</a:t>
            </a:r>
          </a:p>
          <a:p>
            <a:pPr algn="r">
              <a:spcBef>
                <a:spcPts val="0"/>
              </a:spcBef>
            </a:pPr>
            <a:r>
              <a:rPr lang="sv-SE" sz="1800" b="0" dirty="0">
                <a:solidFill>
                  <a:schemeClr val="bg1"/>
                </a:solidFill>
              </a:rPr>
              <a:t>5 december 2016</a:t>
            </a:r>
            <a:endParaRPr lang="sv-SE" sz="2000" b="0" dirty="0">
              <a:solidFill>
                <a:schemeClr val="bg1"/>
              </a:solidFill>
            </a:endParaRPr>
          </a:p>
        </p:txBody>
      </p:sp>
    </p:spTree>
    <p:extLst>
      <p:ext uri="{BB962C8B-B14F-4D97-AF65-F5344CB8AC3E}">
        <p14:creationId xmlns:p14="http://schemas.microsoft.com/office/powerpoint/2010/main" val="26095968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974558" y="764704"/>
            <a:ext cx="8190910" cy="4536504"/>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sv-SE" sz="1800">
              <a:solidFill>
                <a:prstClr val="white"/>
              </a:solidFill>
            </a:endParaRPr>
          </a:p>
        </p:txBody>
      </p:sp>
      <p:sp>
        <p:nvSpPr>
          <p:cNvPr id="3" name="Rektangel 2"/>
          <p:cNvSpPr/>
          <p:nvPr/>
        </p:nvSpPr>
        <p:spPr>
          <a:xfrm>
            <a:off x="3628245" y="1887508"/>
            <a:ext cx="4446494" cy="2376264"/>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sv-SE" sz="1800">
              <a:solidFill>
                <a:prstClr val="white"/>
              </a:solidFill>
            </a:endParaRPr>
          </a:p>
        </p:txBody>
      </p:sp>
      <p:sp>
        <p:nvSpPr>
          <p:cNvPr id="4" name="textruta 3"/>
          <p:cNvSpPr txBox="1"/>
          <p:nvPr/>
        </p:nvSpPr>
        <p:spPr>
          <a:xfrm>
            <a:off x="3626854" y="1268760"/>
            <a:ext cx="2964329" cy="369332"/>
          </a:xfrm>
          <a:prstGeom prst="rect">
            <a:avLst/>
          </a:prstGeom>
          <a:noFill/>
        </p:spPr>
        <p:txBody>
          <a:bodyPr wrap="square" rtlCol="0">
            <a:spAutoFit/>
          </a:bodyPr>
          <a:lstStyle/>
          <a:p>
            <a:pPr fontAlgn="auto">
              <a:spcBef>
                <a:spcPts val="0"/>
              </a:spcBef>
              <a:spcAft>
                <a:spcPts val="0"/>
              </a:spcAft>
            </a:pPr>
            <a:r>
              <a:rPr lang="sv-SE" sz="1800" dirty="0">
                <a:solidFill>
                  <a:srgbClr val="000000"/>
                </a:solidFill>
                <a:latin typeface="Arial"/>
              </a:rPr>
              <a:t>* Restprodukter/utsläpp</a:t>
            </a:r>
          </a:p>
        </p:txBody>
      </p:sp>
      <p:sp>
        <p:nvSpPr>
          <p:cNvPr id="5" name="textruta 4"/>
          <p:cNvSpPr txBox="1"/>
          <p:nvPr/>
        </p:nvSpPr>
        <p:spPr>
          <a:xfrm>
            <a:off x="1136326" y="2151566"/>
            <a:ext cx="2340260" cy="923330"/>
          </a:xfrm>
          <a:prstGeom prst="rect">
            <a:avLst/>
          </a:prstGeom>
          <a:noFill/>
        </p:spPr>
        <p:txBody>
          <a:bodyPr wrap="square" rtlCol="0">
            <a:spAutoFit/>
          </a:bodyPr>
          <a:lstStyle/>
          <a:p>
            <a:pPr fontAlgn="auto">
              <a:spcBef>
                <a:spcPts val="0"/>
              </a:spcBef>
              <a:spcAft>
                <a:spcPts val="0"/>
              </a:spcAft>
            </a:pPr>
            <a:r>
              <a:rPr lang="sv-SE" sz="1800" dirty="0">
                <a:solidFill>
                  <a:srgbClr val="000000"/>
                </a:solidFill>
                <a:latin typeface="Arial"/>
              </a:rPr>
              <a:t>* Primära resurser</a:t>
            </a:r>
          </a:p>
          <a:p>
            <a:pPr fontAlgn="auto">
              <a:spcBef>
                <a:spcPts val="0"/>
              </a:spcBef>
              <a:spcAft>
                <a:spcPts val="0"/>
              </a:spcAft>
            </a:pPr>
            <a:r>
              <a:rPr lang="sv-SE" sz="1800" dirty="0">
                <a:solidFill>
                  <a:srgbClr val="000000"/>
                </a:solidFill>
                <a:latin typeface="Arial"/>
              </a:rPr>
              <a:t>* Kulturella o estetiska värden</a:t>
            </a:r>
          </a:p>
        </p:txBody>
      </p:sp>
      <p:sp>
        <p:nvSpPr>
          <p:cNvPr id="6" name="textruta 5"/>
          <p:cNvSpPr txBox="1"/>
          <p:nvPr/>
        </p:nvSpPr>
        <p:spPr>
          <a:xfrm>
            <a:off x="3002785" y="4513188"/>
            <a:ext cx="5304589" cy="923330"/>
          </a:xfrm>
          <a:prstGeom prst="rect">
            <a:avLst/>
          </a:prstGeom>
          <a:noFill/>
        </p:spPr>
        <p:txBody>
          <a:bodyPr wrap="square" rtlCol="0">
            <a:spAutoFit/>
          </a:bodyPr>
          <a:lstStyle/>
          <a:p>
            <a:pPr fontAlgn="auto">
              <a:spcBef>
                <a:spcPts val="0"/>
              </a:spcBef>
              <a:spcAft>
                <a:spcPts val="0"/>
              </a:spcAft>
            </a:pPr>
            <a:r>
              <a:rPr lang="sv-SE" sz="1800" dirty="0">
                <a:solidFill>
                  <a:srgbClr val="000000"/>
                </a:solidFill>
                <a:latin typeface="Arial"/>
              </a:rPr>
              <a:t>* Livsuppehållande system</a:t>
            </a:r>
          </a:p>
          <a:p>
            <a:pPr fontAlgn="auto">
              <a:spcBef>
                <a:spcPts val="0"/>
              </a:spcBef>
              <a:spcAft>
                <a:spcPts val="0"/>
              </a:spcAft>
            </a:pPr>
            <a:r>
              <a:rPr lang="sv-SE" sz="1800" dirty="0">
                <a:solidFill>
                  <a:srgbClr val="000000"/>
                </a:solidFill>
                <a:latin typeface="Arial"/>
              </a:rPr>
              <a:t>* Stödjande och reglerande ekosystemtjänster</a:t>
            </a:r>
          </a:p>
          <a:p>
            <a:pPr fontAlgn="auto">
              <a:spcBef>
                <a:spcPts val="0"/>
              </a:spcBef>
              <a:spcAft>
                <a:spcPts val="0"/>
              </a:spcAft>
            </a:pPr>
            <a:endParaRPr lang="sv-SE" sz="1800" dirty="0">
              <a:solidFill>
                <a:srgbClr val="000000"/>
              </a:solidFill>
              <a:latin typeface="Arial"/>
            </a:endParaRPr>
          </a:p>
        </p:txBody>
      </p:sp>
      <p:sp>
        <p:nvSpPr>
          <p:cNvPr id="7" name="Pil: höger 6"/>
          <p:cNvSpPr/>
          <p:nvPr/>
        </p:nvSpPr>
        <p:spPr>
          <a:xfrm rot="16200000">
            <a:off x="5449871" y="1594009"/>
            <a:ext cx="360040" cy="44320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sv-SE" sz="1800">
              <a:solidFill>
                <a:prstClr val="white"/>
              </a:solidFill>
            </a:endParaRPr>
          </a:p>
        </p:txBody>
      </p:sp>
      <p:sp>
        <p:nvSpPr>
          <p:cNvPr id="8" name="Pil: höger 7"/>
          <p:cNvSpPr/>
          <p:nvPr/>
        </p:nvSpPr>
        <p:spPr>
          <a:xfrm rot="16200000">
            <a:off x="5515682" y="3976257"/>
            <a:ext cx="360040" cy="4432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sv-SE" sz="1800">
              <a:solidFill>
                <a:prstClr val="white"/>
              </a:solidFill>
            </a:endParaRPr>
          </a:p>
        </p:txBody>
      </p:sp>
      <p:sp>
        <p:nvSpPr>
          <p:cNvPr id="9" name="Ellips 8"/>
          <p:cNvSpPr/>
          <p:nvPr/>
        </p:nvSpPr>
        <p:spPr>
          <a:xfrm>
            <a:off x="4406939" y="2362462"/>
            <a:ext cx="2652295" cy="10665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sv-SE" sz="1800">
              <a:solidFill>
                <a:prstClr val="white"/>
              </a:solidFill>
            </a:endParaRPr>
          </a:p>
        </p:txBody>
      </p:sp>
      <p:sp>
        <p:nvSpPr>
          <p:cNvPr id="10" name="Pil: höger 9"/>
          <p:cNvSpPr/>
          <p:nvPr/>
        </p:nvSpPr>
        <p:spPr>
          <a:xfrm>
            <a:off x="3530653" y="2756395"/>
            <a:ext cx="390043" cy="4091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sv-SE" sz="1800">
              <a:solidFill>
                <a:prstClr val="white"/>
              </a:solidFill>
            </a:endParaRPr>
          </a:p>
        </p:txBody>
      </p:sp>
      <p:cxnSp>
        <p:nvCxnSpPr>
          <p:cNvPr id="12" name="Rak pilkoppling 11"/>
          <p:cNvCxnSpPr>
            <a:endCxn id="9" idx="0"/>
          </p:cNvCxnSpPr>
          <p:nvPr/>
        </p:nvCxnSpPr>
        <p:spPr>
          <a:xfrm>
            <a:off x="5474101" y="2362459"/>
            <a:ext cx="258987"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Rak pilkoppling 12"/>
          <p:cNvCxnSpPr/>
          <p:nvPr/>
        </p:nvCxnSpPr>
        <p:spPr>
          <a:xfrm flipH="1" flipV="1">
            <a:off x="5542570" y="3413045"/>
            <a:ext cx="327545" cy="1019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Pil: höger 18"/>
          <p:cNvSpPr/>
          <p:nvPr/>
        </p:nvSpPr>
        <p:spPr>
          <a:xfrm rot="5400000">
            <a:off x="6598326" y="3986860"/>
            <a:ext cx="360040" cy="44320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sv-SE" sz="1800">
              <a:solidFill>
                <a:prstClr val="white"/>
              </a:solidFill>
            </a:endParaRPr>
          </a:p>
        </p:txBody>
      </p:sp>
    </p:spTree>
    <p:extLst>
      <p:ext uri="{BB962C8B-B14F-4D97-AF65-F5344CB8AC3E}">
        <p14:creationId xmlns:p14="http://schemas.microsoft.com/office/powerpoint/2010/main" val="14637070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9182" y="2"/>
            <a:ext cx="11196322" cy="6871719"/>
          </a:xfrm>
          <a:prstGeom prst="rect">
            <a:avLst/>
          </a:prstGeom>
        </p:spPr>
      </p:pic>
    </p:spTree>
    <p:extLst>
      <p:ext uri="{BB962C8B-B14F-4D97-AF65-F5344CB8AC3E}">
        <p14:creationId xmlns:p14="http://schemas.microsoft.com/office/powerpoint/2010/main" val="35109843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74558" y="836715"/>
            <a:ext cx="8190000" cy="1150939"/>
          </a:xfrm>
        </p:spPr>
        <p:txBody>
          <a:bodyPr/>
          <a:lstStyle/>
          <a:p>
            <a:r>
              <a:rPr lang="sv-SE" dirty="0"/>
              <a:t>Cirkulär </a:t>
            </a:r>
            <a:r>
              <a:rPr lang="sv-SE" i="1" dirty="0"/>
              <a:t>ekonomi</a:t>
            </a:r>
          </a:p>
        </p:txBody>
      </p:sp>
      <p:sp>
        <p:nvSpPr>
          <p:cNvPr id="3" name="Platshållare för innehåll 2"/>
          <p:cNvSpPr>
            <a:spLocks noGrp="1"/>
          </p:cNvSpPr>
          <p:nvPr>
            <p:ph idx="1"/>
          </p:nvPr>
        </p:nvSpPr>
        <p:spPr>
          <a:xfrm>
            <a:off x="896549" y="1937928"/>
            <a:ext cx="8151988" cy="3887936"/>
          </a:xfrm>
        </p:spPr>
        <p:txBody>
          <a:bodyPr>
            <a:normAutofit/>
          </a:bodyPr>
          <a:lstStyle/>
          <a:p>
            <a:pPr marL="0" indent="0">
              <a:buNone/>
            </a:pPr>
            <a:r>
              <a:rPr lang="sv-SE" b="0" dirty="0"/>
              <a:t>”På ett konceptuellt plan finns alltså ingen motsättning mellan nationalekonomisk teori och en cirkulär ekonomi där hänsyn tas till det ekologiska systemets livsupprätthållande tjänster.”</a:t>
            </a:r>
          </a:p>
          <a:p>
            <a:pPr marL="0" indent="0">
              <a:buNone/>
            </a:pPr>
            <a:endParaRPr lang="sv-SE" b="0" dirty="0"/>
          </a:p>
          <a:p>
            <a:pPr marL="0" indent="0">
              <a:buNone/>
            </a:pPr>
            <a:r>
              <a:rPr lang="sv-SE" b="0" dirty="0"/>
              <a:t>”Fortsättningsvis diskuterar vi inte om – utan hur – en cirkulär ekonomi kan realiseras på ett samhällsekonomiskt effektivt sätt. ”</a:t>
            </a:r>
          </a:p>
          <a:p>
            <a:pPr marL="0" indent="0">
              <a:buNone/>
            </a:pPr>
            <a:endParaRPr lang="sv-SE" dirty="0"/>
          </a:p>
        </p:txBody>
      </p:sp>
    </p:spTree>
    <p:extLst>
      <p:ext uri="{BB962C8B-B14F-4D97-AF65-F5344CB8AC3E}">
        <p14:creationId xmlns:p14="http://schemas.microsoft.com/office/powerpoint/2010/main" val="19382063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Tre nivåer</a:t>
            </a:r>
          </a:p>
        </p:txBody>
      </p:sp>
      <p:sp>
        <p:nvSpPr>
          <p:cNvPr id="3" name="Platshållare för innehåll 2"/>
          <p:cNvSpPr>
            <a:spLocks noGrp="1"/>
          </p:cNvSpPr>
          <p:nvPr>
            <p:ph idx="1"/>
          </p:nvPr>
        </p:nvSpPr>
        <p:spPr>
          <a:xfrm>
            <a:off x="896012" y="1664326"/>
            <a:ext cx="8151988" cy="3887936"/>
          </a:xfrm>
        </p:spPr>
        <p:txBody>
          <a:bodyPr>
            <a:normAutofit fontScale="92500"/>
          </a:bodyPr>
          <a:lstStyle/>
          <a:p>
            <a:pPr marL="0" indent="0">
              <a:buNone/>
            </a:pPr>
            <a:endParaRPr lang="sv-SE" b="0" dirty="0"/>
          </a:p>
          <a:p>
            <a:pPr marL="514350" indent="-514350">
              <a:buFont typeface="+mj-lt"/>
              <a:buAutoNum type="arabicPeriod"/>
            </a:pPr>
            <a:r>
              <a:rPr lang="sv-SE" b="0" dirty="0"/>
              <a:t>Fundamenten i nationalekonomisk (neoklassisk) teori, det vill säga dess </a:t>
            </a:r>
            <a:r>
              <a:rPr lang="sv-SE" dirty="0"/>
              <a:t>konceptuella utgångspunkter</a:t>
            </a:r>
            <a:r>
              <a:rPr lang="sv-SE" b="0" dirty="0"/>
              <a:t>;</a:t>
            </a:r>
          </a:p>
          <a:p>
            <a:pPr marL="514350" indent="-514350">
              <a:buFont typeface="+mj-lt"/>
              <a:buAutoNum type="arabicPeriod"/>
            </a:pPr>
            <a:r>
              <a:rPr lang="sv-SE" b="0" dirty="0"/>
              <a:t>Nationalekonomiska modeller som </a:t>
            </a:r>
            <a:r>
              <a:rPr lang="sv-SE" dirty="0"/>
              <a:t>tillämpar teorin </a:t>
            </a:r>
            <a:r>
              <a:rPr lang="sv-SE" b="0" dirty="0"/>
              <a:t>för att empiriskt studera en frågeställning.</a:t>
            </a:r>
          </a:p>
          <a:p>
            <a:pPr marL="514350" indent="-514350">
              <a:buFont typeface="+mj-lt"/>
              <a:buAutoNum type="arabicPeriod"/>
            </a:pPr>
            <a:r>
              <a:rPr lang="sv-SE" b="0" dirty="0"/>
              <a:t>Hur samhällsekonomin fungerar i praktiken, givet politiska värderingar samt begränsningar i politiska systemets möjligheter att införa effektiva styrmedel.</a:t>
            </a:r>
            <a:endParaRPr lang="sv-SE" dirty="0"/>
          </a:p>
        </p:txBody>
      </p:sp>
    </p:spTree>
    <p:extLst>
      <p:ext uri="{BB962C8B-B14F-4D97-AF65-F5344CB8AC3E}">
        <p14:creationId xmlns:p14="http://schemas.microsoft.com/office/powerpoint/2010/main" val="11524103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98795" y="188643"/>
            <a:ext cx="8190000" cy="1150939"/>
          </a:xfrm>
        </p:spPr>
        <p:txBody>
          <a:bodyPr/>
          <a:lstStyle/>
          <a:p>
            <a:r>
              <a:rPr lang="sv-SE" dirty="0"/>
              <a:t>Läget</a:t>
            </a:r>
          </a:p>
        </p:txBody>
      </p:sp>
      <p:sp>
        <p:nvSpPr>
          <p:cNvPr id="3" name="Platshållare för innehåll 2"/>
          <p:cNvSpPr>
            <a:spLocks noGrp="1"/>
          </p:cNvSpPr>
          <p:nvPr>
            <p:ph idx="1"/>
          </p:nvPr>
        </p:nvSpPr>
        <p:spPr>
          <a:xfrm>
            <a:off x="896012" y="1339579"/>
            <a:ext cx="8151988" cy="4393033"/>
          </a:xfrm>
        </p:spPr>
        <p:txBody>
          <a:bodyPr>
            <a:normAutofit fontScale="92500" lnSpcReduction="10000"/>
          </a:bodyPr>
          <a:lstStyle/>
          <a:p>
            <a:pPr marL="0" indent="0">
              <a:buNone/>
            </a:pPr>
            <a:r>
              <a:rPr lang="sv-SE" dirty="0"/>
              <a:t>Människan opererar inte längre inom planetens säkra gränser</a:t>
            </a:r>
          </a:p>
          <a:p>
            <a:pPr lvl="1"/>
            <a:r>
              <a:rPr lang="sv-SE" dirty="0"/>
              <a:t>Klimat, biologisk mångfald, markanvändning, kväve/fosforcykeln</a:t>
            </a:r>
          </a:p>
          <a:p>
            <a:pPr lvl="1"/>
            <a:r>
              <a:rPr lang="sv-SE" dirty="0"/>
              <a:t>Risk för kritiska ”</a:t>
            </a:r>
            <a:r>
              <a:rPr lang="sv-SE" dirty="0" err="1"/>
              <a:t>tipping</a:t>
            </a:r>
            <a:r>
              <a:rPr lang="sv-SE" dirty="0"/>
              <a:t> </a:t>
            </a:r>
            <a:r>
              <a:rPr lang="sv-SE" dirty="0" err="1"/>
              <a:t>points</a:t>
            </a:r>
            <a:r>
              <a:rPr lang="sv-SE" dirty="0"/>
              <a:t>”</a:t>
            </a:r>
          </a:p>
          <a:p>
            <a:pPr lvl="1"/>
            <a:r>
              <a:rPr lang="sv-SE" dirty="0"/>
              <a:t>En ny geologisk tidsålder? </a:t>
            </a:r>
            <a:r>
              <a:rPr lang="sv-SE" dirty="0" err="1"/>
              <a:t>Antropocen</a:t>
            </a:r>
            <a:endParaRPr lang="sv-SE" dirty="0"/>
          </a:p>
          <a:p>
            <a:pPr marL="0" indent="0">
              <a:buNone/>
            </a:pPr>
            <a:r>
              <a:rPr lang="sv-SE" dirty="0"/>
              <a:t>Ett försök till ekonomisk kvantifiering</a:t>
            </a:r>
          </a:p>
          <a:p>
            <a:pPr lvl="1"/>
            <a:r>
              <a:rPr lang="sv-SE" dirty="0"/>
              <a:t>”</a:t>
            </a:r>
            <a:r>
              <a:rPr lang="sv-SE" dirty="0" err="1"/>
              <a:t>Externaliteter</a:t>
            </a:r>
            <a:r>
              <a:rPr lang="sv-SE" dirty="0"/>
              <a:t>” från ett antal kritiska branscher 7 triljoner USD, 13% av global BNP</a:t>
            </a:r>
          </a:p>
          <a:p>
            <a:pPr lvl="1"/>
            <a:r>
              <a:rPr lang="sv-SE" dirty="0"/>
              <a:t>De flesta </a:t>
            </a:r>
            <a:r>
              <a:rPr lang="sv-SE" dirty="0" err="1"/>
              <a:t>extraktiva</a:t>
            </a:r>
            <a:r>
              <a:rPr lang="sv-SE" dirty="0"/>
              <a:t> branscher negativt(!) nettotillskott </a:t>
            </a:r>
          </a:p>
          <a:p>
            <a:pPr lvl="1"/>
            <a:r>
              <a:rPr lang="sv-SE" dirty="0"/>
              <a:t>Ca 1/3 energirelaterade kostnader, 2/3 materialanvändning</a:t>
            </a:r>
          </a:p>
          <a:p>
            <a:pPr marL="3657600" lvl="8" indent="0">
              <a:buNone/>
            </a:pPr>
            <a:endParaRPr lang="sv-SE" sz="1900" dirty="0"/>
          </a:p>
          <a:p>
            <a:pPr marL="3657600" lvl="8" indent="0">
              <a:buNone/>
            </a:pPr>
            <a:r>
              <a:rPr lang="sv-SE" sz="1900" dirty="0"/>
              <a:t>Ref. </a:t>
            </a:r>
            <a:r>
              <a:rPr lang="sv-SE" sz="1900" dirty="0" err="1"/>
              <a:t>Truecost</a:t>
            </a:r>
            <a:r>
              <a:rPr lang="sv-SE" sz="1900" dirty="0"/>
              <a:t>/TEEB</a:t>
            </a:r>
            <a:endParaRPr lang="sv-SE" dirty="0"/>
          </a:p>
          <a:p>
            <a:pPr marL="0" indent="0">
              <a:buNone/>
            </a:pPr>
            <a:endParaRPr lang="sv-SE" dirty="0"/>
          </a:p>
        </p:txBody>
      </p:sp>
    </p:spTree>
    <p:extLst>
      <p:ext uri="{BB962C8B-B14F-4D97-AF65-F5344CB8AC3E}">
        <p14:creationId xmlns:p14="http://schemas.microsoft.com/office/powerpoint/2010/main" val="18897261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0" y="-3340"/>
            <a:ext cx="9906000" cy="369332"/>
          </a:xfrm>
          <a:prstGeom prst="rect">
            <a:avLst/>
          </a:prstGeom>
          <a:solidFill>
            <a:schemeClr val="tx1"/>
          </a:solidFill>
        </p:spPr>
        <p:txBody>
          <a:bodyPr wrap="square" rtlCol="0">
            <a:spAutoFit/>
          </a:bodyPr>
          <a:lstStyle/>
          <a:p>
            <a:pPr fontAlgn="auto">
              <a:spcBef>
                <a:spcPts val="0"/>
              </a:spcBef>
              <a:spcAft>
                <a:spcPts val="0"/>
              </a:spcAft>
            </a:pPr>
            <a:endParaRPr lang="sv-SE" sz="1800" dirty="0">
              <a:solidFill>
                <a:srgbClr val="000000"/>
              </a:solidFill>
              <a:latin typeface="Arial"/>
            </a:endParaRPr>
          </a:p>
        </p:txBody>
      </p:sp>
      <p:sp>
        <p:nvSpPr>
          <p:cNvPr id="2" name="Platshållare för bildnummer 1"/>
          <p:cNvSpPr>
            <a:spLocks noGrp="1"/>
          </p:cNvSpPr>
          <p:nvPr>
            <p:ph type="sldNum" sz="quarter" idx="4294967295"/>
          </p:nvPr>
        </p:nvSpPr>
        <p:spPr/>
        <p:txBody>
          <a:bodyPr/>
          <a:lstStyle/>
          <a:p>
            <a:fld id="{3D2942C5-5018-4518-9C4B-43B27FBF4994}" type="slidenum">
              <a:rPr lang="sv-SE" altLang="sv-SE" smtClean="0">
                <a:solidFill>
                  <a:srgbClr val="000000">
                    <a:tint val="75000"/>
                  </a:srgbClr>
                </a:solidFill>
              </a:rPr>
              <a:pPr/>
              <a:t>49</a:t>
            </a:fld>
            <a:endParaRPr lang="sv-SE" altLang="sv-SE">
              <a:solidFill>
                <a:srgbClr val="000000">
                  <a:tint val="75000"/>
                </a:srgbClr>
              </a:solidFill>
            </a:endParaRPr>
          </a:p>
        </p:txBody>
      </p:sp>
      <p:pic>
        <p:nvPicPr>
          <p:cNvPr id="4" name="Bildobjekt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3611" y="332656"/>
            <a:ext cx="5521685" cy="5096940"/>
          </a:xfrm>
          <a:prstGeom prst="rect">
            <a:avLst/>
          </a:prstGeom>
        </p:spPr>
      </p:pic>
      <p:sp>
        <p:nvSpPr>
          <p:cNvPr id="5" name="textruta 4"/>
          <p:cNvSpPr txBox="1"/>
          <p:nvPr/>
        </p:nvSpPr>
        <p:spPr>
          <a:xfrm>
            <a:off x="506507" y="4797152"/>
            <a:ext cx="7098789" cy="1938992"/>
          </a:xfrm>
          <a:prstGeom prst="rect">
            <a:avLst/>
          </a:prstGeom>
          <a:noFill/>
        </p:spPr>
        <p:txBody>
          <a:bodyPr wrap="square" rtlCol="0">
            <a:spAutoFit/>
          </a:bodyPr>
          <a:lstStyle/>
          <a:p>
            <a:pPr fontAlgn="auto">
              <a:spcBef>
                <a:spcPts val="0"/>
              </a:spcBef>
              <a:spcAft>
                <a:spcPts val="0"/>
              </a:spcAft>
            </a:pPr>
            <a:r>
              <a:rPr lang="sv-SE" sz="2400" dirty="0">
                <a:solidFill>
                  <a:prstClr val="white"/>
                </a:solidFill>
                <a:latin typeface="Arial"/>
              </a:rPr>
              <a:t>Världen 2050:</a:t>
            </a:r>
          </a:p>
          <a:p>
            <a:pPr fontAlgn="auto">
              <a:spcBef>
                <a:spcPts val="0"/>
              </a:spcBef>
              <a:spcAft>
                <a:spcPts val="0"/>
              </a:spcAft>
            </a:pPr>
            <a:endParaRPr lang="sv-SE" sz="2400" dirty="0">
              <a:solidFill>
                <a:prstClr val="white"/>
              </a:solidFill>
              <a:latin typeface="Arial"/>
            </a:endParaRPr>
          </a:p>
          <a:p>
            <a:pPr fontAlgn="auto">
              <a:spcBef>
                <a:spcPts val="0"/>
              </a:spcBef>
              <a:spcAft>
                <a:spcPts val="0"/>
              </a:spcAft>
            </a:pPr>
            <a:r>
              <a:rPr lang="sv-SE" sz="2400" dirty="0">
                <a:solidFill>
                  <a:prstClr val="white"/>
                </a:solidFill>
                <a:latin typeface="Arial"/>
              </a:rPr>
              <a:t>11 miljarder människor</a:t>
            </a:r>
          </a:p>
          <a:p>
            <a:pPr fontAlgn="auto">
              <a:spcBef>
                <a:spcPts val="0"/>
              </a:spcBef>
              <a:spcAft>
                <a:spcPts val="0"/>
              </a:spcAft>
            </a:pPr>
            <a:r>
              <a:rPr lang="sv-SE" sz="2400" dirty="0">
                <a:solidFill>
                  <a:prstClr val="white"/>
                </a:solidFill>
                <a:latin typeface="Arial"/>
              </a:rPr>
              <a:t>Världsekonomin 3 gånger större</a:t>
            </a:r>
          </a:p>
          <a:p>
            <a:pPr fontAlgn="auto">
              <a:spcBef>
                <a:spcPts val="0"/>
              </a:spcBef>
              <a:spcAft>
                <a:spcPts val="0"/>
              </a:spcAft>
            </a:pPr>
            <a:endParaRPr lang="sv-SE" sz="2400" dirty="0">
              <a:solidFill>
                <a:prstClr val="white"/>
              </a:solidFill>
              <a:latin typeface="Arial"/>
            </a:endParaRPr>
          </a:p>
        </p:txBody>
      </p:sp>
    </p:spTree>
    <p:extLst>
      <p:ext uri="{BB962C8B-B14F-4D97-AF65-F5344CB8AC3E}">
        <p14:creationId xmlns:p14="http://schemas.microsoft.com/office/powerpoint/2010/main" val="3487881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4000" y="254000"/>
            <a:ext cx="7565292" cy="894862"/>
          </a:xfrm>
        </p:spPr>
        <p:txBody>
          <a:bodyPr/>
          <a:lstStyle/>
          <a:p>
            <a:r>
              <a:rPr lang="sv-SE" dirty="0" smtClean="0"/>
              <a:t>Våra huvudslutsatser</a:t>
            </a:r>
            <a:endParaRPr lang="sv-SE" dirty="0"/>
          </a:p>
        </p:txBody>
      </p:sp>
      <p:sp>
        <p:nvSpPr>
          <p:cNvPr id="3" name="Platshållare för innehåll 2"/>
          <p:cNvSpPr>
            <a:spLocks noGrp="1"/>
          </p:cNvSpPr>
          <p:nvPr>
            <p:ph idx="1"/>
          </p:nvPr>
        </p:nvSpPr>
        <p:spPr>
          <a:xfrm>
            <a:off x="606424" y="949124"/>
            <a:ext cx="9194068" cy="5428230"/>
          </a:xfrm>
        </p:spPr>
        <p:txBody>
          <a:bodyPr/>
          <a:lstStyle/>
          <a:p>
            <a:pPr marL="0" indent="0">
              <a:spcBef>
                <a:spcPct val="50000"/>
              </a:spcBef>
              <a:buNone/>
            </a:pPr>
            <a:endParaRPr lang="sv-SE" sz="800" dirty="0" smtClean="0">
              <a:latin typeface="Verdana" pitchFamily="34" charset="0"/>
            </a:endParaRPr>
          </a:p>
          <a:p>
            <a:pPr marL="0" indent="0">
              <a:buNone/>
            </a:pPr>
            <a:endParaRPr lang="sv-SE" dirty="0" smtClean="0"/>
          </a:p>
          <a:p>
            <a:r>
              <a:rPr lang="sv-SE" dirty="0" smtClean="0"/>
              <a:t>Sverige </a:t>
            </a:r>
            <a:r>
              <a:rPr lang="sv-SE" dirty="0"/>
              <a:t>har arbetat länge för att minska miljöpåverkan och bidra till en cirkulär </a:t>
            </a:r>
            <a:r>
              <a:rPr lang="sv-SE" dirty="0" smtClean="0"/>
              <a:t>ekonomi, dessa </a:t>
            </a:r>
            <a:r>
              <a:rPr lang="sv-SE" dirty="0"/>
              <a:t>styrmedel </a:t>
            </a:r>
            <a:r>
              <a:rPr lang="sv-SE" dirty="0" smtClean="0"/>
              <a:t>har visat sig fungera väl. </a:t>
            </a:r>
            <a:r>
              <a:rPr lang="sv-SE" b="1" dirty="0" smtClean="0"/>
              <a:t>Vid </a:t>
            </a:r>
            <a:r>
              <a:rPr lang="sv-SE" b="1" dirty="0"/>
              <a:t>ökad ambition bör </a:t>
            </a:r>
            <a:r>
              <a:rPr lang="sv-SE" b="1" dirty="0" smtClean="0"/>
              <a:t>främst befintliga </a:t>
            </a:r>
            <a:r>
              <a:rPr lang="sv-SE" b="1" dirty="0"/>
              <a:t>styrmedel ses över och </a:t>
            </a:r>
            <a:r>
              <a:rPr lang="sv-SE" b="1" dirty="0" smtClean="0"/>
              <a:t>skärpas.</a:t>
            </a:r>
          </a:p>
          <a:p>
            <a:pPr marL="0" indent="0">
              <a:buNone/>
            </a:pPr>
            <a:endParaRPr lang="sv-SE" dirty="0"/>
          </a:p>
          <a:p>
            <a:r>
              <a:rPr lang="sv-SE" dirty="0" smtClean="0"/>
              <a:t>Direkt styrning mot cirkulär ekonomi riskerar runda miljöpåverkan och leder sannolikt inte till fler jobb eller högre tillväxt. </a:t>
            </a:r>
            <a:r>
              <a:rPr lang="sv-SE" b="1" dirty="0" smtClean="0"/>
              <a:t>Politiken bör fokusera på sin viktigaste uppgift – att minska miljöpåverkan. </a:t>
            </a:r>
          </a:p>
          <a:p>
            <a:pPr marL="0" indent="0">
              <a:buNone/>
            </a:pPr>
            <a:endParaRPr lang="sv-SE" dirty="0" smtClean="0"/>
          </a:p>
          <a:p>
            <a:pPr marL="0" indent="0">
              <a:buNone/>
            </a:pPr>
            <a:endParaRPr lang="sv-SE" dirty="0"/>
          </a:p>
        </p:txBody>
      </p:sp>
    </p:spTree>
    <p:extLst>
      <p:ext uri="{BB962C8B-B14F-4D97-AF65-F5344CB8AC3E}">
        <p14:creationId xmlns:p14="http://schemas.microsoft.com/office/powerpoint/2010/main" val="11960415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Teoretiska utgångspunkter</a:t>
            </a:r>
          </a:p>
        </p:txBody>
      </p:sp>
      <p:sp>
        <p:nvSpPr>
          <p:cNvPr id="3" name="Platshållare för innehåll 2"/>
          <p:cNvSpPr>
            <a:spLocks noGrp="1"/>
          </p:cNvSpPr>
          <p:nvPr>
            <p:ph idx="1"/>
          </p:nvPr>
        </p:nvSpPr>
        <p:spPr/>
        <p:txBody>
          <a:bodyPr>
            <a:normAutofit fontScale="85000" lnSpcReduction="20000"/>
          </a:bodyPr>
          <a:lstStyle/>
          <a:p>
            <a:r>
              <a:rPr lang="sv-SE" dirty="0"/>
              <a:t>”</a:t>
            </a:r>
            <a:r>
              <a:rPr lang="sv-SE" u="sng" dirty="0"/>
              <a:t>Jord</a:t>
            </a:r>
            <a:r>
              <a:rPr lang="sv-SE" dirty="0"/>
              <a:t>” - Arbete - Kapital</a:t>
            </a:r>
            <a:br>
              <a:rPr lang="sv-SE" dirty="0"/>
            </a:br>
            <a:r>
              <a:rPr lang="sv-SE" b="0" dirty="0"/>
              <a:t>=produktivitet avseende naturresurser/ekosystemtjänster</a:t>
            </a:r>
            <a:br>
              <a:rPr lang="sv-SE" b="0" dirty="0"/>
            </a:br>
            <a:endParaRPr lang="sv-SE" b="0" dirty="0"/>
          </a:p>
          <a:p>
            <a:r>
              <a:rPr lang="sv-SE" dirty="0"/>
              <a:t>Antagande om substituerbarhet mellan naturkapital (ekosystemtjänster) och annat kapital inte längre konstruktivt/relevant/användbart</a:t>
            </a:r>
          </a:p>
          <a:p>
            <a:endParaRPr lang="sv-SE" b="0" dirty="0"/>
          </a:p>
          <a:p>
            <a:r>
              <a:rPr lang="sv-SE" dirty="0"/>
              <a:t>Gå tillbaka till klassikerna (Riccardo, </a:t>
            </a:r>
            <a:r>
              <a:rPr lang="sv-SE" dirty="0" err="1"/>
              <a:t>Quesnay</a:t>
            </a:r>
            <a:r>
              <a:rPr lang="sv-SE" dirty="0"/>
              <a:t>, Smith), i ljuset av modern kunskap om ekosystemtjänster?</a:t>
            </a:r>
          </a:p>
          <a:p>
            <a:pPr lvl="1"/>
            <a:r>
              <a:rPr lang="sv-SE" dirty="0"/>
              <a:t>Skillnad på naturkapital och tillverkat kapital</a:t>
            </a:r>
          </a:p>
          <a:p>
            <a:pPr lvl="1"/>
            <a:r>
              <a:rPr lang="sv-SE" dirty="0"/>
              <a:t>Mer cirkulär syn på ekonomin (jordbruket centralt)</a:t>
            </a:r>
          </a:p>
          <a:p>
            <a:pPr lvl="1"/>
            <a:r>
              <a:rPr lang="sv-SE" dirty="0"/>
              <a:t>Värde kanske inte enbart kan definieras av subjektiva preferenser utan objektiva, livsuppehållande funktioner</a:t>
            </a:r>
          </a:p>
        </p:txBody>
      </p:sp>
    </p:spTree>
    <p:extLst>
      <p:ext uri="{BB962C8B-B14F-4D97-AF65-F5344CB8AC3E}">
        <p14:creationId xmlns:p14="http://schemas.microsoft.com/office/powerpoint/2010/main" val="18715770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dirty="0"/>
              <a:t>Perspektiv, </a:t>
            </a:r>
            <a:br>
              <a:rPr lang="sv-SE" dirty="0"/>
            </a:br>
            <a:r>
              <a:rPr lang="sv-SE" dirty="0"/>
              <a:t>systemgränser </a:t>
            </a:r>
            <a:br>
              <a:rPr lang="sv-SE" dirty="0"/>
            </a:br>
            <a:r>
              <a:rPr lang="sv-SE" dirty="0"/>
              <a:t>och modeller</a:t>
            </a: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774971" y="825476"/>
            <a:ext cx="5956505" cy="4305557"/>
          </a:xfrm>
          <a:prstGeom prst="rect">
            <a:avLst/>
          </a:prstGeom>
        </p:spPr>
      </p:pic>
    </p:spTree>
    <p:extLst>
      <p:ext uri="{BB962C8B-B14F-4D97-AF65-F5344CB8AC3E}">
        <p14:creationId xmlns:p14="http://schemas.microsoft.com/office/powerpoint/2010/main" val="41758687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Systemperspektivet</a:t>
            </a:r>
          </a:p>
        </p:txBody>
      </p:sp>
      <p:sp>
        <p:nvSpPr>
          <p:cNvPr id="3" name="Platshållare för innehåll 2"/>
          <p:cNvSpPr>
            <a:spLocks noGrp="1"/>
          </p:cNvSpPr>
          <p:nvPr>
            <p:ph idx="1"/>
          </p:nvPr>
        </p:nvSpPr>
        <p:spPr/>
        <p:txBody>
          <a:bodyPr>
            <a:normAutofit fontScale="92500" lnSpcReduction="10000"/>
          </a:bodyPr>
          <a:lstStyle/>
          <a:p>
            <a:r>
              <a:rPr lang="sv-SE" dirty="0"/>
              <a:t>Hushållssopor </a:t>
            </a:r>
            <a:r>
              <a:rPr lang="sv-SE" dirty="0">
                <a:solidFill>
                  <a:schemeClr val="accent1"/>
                </a:solidFill>
              </a:rPr>
              <a:t>432 kg</a:t>
            </a:r>
            <a:r>
              <a:rPr lang="sv-SE" dirty="0"/>
              <a:t> per capita och år</a:t>
            </a:r>
          </a:p>
          <a:p>
            <a:r>
              <a:rPr lang="sv-SE" dirty="0"/>
              <a:t>Industriavfall 2 ton</a:t>
            </a:r>
          </a:p>
          <a:p>
            <a:r>
              <a:rPr lang="sv-SE" dirty="0"/>
              <a:t>Gruvavfall 13 ton</a:t>
            </a:r>
          </a:p>
          <a:p>
            <a:endParaRPr lang="sv-SE" dirty="0"/>
          </a:p>
          <a:p>
            <a:r>
              <a:rPr lang="sv-SE" dirty="0"/>
              <a:t>Uttaget av jungfruliga naturresurser </a:t>
            </a:r>
            <a:r>
              <a:rPr lang="sv-SE" dirty="0">
                <a:solidFill>
                  <a:schemeClr val="accent1"/>
                </a:solidFill>
              </a:rPr>
              <a:t>60 ton </a:t>
            </a:r>
            <a:r>
              <a:rPr lang="sv-SE" dirty="0"/>
              <a:t>per capita och år</a:t>
            </a:r>
          </a:p>
          <a:p>
            <a:endParaRPr lang="sv-SE" dirty="0"/>
          </a:p>
          <a:p>
            <a:pPr lvl="1"/>
            <a:r>
              <a:rPr lang="sv-SE" dirty="0"/>
              <a:t>T.ex. största skillnaden mellan deponi/förbränning och återanvändning/-vinning ökad livslängd etc. är undviken påverkan av uttag av jungfruliga resurser och nyproduktion</a:t>
            </a:r>
          </a:p>
          <a:p>
            <a:endParaRPr lang="sv-SE" dirty="0"/>
          </a:p>
        </p:txBody>
      </p:sp>
    </p:spTree>
    <p:extLst>
      <p:ext uri="{BB962C8B-B14F-4D97-AF65-F5344CB8AC3E}">
        <p14:creationId xmlns:p14="http://schemas.microsoft.com/office/powerpoint/2010/main" val="29098100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Global ekonomi</a:t>
            </a:r>
          </a:p>
        </p:txBody>
      </p:sp>
      <p:sp>
        <p:nvSpPr>
          <p:cNvPr id="3" name="Platshållare för innehåll 2"/>
          <p:cNvSpPr>
            <a:spLocks noGrp="1"/>
          </p:cNvSpPr>
          <p:nvPr>
            <p:ph idx="1"/>
          </p:nvPr>
        </p:nvSpPr>
        <p:spPr>
          <a:xfrm>
            <a:off x="915018" y="1700213"/>
            <a:ext cx="8151988" cy="3887936"/>
          </a:xfrm>
        </p:spPr>
        <p:txBody>
          <a:bodyPr>
            <a:normAutofit fontScale="92500"/>
          </a:bodyPr>
          <a:lstStyle/>
          <a:p>
            <a:r>
              <a:rPr lang="sv-SE" dirty="0"/>
              <a:t>Politikens rådighet</a:t>
            </a:r>
          </a:p>
          <a:p>
            <a:pPr lvl="1"/>
            <a:r>
              <a:rPr lang="sv-SE" dirty="0"/>
              <a:t>Svensk politik (EU) råder inte över hela värdekedjan (-cykeln) och kan sällan införa ”ideala styrmedel”.</a:t>
            </a:r>
          </a:p>
          <a:p>
            <a:r>
              <a:rPr lang="sv-SE" dirty="0"/>
              <a:t>Konkurrenskraft</a:t>
            </a:r>
          </a:p>
          <a:p>
            <a:pPr lvl="1"/>
            <a:r>
              <a:rPr lang="sv-SE" dirty="0"/>
              <a:t>PPP i Sverige påverkar svensk konkurrenskraft</a:t>
            </a:r>
          </a:p>
          <a:p>
            <a:pPr lvl="1"/>
            <a:r>
              <a:rPr lang="sv-SE" dirty="0"/>
              <a:t>”Smart” policy/teknik/affärsmodeller kan bli komparativ fördel</a:t>
            </a:r>
          </a:p>
          <a:p>
            <a:r>
              <a:rPr lang="sv-SE" dirty="0"/>
              <a:t>Andra aktörer påverkar vårt handlingsutrymme</a:t>
            </a:r>
          </a:p>
          <a:p>
            <a:pPr lvl="1"/>
            <a:r>
              <a:rPr lang="sv-SE" dirty="0"/>
              <a:t>T.ex. är globala subventioner till fossil energi flera gånger större än till förnybar energi.</a:t>
            </a:r>
          </a:p>
          <a:p>
            <a:pPr lvl="1"/>
            <a:r>
              <a:rPr lang="sv-SE" dirty="0"/>
              <a:t>Global maktpolitik, starka lobbyintressen o.s.v.</a:t>
            </a:r>
          </a:p>
          <a:p>
            <a:endParaRPr lang="sv-SE" dirty="0"/>
          </a:p>
        </p:txBody>
      </p:sp>
    </p:spTree>
    <p:extLst>
      <p:ext uri="{BB962C8B-B14F-4D97-AF65-F5344CB8AC3E}">
        <p14:creationId xmlns:p14="http://schemas.microsoft.com/office/powerpoint/2010/main" val="19157303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Allmänna jämviktsmodeller</a:t>
            </a:r>
          </a:p>
        </p:txBody>
      </p:sp>
      <p:sp>
        <p:nvSpPr>
          <p:cNvPr id="3" name="Platshållare för innehåll 2"/>
          <p:cNvSpPr>
            <a:spLocks noGrp="1"/>
          </p:cNvSpPr>
          <p:nvPr>
            <p:ph idx="1"/>
          </p:nvPr>
        </p:nvSpPr>
        <p:spPr>
          <a:xfrm>
            <a:off x="896012" y="1484784"/>
            <a:ext cx="8151988" cy="4464496"/>
          </a:xfrm>
        </p:spPr>
        <p:txBody>
          <a:bodyPr>
            <a:normAutofit fontScale="77500" lnSpcReduction="20000"/>
          </a:bodyPr>
          <a:lstStyle/>
          <a:p>
            <a:r>
              <a:rPr lang="sv-SE" dirty="0" err="1"/>
              <a:t>Externaliteterna</a:t>
            </a:r>
            <a:r>
              <a:rPr lang="sv-SE" dirty="0"/>
              <a:t> saknas – och därmed vinsterna av minskad miljöpåverkan</a:t>
            </a:r>
          </a:p>
          <a:p>
            <a:r>
              <a:rPr lang="sv-SE" dirty="0"/>
              <a:t>Finns </a:t>
            </a:r>
            <a:r>
              <a:rPr lang="sv-SE" dirty="0" err="1"/>
              <a:t>referensscenariet</a:t>
            </a:r>
            <a:r>
              <a:rPr lang="sv-SE" dirty="0"/>
              <a:t> över huvud taget?</a:t>
            </a:r>
          </a:p>
          <a:p>
            <a:pPr lvl="1"/>
            <a:r>
              <a:rPr lang="sv-SE" dirty="0"/>
              <a:t>BAU ger växande negativa effekter på BNP</a:t>
            </a:r>
          </a:p>
          <a:p>
            <a:pPr lvl="1"/>
            <a:r>
              <a:rPr lang="sv-SE" dirty="0"/>
              <a:t>Minskad tillväxt i relation till vad då?</a:t>
            </a:r>
          </a:p>
          <a:p>
            <a:r>
              <a:rPr lang="sv-SE" dirty="0"/>
              <a:t>Kan </a:t>
            </a:r>
            <a:r>
              <a:rPr lang="sv-SE" i="1" dirty="0"/>
              <a:t>någon</a:t>
            </a:r>
            <a:r>
              <a:rPr lang="sv-SE" dirty="0"/>
              <a:t> testad policy öka sysselsättningen eller handelsbalansen i EMEC?</a:t>
            </a:r>
          </a:p>
          <a:p>
            <a:r>
              <a:rPr lang="sv-SE" dirty="0"/>
              <a:t>Statisk – inga teknikskiften</a:t>
            </a:r>
          </a:p>
          <a:p>
            <a:pPr lvl="1"/>
            <a:r>
              <a:rPr lang="sv-SE" dirty="0"/>
              <a:t>Själva problemet handlar om strukturomvandling, nollutsläpp av klimatgaser etc.</a:t>
            </a:r>
          </a:p>
          <a:p>
            <a:r>
              <a:rPr lang="sv-SE" dirty="0"/>
              <a:t>Per definition inga lönsamma åtgärder</a:t>
            </a:r>
          </a:p>
          <a:p>
            <a:pPr lvl="1"/>
            <a:r>
              <a:rPr lang="sv-SE" dirty="0"/>
              <a:t>”borde ingått i </a:t>
            </a:r>
            <a:r>
              <a:rPr lang="sv-SE" dirty="0" err="1"/>
              <a:t>referenscenariet</a:t>
            </a:r>
            <a:r>
              <a:rPr lang="sv-SE" dirty="0"/>
              <a:t>”. I verkligheten finns massor av hinder och marknadsmisslyckanden. Existerande regelverk, institutionella hinder etc. som påverkar resurseffektiviteten.</a:t>
            </a:r>
          </a:p>
          <a:p>
            <a:endParaRPr lang="sv-SE" dirty="0"/>
          </a:p>
          <a:p>
            <a:pPr lvl="3"/>
            <a:r>
              <a:rPr lang="sv-SE" dirty="0"/>
              <a:t>Kan vara bra för att förstå </a:t>
            </a:r>
            <a:r>
              <a:rPr lang="sv-SE" dirty="0" err="1"/>
              <a:t>ihopflätade</a:t>
            </a:r>
            <a:r>
              <a:rPr lang="sv-SE" dirty="0"/>
              <a:t>, komplexa samband</a:t>
            </a:r>
          </a:p>
          <a:p>
            <a:pPr lvl="3"/>
            <a:r>
              <a:rPr lang="sv-SE" dirty="0"/>
              <a:t>Inte särskilt användbara i långsiktiga scenarier</a:t>
            </a:r>
          </a:p>
        </p:txBody>
      </p:sp>
    </p:spTree>
    <p:extLst>
      <p:ext uri="{BB962C8B-B14F-4D97-AF65-F5344CB8AC3E}">
        <p14:creationId xmlns:p14="http://schemas.microsoft.com/office/powerpoint/2010/main" val="42479057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96013" y="980728"/>
            <a:ext cx="4603049" cy="3816424"/>
          </a:xfrm>
        </p:spPr>
        <p:txBody>
          <a:bodyPr>
            <a:normAutofit/>
          </a:bodyPr>
          <a:lstStyle/>
          <a:p>
            <a:r>
              <a:rPr lang="sv-SE" sz="3200" dirty="0"/>
              <a:t>Samhällsekonomin i praktiken, värderingar och politiska systemets möjligheter att införa effektiva styrmedel.</a:t>
            </a: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774971" y="825476"/>
            <a:ext cx="5956505" cy="4305557"/>
          </a:xfrm>
          <a:prstGeom prst="rect">
            <a:avLst/>
          </a:prstGeom>
        </p:spPr>
      </p:pic>
    </p:spTree>
    <p:extLst>
      <p:ext uri="{BB962C8B-B14F-4D97-AF65-F5344CB8AC3E}">
        <p14:creationId xmlns:p14="http://schemas.microsoft.com/office/powerpoint/2010/main" val="22413191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Analyserade avfalls-styrmedel (1)</a:t>
            </a:r>
          </a:p>
        </p:txBody>
      </p:sp>
      <p:sp>
        <p:nvSpPr>
          <p:cNvPr id="3" name="Platshållare för innehåll 2"/>
          <p:cNvSpPr>
            <a:spLocks noGrp="1"/>
          </p:cNvSpPr>
          <p:nvPr>
            <p:ph idx="1"/>
          </p:nvPr>
        </p:nvSpPr>
        <p:spPr/>
        <p:txBody>
          <a:bodyPr>
            <a:normAutofit lnSpcReduction="10000"/>
          </a:bodyPr>
          <a:lstStyle/>
          <a:p>
            <a:r>
              <a:rPr lang="sv-SE" dirty="0"/>
              <a:t>Producentansvar</a:t>
            </a:r>
          </a:p>
          <a:p>
            <a:pPr lvl="1"/>
            <a:r>
              <a:rPr lang="sv-SE" dirty="0"/>
              <a:t>”Självreglerande PPP”</a:t>
            </a:r>
          </a:p>
          <a:p>
            <a:pPr lvl="1"/>
            <a:r>
              <a:rPr lang="sv-SE" dirty="0"/>
              <a:t>fokusera på ”återvinningsbarhet”/ekodesign intressantare än regional differentiering</a:t>
            </a:r>
          </a:p>
          <a:p>
            <a:r>
              <a:rPr lang="sv-SE" dirty="0"/>
              <a:t>Deponiskatt</a:t>
            </a:r>
          </a:p>
          <a:p>
            <a:pPr lvl="1"/>
            <a:r>
              <a:rPr lang="sv-SE" dirty="0"/>
              <a:t>kan i framtiden bli incitament till oönskad spridning och negativt incitament för ”urban mining” i relation till jungfruliga råvaror</a:t>
            </a:r>
          </a:p>
          <a:p>
            <a:r>
              <a:rPr lang="sv-SE" dirty="0"/>
              <a:t>Avfallsförbränningsskatt</a:t>
            </a:r>
          </a:p>
          <a:p>
            <a:pPr lvl="1"/>
            <a:r>
              <a:rPr lang="sv-SE" dirty="0"/>
              <a:t>inte säkert att en sådan leder rätt (DN?)</a:t>
            </a:r>
          </a:p>
        </p:txBody>
      </p:sp>
    </p:spTree>
    <p:extLst>
      <p:ext uri="{BB962C8B-B14F-4D97-AF65-F5344CB8AC3E}">
        <p14:creationId xmlns:p14="http://schemas.microsoft.com/office/powerpoint/2010/main" val="11657538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Analyserade avfalls-styrmedel (2)</a:t>
            </a:r>
          </a:p>
        </p:txBody>
      </p:sp>
      <p:sp>
        <p:nvSpPr>
          <p:cNvPr id="3" name="Platshållare för innehåll 2"/>
          <p:cNvSpPr>
            <a:spLocks noGrp="1"/>
          </p:cNvSpPr>
          <p:nvPr>
            <p:ph idx="1"/>
          </p:nvPr>
        </p:nvSpPr>
        <p:spPr/>
        <p:txBody>
          <a:bodyPr>
            <a:normAutofit lnSpcReduction="10000"/>
          </a:bodyPr>
          <a:lstStyle/>
          <a:p>
            <a:r>
              <a:rPr lang="sv-SE" dirty="0"/>
              <a:t>Plastskatt</a:t>
            </a:r>
          </a:p>
          <a:p>
            <a:pPr lvl="1"/>
            <a:r>
              <a:rPr lang="sv-SE" dirty="0"/>
              <a:t>syftet står att läsa i utredningen (minska tillförseln av ftalater till hemmiljön)</a:t>
            </a:r>
          </a:p>
          <a:p>
            <a:pPr lvl="1"/>
            <a:r>
              <a:rPr lang="sv-SE" dirty="0"/>
              <a:t>ofullständigt beskriven (undantag för plast utan vissa ftalater)</a:t>
            </a:r>
          </a:p>
          <a:p>
            <a:pPr marL="0" indent="0">
              <a:buNone/>
            </a:pPr>
            <a:r>
              <a:rPr lang="sv-SE" dirty="0"/>
              <a:t>ANNAT</a:t>
            </a:r>
          </a:p>
          <a:p>
            <a:pPr lvl="1"/>
            <a:r>
              <a:rPr lang="sv-SE" dirty="0"/>
              <a:t>Avfallsregler t.ex. inom handel som blir hinder för cirkulära lösningar?</a:t>
            </a:r>
          </a:p>
          <a:p>
            <a:pPr lvl="1"/>
            <a:r>
              <a:rPr lang="sv-SE" dirty="0"/>
              <a:t>Avreglering av fler avfallsslag för ökad effektivitet och innovation?</a:t>
            </a:r>
          </a:p>
        </p:txBody>
      </p:sp>
    </p:spTree>
    <p:extLst>
      <p:ext uri="{BB962C8B-B14F-4D97-AF65-F5344CB8AC3E}">
        <p14:creationId xmlns:p14="http://schemas.microsoft.com/office/powerpoint/2010/main" val="10618235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Grön offentlig upphandling</a:t>
            </a:r>
          </a:p>
        </p:txBody>
      </p:sp>
      <p:sp>
        <p:nvSpPr>
          <p:cNvPr id="3" name="Platshållare för innehåll 2"/>
          <p:cNvSpPr>
            <a:spLocks noGrp="1"/>
          </p:cNvSpPr>
          <p:nvPr>
            <p:ph idx="1"/>
          </p:nvPr>
        </p:nvSpPr>
        <p:spPr/>
        <p:txBody>
          <a:bodyPr>
            <a:normAutofit fontScale="77500" lnSpcReduction="20000"/>
          </a:bodyPr>
          <a:lstStyle/>
          <a:p>
            <a:r>
              <a:rPr lang="sv-SE" dirty="0"/>
              <a:t>Underkänner all konsumentmakt</a:t>
            </a:r>
          </a:p>
          <a:p>
            <a:pPr lvl="1"/>
            <a:r>
              <a:rPr lang="sv-SE" dirty="0"/>
              <a:t>Antar </a:t>
            </a:r>
            <a:r>
              <a:rPr lang="sv-SE" dirty="0" err="1"/>
              <a:t>prisokänsligt</a:t>
            </a:r>
            <a:r>
              <a:rPr lang="sv-SE" dirty="0"/>
              <a:t> utbud och ingen effekt på produktutveckling?</a:t>
            </a:r>
          </a:p>
          <a:p>
            <a:r>
              <a:rPr lang="sv-SE" dirty="0"/>
              <a:t>Olika krav beroende på olika marginalkostnad??</a:t>
            </a:r>
          </a:p>
          <a:p>
            <a:r>
              <a:rPr lang="sv-SE" dirty="0"/>
              <a:t>Är inte och kan inte ersätta generella styrmedel</a:t>
            </a:r>
          </a:p>
          <a:p>
            <a:pPr lvl="1"/>
            <a:r>
              <a:rPr lang="sv-SE" dirty="0"/>
              <a:t>T.ex. kommuninvånarnas vilja att ”göra rätt”</a:t>
            </a:r>
          </a:p>
          <a:p>
            <a:pPr lvl="1"/>
            <a:r>
              <a:rPr lang="sv-SE" dirty="0"/>
              <a:t>Stimulera innovation, demonstration -&gt; potentiell spridning och export!</a:t>
            </a:r>
          </a:p>
          <a:p>
            <a:r>
              <a:rPr lang="sv-SE" dirty="0"/>
              <a:t>Resurseffektivt handla funktion istället för produkt </a:t>
            </a:r>
          </a:p>
          <a:p>
            <a:pPr lvl="1"/>
            <a:r>
              <a:rPr lang="sv-SE" dirty="0"/>
              <a:t>annars blir upphandlingen tvärtom konserverande och kostnadsdrivande</a:t>
            </a:r>
          </a:p>
          <a:p>
            <a:endParaRPr lang="sv-SE" dirty="0"/>
          </a:p>
          <a:p>
            <a:r>
              <a:rPr lang="sv-SE" dirty="0"/>
              <a:t>Empiri?</a:t>
            </a:r>
          </a:p>
          <a:p>
            <a:r>
              <a:rPr lang="sv-SE" dirty="0"/>
              <a:t>Referenser?</a:t>
            </a:r>
          </a:p>
        </p:txBody>
      </p:sp>
    </p:spTree>
    <p:extLst>
      <p:ext uri="{BB962C8B-B14F-4D97-AF65-F5344CB8AC3E}">
        <p14:creationId xmlns:p14="http://schemas.microsoft.com/office/powerpoint/2010/main" val="5925567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err="1"/>
              <a:t>Fortsättningen</a:t>
            </a:r>
            <a:endParaRPr lang="en-GB" dirty="0"/>
          </a:p>
        </p:txBody>
      </p:sp>
      <p:sp>
        <p:nvSpPr>
          <p:cNvPr id="3" name="Platshållare för innehåll 2"/>
          <p:cNvSpPr>
            <a:spLocks noGrp="1"/>
          </p:cNvSpPr>
          <p:nvPr>
            <p:ph idx="1"/>
          </p:nvPr>
        </p:nvSpPr>
        <p:spPr/>
        <p:txBody>
          <a:bodyPr>
            <a:normAutofit lnSpcReduction="10000"/>
          </a:bodyPr>
          <a:lstStyle/>
          <a:p>
            <a:pPr marL="0" indent="0">
              <a:buNone/>
            </a:pPr>
            <a:r>
              <a:rPr lang="sv-SE" b="0" dirty="0"/>
              <a:t>”Den årliga rapporten </a:t>
            </a:r>
            <a:r>
              <a:rPr lang="sv-SE" dirty="0"/>
              <a:t>Miljö, ekonomi och politik </a:t>
            </a:r>
            <a:r>
              <a:rPr lang="sv-SE" b="0" dirty="0"/>
              <a:t>är en översyn och analys av miljöpolitiken ur ett samhällsekonomiskt perspektiv.”</a:t>
            </a:r>
          </a:p>
          <a:p>
            <a:pPr marL="0" indent="0">
              <a:buNone/>
            </a:pPr>
            <a:endParaRPr lang="sv-SE" b="0" dirty="0"/>
          </a:p>
          <a:p>
            <a:pPr marL="0" indent="0">
              <a:buNone/>
            </a:pPr>
            <a:r>
              <a:rPr lang="sv-SE" b="0" dirty="0"/>
              <a:t>Regleringsbrev 2016:</a:t>
            </a:r>
          </a:p>
          <a:p>
            <a:pPr marL="0" indent="0">
              <a:buNone/>
            </a:pPr>
            <a:r>
              <a:rPr lang="sv-SE" b="0" dirty="0"/>
              <a:t>”Rapporten ska bl.a. behandla </a:t>
            </a:r>
            <a:r>
              <a:rPr lang="sv-SE" b="0" i="1" u="sng" dirty="0"/>
              <a:t>den ekonomiska politikens kort- och långsiktiga effekter på riksdagens miljökvalitetsmål</a:t>
            </a:r>
            <a:r>
              <a:rPr lang="sv-SE" b="0" dirty="0"/>
              <a:t> och på en i övrigt miljömässigt hållbar utveckling.”</a:t>
            </a:r>
            <a:endParaRPr lang="en-GB" dirty="0"/>
          </a:p>
        </p:txBody>
      </p:sp>
    </p:spTree>
    <p:extLst>
      <p:ext uri="{BB962C8B-B14F-4D97-AF65-F5344CB8AC3E}">
        <p14:creationId xmlns:p14="http://schemas.microsoft.com/office/powerpoint/2010/main" val="617914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4000" y="254000"/>
            <a:ext cx="7565292" cy="894862"/>
          </a:xfrm>
        </p:spPr>
        <p:txBody>
          <a:bodyPr/>
          <a:lstStyle/>
          <a:p>
            <a:r>
              <a:rPr lang="sv-SE" dirty="0" smtClean="0"/>
              <a:t>Vad är en cirkulär ekonomi?</a:t>
            </a:r>
            <a:endParaRPr lang="sv-SE" dirty="0"/>
          </a:p>
        </p:txBody>
      </p:sp>
      <p:sp>
        <p:nvSpPr>
          <p:cNvPr id="3" name="Platshållare för innehåll 2"/>
          <p:cNvSpPr>
            <a:spLocks noGrp="1"/>
          </p:cNvSpPr>
          <p:nvPr>
            <p:ph idx="1"/>
          </p:nvPr>
        </p:nvSpPr>
        <p:spPr>
          <a:xfrm>
            <a:off x="606424" y="1265240"/>
            <a:ext cx="7943216" cy="4876480"/>
          </a:xfrm>
        </p:spPr>
        <p:txBody>
          <a:bodyPr/>
          <a:lstStyle/>
          <a:p>
            <a:pPr marL="285750" indent="-285750">
              <a:spcBef>
                <a:spcPct val="50000"/>
              </a:spcBef>
              <a:buFont typeface="Arial" panose="020B0604020202020204" pitchFamily="34" charset="0"/>
              <a:buChar char="•"/>
            </a:pPr>
            <a:endParaRPr lang="sv-SE" dirty="0" smtClean="0">
              <a:latin typeface="Verdana" pitchFamily="34" charset="0"/>
            </a:endParaRPr>
          </a:p>
          <a:p>
            <a:pPr marL="0" indent="0">
              <a:buNone/>
            </a:pPr>
            <a:r>
              <a:rPr lang="sv-SE" dirty="0" smtClean="0"/>
              <a:t>”En ekonomi där värdet på produkter, material och resurser fortlever så långt som möjligt” (Europeiska kommissionen)</a:t>
            </a:r>
          </a:p>
          <a:p>
            <a:pPr marL="0" indent="0">
              <a:buNone/>
            </a:pPr>
            <a:endParaRPr lang="sv-SE" dirty="0"/>
          </a:p>
          <a:p>
            <a:pPr marL="0" indent="0">
              <a:buNone/>
            </a:pPr>
            <a:r>
              <a:rPr lang="sv-SE" dirty="0"/>
              <a:t>F</a:t>
            </a:r>
            <a:r>
              <a:rPr lang="sv-SE" dirty="0" smtClean="0"/>
              <a:t>okus på styrmedel som styr mot:</a:t>
            </a:r>
          </a:p>
          <a:p>
            <a:pPr marL="0" indent="0">
              <a:buNone/>
            </a:pPr>
            <a:endParaRPr lang="sv-SE" sz="1400" dirty="0" smtClean="0"/>
          </a:p>
          <a:p>
            <a:r>
              <a:rPr lang="sv-SE" dirty="0" smtClean="0"/>
              <a:t>ökad resurseffektivitet</a:t>
            </a:r>
          </a:p>
          <a:p>
            <a:r>
              <a:rPr lang="sv-SE" dirty="0" smtClean="0"/>
              <a:t>minskade avfallsströmmar</a:t>
            </a:r>
          </a:p>
          <a:p>
            <a:r>
              <a:rPr lang="sv-SE" dirty="0" smtClean="0"/>
              <a:t>giftfria kretslopp</a:t>
            </a:r>
          </a:p>
          <a:p>
            <a:r>
              <a:rPr lang="sv-SE" dirty="0" smtClean="0"/>
              <a:t>återvinning och återanvändning </a:t>
            </a:r>
          </a:p>
          <a:p>
            <a:endParaRPr lang="sv-SE" dirty="0"/>
          </a:p>
        </p:txBody>
      </p:sp>
    </p:spTree>
    <p:extLst>
      <p:ext uri="{BB962C8B-B14F-4D97-AF65-F5344CB8AC3E}">
        <p14:creationId xmlns:p14="http://schemas.microsoft.com/office/powerpoint/2010/main" val="3479984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Konjunkturinstitutet kan få ännu viktigare roll!</a:t>
            </a:r>
          </a:p>
        </p:txBody>
      </p:sp>
      <p:sp>
        <p:nvSpPr>
          <p:cNvPr id="3" name="Platshållare för innehåll 2"/>
          <p:cNvSpPr>
            <a:spLocks noGrp="1"/>
          </p:cNvSpPr>
          <p:nvPr>
            <p:ph idx="1"/>
          </p:nvPr>
        </p:nvSpPr>
        <p:spPr/>
        <p:txBody>
          <a:bodyPr>
            <a:normAutofit/>
          </a:bodyPr>
          <a:lstStyle/>
          <a:p>
            <a:r>
              <a:rPr lang="sv-SE" b="0" dirty="0"/>
              <a:t>Utgå ifrån riksdagens fastställda mål – hur kan de uppnås effektivt?! (ex. Klimatet 2017)</a:t>
            </a:r>
          </a:p>
          <a:p>
            <a:r>
              <a:rPr lang="sv-SE" b="0" dirty="0"/>
              <a:t>Klimatfrågan och den cirkulära ekonomin handlar om hela ekonomins funktionssätt – pröva ansatsen i instruktionen.</a:t>
            </a:r>
          </a:p>
          <a:p>
            <a:r>
              <a:rPr lang="sv-SE" b="0" dirty="0"/>
              <a:t>Ta in mer av politikens reella begränsningar (nivå 3) –fler lyssnar och större genomslag för era råd!</a:t>
            </a:r>
          </a:p>
          <a:p>
            <a:r>
              <a:rPr lang="sv-SE" b="0" dirty="0"/>
              <a:t>Fler ex post studier av existerande styrmedel?</a:t>
            </a:r>
          </a:p>
          <a:p>
            <a:endParaRPr lang="sv-SE" dirty="0"/>
          </a:p>
        </p:txBody>
      </p:sp>
    </p:spTree>
    <p:extLst>
      <p:ext uri="{BB962C8B-B14F-4D97-AF65-F5344CB8AC3E}">
        <p14:creationId xmlns:p14="http://schemas.microsoft.com/office/powerpoint/2010/main" val="4807545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85" y="0"/>
            <a:ext cx="11173968" cy="6858000"/>
          </a:xfrm>
          <a:prstGeom prst="rect">
            <a:avLst/>
          </a:prstGeom>
        </p:spPr>
      </p:pic>
      <p:sp>
        <p:nvSpPr>
          <p:cNvPr id="3" name="textruta 2"/>
          <p:cNvSpPr txBox="1"/>
          <p:nvPr/>
        </p:nvSpPr>
        <p:spPr>
          <a:xfrm>
            <a:off x="8151355" y="5229203"/>
            <a:ext cx="1754645" cy="769441"/>
          </a:xfrm>
          <a:prstGeom prst="rect">
            <a:avLst/>
          </a:prstGeom>
          <a:noFill/>
        </p:spPr>
        <p:txBody>
          <a:bodyPr wrap="square" rtlCol="0">
            <a:spAutoFit/>
          </a:bodyPr>
          <a:lstStyle/>
          <a:p>
            <a:pPr fontAlgn="auto">
              <a:spcBef>
                <a:spcPts val="0"/>
              </a:spcBef>
              <a:spcAft>
                <a:spcPts val="0"/>
              </a:spcAft>
            </a:pPr>
            <a:r>
              <a:rPr lang="sv-SE" sz="4400" dirty="0">
                <a:solidFill>
                  <a:prstClr val="white"/>
                </a:solidFill>
                <a:latin typeface="Arial"/>
              </a:rPr>
              <a:t>Tack!</a:t>
            </a:r>
          </a:p>
        </p:txBody>
      </p:sp>
    </p:spTree>
    <p:extLst>
      <p:ext uri="{BB962C8B-B14F-4D97-AF65-F5344CB8AC3E}">
        <p14:creationId xmlns:p14="http://schemas.microsoft.com/office/powerpoint/2010/main" val="995634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4000" y="254000"/>
            <a:ext cx="7565292" cy="894862"/>
          </a:xfrm>
        </p:spPr>
        <p:txBody>
          <a:bodyPr/>
          <a:lstStyle/>
          <a:p>
            <a:r>
              <a:rPr lang="sv-SE" dirty="0" smtClean="0"/>
              <a:t>Nationalekonomiskt perspektiv på cirkulär ekonomi</a:t>
            </a:r>
            <a:endParaRPr lang="sv-SE" dirty="0"/>
          </a:p>
        </p:txBody>
      </p:sp>
      <p:sp>
        <p:nvSpPr>
          <p:cNvPr id="3" name="Platshållare för innehåll 2"/>
          <p:cNvSpPr>
            <a:spLocks noGrp="1"/>
          </p:cNvSpPr>
          <p:nvPr>
            <p:ph idx="1"/>
          </p:nvPr>
        </p:nvSpPr>
        <p:spPr>
          <a:xfrm>
            <a:off x="606424" y="1265240"/>
            <a:ext cx="8240396" cy="4876480"/>
          </a:xfrm>
        </p:spPr>
        <p:txBody>
          <a:bodyPr/>
          <a:lstStyle/>
          <a:p>
            <a:pPr marL="285750" indent="-285750">
              <a:spcBef>
                <a:spcPct val="50000"/>
              </a:spcBef>
              <a:buFont typeface="Arial" panose="020B0604020202020204" pitchFamily="34" charset="0"/>
              <a:buChar char="•"/>
            </a:pPr>
            <a:endParaRPr lang="sv-SE" dirty="0" smtClean="0">
              <a:latin typeface="Verdana" pitchFamily="34" charset="0"/>
            </a:endParaRPr>
          </a:p>
          <a:p>
            <a:pPr marL="0" indent="0">
              <a:buNone/>
            </a:pPr>
            <a:r>
              <a:rPr lang="sv-SE" dirty="0" smtClean="0"/>
              <a:t>En ekonomi som hushåller väl med samhällets och naturens resurser, både jungfruliga och de som finns i använda varor.</a:t>
            </a:r>
          </a:p>
          <a:p>
            <a:pPr marL="0" indent="0">
              <a:buNone/>
            </a:pPr>
            <a:endParaRPr lang="sv-SE" dirty="0"/>
          </a:p>
          <a:p>
            <a:pPr marL="0" indent="0">
              <a:buNone/>
            </a:pPr>
            <a:r>
              <a:rPr lang="sv-SE" dirty="0"/>
              <a:t>F</a:t>
            </a:r>
            <a:r>
              <a:rPr lang="sv-SE" dirty="0" smtClean="0"/>
              <a:t>okus på styrmedel som löser marknadsmisslyckanden:</a:t>
            </a:r>
          </a:p>
          <a:p>
            <a:pPr marL="0" indent="0">
              <a:buNone/>
            </a:pPr>
            <a:endParaRPr lang="sv-SE" sz="1400" dirty="0" smtClean="0"/>
          </a:p>
          <a:p>
            <a:r>
              <a:rPr lang="sv-SE" dirty="0" smtClean="0"/>
              <a:t>Externa effekter – bieffekter av konsumtion eller produktion som drabbar tredje part utan kompensation</a:t>
            </a:r>
          </a:p>
          <a:p>
            <a:pPr marL="358775" indent="0">
              <a:buNone/>
            </a:pPr>
            <a:r>
              <a:rPr lang="sv-SE" dirty="0" smtClean="0"/>
              <a:t>Exempel: utsläpp från avfallsdeponier</a:t>
            </a:r>
          </a:p>
          <a:p>
            <a:pPr marL="0" indent="0">
              <a:buNone/>
            </a:pPr>
            <a:endParaRPr lang="sv-SE" dirty="0" smtClean="0"/>
          </a:p>
          <a:p>
            <a:r>
              <a:rPr lang="sv-SE" dirty="0" smtClean="0"/>
              <a:t>Informationsbrister – en aktör </a:t>
            </a:r>
            <a:r>
              <a:rPr lang="sv-SE" dirty="0"/>
              <a:t>har ett informationsövertag gentemot en </a:t>
            </a:r>
            <a:r>
              <a:rPr lang="sv-SE" dirty="0" smtClean="0"/>
              <a:t>annan</a:t>
            </a:r>
          </a:p>
          <a:p>
            <a:pPr marL="358775" indent="-358775">
              <a:buNone/>
            </a:pPr>
            <a:r>
              <a:rPr lang="sv-SE" dirty="0" smtClean="0"/>
              <a:t>	Exempel: </a:t>
            </a:r>
            <a:r>
              <a:rPr lang="sv-SE" dirty="0"/>
              <a:t>kopplat </a:t>
            </a:r>
            <a:r>
              <a:rPr lang="sv-SE" dirty="0" smtClean="0"/>
              <a:t>till avfallsmängders </a:t>
            </a:r>
            <a:r>
              <a:rPr lang="sv-SE" dirty="0"/>
              <a:t>innehåll samt </a:t>
            </a:r>
            <a:r>
              <a:rPr lang="sv-SE" dirty="0" smtClean="0"/>
              <a:t>användbarhet </a:t>
            </a:r>
          </a:p>
          <a:p>
            <a:endParaRPr lang="sv-SE" dirty="0"/>
          </a:p>
          <a:p>
            <a:endParaRPr lang="sv-SE" dirty="0" smtClean="0"/>
          </a:p>
          <a:p>
            <a:pPr marL="0" indent="0">
              <a:buNone/>
            </a:pPr>
            <a:endParaRPr lang="sv-SE" dirty="0"/>
          </a:p>
          <a:p>
            <a:pPr marL="0" indent="0">
              <a:buNone/>
            </a:pPr>
            <a:endParaRPr lang="sv-SE" dirty="0" smtClean="0"/>
          </a:p>
          <a:p>
            <a:pPr marL="0" indent="0">
              <a:buNone/>
            </a:pPr>
            <a:endParaRPr lang="sv-SE" dirty="0"/>
          </a:p>
          <a:p>
            <a:pPr marL="0" indent="0">
              <a:buNone/>
            </a:pPr>
            <a:r>
              <a:rPr lang="sv-SE" dirty="0" smtClean="0"/>
              <a:t>    </a:t>
            </a:r>
          </a:p>
          <a:p>
            <a:pPr marL="0" indent="0">
              <a:buNone/>
            </a:pPr>
            <a:endParaRPr lang="sv-SE" dirty="0"/>
          </a:p>
        </p:txBody>
      </p:sp>
    </p:spTree>
    <p:extLst>
      <p:ext uri="{BB962C8B-B14F-4D97-AF65-F5344CB8AC3E}">
        <p14:creationId xmlns:p14="http://schemas.microsoft.com/office/powerpoint/2010/main" val="635319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75" name="Group 23"/>
          <p:cNvGrpSpPr>
            <a:grpSpLocks/>
          </p:cNvGrpSpPr>
          <p:nvPr/>
        </p:nvGrpSpPr>
        <p:grpSpPr bwMode="auto">
          <a:xfrm>
            <a:off x="15876" y="-43534"/>
            <a:ext cx="9912350" cy="6842125"/>
            <a:chOff x="0" y="0"/>
            <a:chExt cx="6244" cy="4310"/>
          </a:xfrm>
        </p:grpSpPr>
        <p:sp>
          <p:nvSpPr>
            <p:cNvPr id="125973" name="Rectangle 21"/>
            <p:cNvSpPr>
              <a:spLocks noChangeArrowheads="1"/>
            </p:cNvSpPr>
            <p:nvPr/>
          </p:nvSpPr>
          <p:spPr bwMode="auto">
            <a:xfrm>
              <a:off x="0" y="0"/>
              <a:ext cx="6240" cy="4051"/>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25974" name="Rectangle 22"/>
            <p:cNvSpPr>
              <a:spLocks noChangeArrowheads="1"/>
            </p:cNvSpPr>
            <p:nvPr/>
          </p:nvSpPr>
          <p:spPr bwMode="auto">
            <a:xfrm>
              <a:off x="5207" y="3859"/>
              <a:ext cx="1037" cy="451"/>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grpSp>
        <p:nvGrpSpPr>
          <p:cNvPr id="126061" name="Group 109"/>
          <p:cNvGrpSpPr>
            <a:grpSpLocks/>
          </p:cNvGrpSpPr>
          <p:nvPr/>
        </p:nvGrpSpPr>
        <p:grpSpPr bwMode="auto">
          <a:xfrm>
            <a:off x="1463123" y="3175"/>
            <a:ext cx="8353425" cy="6854825"/>
            <a:chOff x="978" y="2"/>
            <a:chExt cx="5262" cy="4318"/>
          </a:xfrm>
        </p:grpSpPr>
        <p:pic>
          <p:nvPicPr>
            <p:cNvPr id="126062" name="Picture 110" descr="sv logotyp 20 cm 6% besku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 y="2"/>
              <a:ext cx="5262" cy="4318"/>
            </a:xfrm>
            <a:prstGeom prst="rect">
              <a:avLst/>
            </a:prstGeom>
            <a:noFill/>
            <a:extLst>
              <a:ext uri="{909E8E84-426E-40DD-AFC4-6F175D3DCCD1}">
                <a14:hiddenFill xmlns:a14="http://schemas.microsoft.com/office/drawing/2010/main">
                  <a:solidFill>
                    <a:srgbClr val="FFFFFF"/>
                  </a:solidFill>
                </a14:hiddenFill>
              </a:ext>
            </a:extLst>
          </p:spPr>
        </p:pic>
        <p:pic>
          <p:nvPicPr>
            <p:cNvPr id="126063" name="Picture 111" descr="Miljoekonom_liten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 y="3979"/>
              <a:ext cx="120" cy="170"/>
            </a:xfrm>
            <a:prstGeom prst="rect">
              <a:avLst/>
            </a:prstGeom>
            <a:noFill/>
            <a:extLst>
              <a:ext uri="{909E8E84-426E-40DD-AFC4-6F175D3DCCD1}">
                <a14:hiddenFill xmlns:a14="http://schemas.microsoft.com/office/drawing/2010/main">
                  <a:solidFill>
                    <a:srgbClr val="FFFFFF"/>
                  </a:solidFill>
                </a14:hiddenFill>
              </a:ext>
            </a:extLst>
          </p:spPr>
        </p:pic>
        <p:pic>
          <p:nvPicPr>
            <p:cNvPr id="126064" name="Picture 112" descr="Analysunder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 y="3423"/>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5" name="Picture 113" descr="Barometernlit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5" y="3414"/>
              <a:ext cx="126" cy="175"/>
            </a:xfrm>
            <a:prstGeom prst="rect">
              <a:avLst/>
            </a:prstGeom>
            <a:noFill/>
            <a:extLst>
              <a:ext uri="{909E8E84-426E-40DD-AFC4-6F175D3DCCD1}">
                <a14:hiddenFill xmlns:a14="http://schemas.microsoft.com/office/drawing/2010/main">
                  <a:solidFill>
                    <a:srgbClr val="FFFFFF"/>
                  </a:solidFill>
                </a14:hiddenFill>
              </a:ext>
            </a:extLst>
          </p:spPr>
        </p:pic>
        <p:pic>
          <p:nvPicPr>
            <p:cNvPr id="126066" name="Picture 114" descr="Konjlag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2" y="3414"/>
              <a:ext cx="120"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7" name="Picture 115" descr="Lonebild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52" y="3979"/>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8" name="Picture 116" descr="Specialstudi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7" y="3700"/>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69" name="Picture 117" descr="SwedishEconomy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52" y="3700"/>
              <a:ext cx="121" cy="171"/>
            </a:xfrm>
            <a:prstGeom prst="rect">
              <a:avLst/>
            </a:prstGeom>
            <a:noFill/>
            <a:extLst>
              <a:ext uri="{909E8E84-426E-40DD-AFC4-6F175D3DCCD1}">
                <a14:hiddenFill xmlns:a14="http://schemas.microsoft.com/office/drawing/2010/main">
                  <a:solidFill>
                    <a:srgbClr val="FFFFFF"/>
                  </a:solidFill>
                </a14:hiddenFill>
              </a:ext>
            </a:extLst>
          </p:spPr>
        </p:pic>
        <p:pic>
          <p:nvPicPr>
            <p:cNvPr id="126070" name="Picture 118" descr="WageFormation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47" y="3979"/>
              <a:ext cx="121" cy="173"/>
            </a:xfrm>
            <a:prstGeom prst="rect">
              <a:avLst/>
            </a:prstGeom>
            <a:noFill/>
            <a:extLst>
              <a:ext uri="{909E8E84-426E-40DD-AFC4-6F175D3DCCD1}">
                <a14:hiddenFill xmlns:a14="http://schemas.microsoft.com/office/drawing/2010/main">
                  <a:solidFill>
                    <a:srgbClr val="FFFFFF"/>
                  </a:solidFill>
                </a14:hiddenFill>
              </a:ext>
            </a:extLst>
          </p:spPr>
        </p:pic>
        <p:pic>
          <p:nvPicPr>
            <p:cNvPr id="126071" name="Picture 119" descr="Workingpaper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99" y="3700"/>
              <a:ext cx="122" cy="171"/>
            </a:xfrm>
            <a:prstGeom prst="rect">
              <a:avLst/>
            </a:prstGeom>
            <a:noFill/>
            <a:extLst>
              <a:ext uri="{909E8E84-426E-40DD-AFC4-6F175D3DCCD1}">
                <a14:hiddenFill xmlns:a14="http://schemas.microsoft.com/office/drawing/2010/main">
                  <a:solidFill>
                    <a:srgbClr val="FFFFFF"/>
                  </a:solidFill>
                </a14:hiddenFill>
              </a:ext>
            </a:extLst>
          </p:spPr>
        </p:pic>
        <p:pic>
          <p:nvPicPr>
            <p:cNvPr id="126072" name="Picture 120" descr="Miljöekonomi stor copy"/>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46" y="2139"/>
              <a:ext cx="818" cy="1148"/>
            </a:xfrm>
            <a:prstGeom prst="rect">
              <a:avLst/>
            </a:prstGeom>
            <a:noFill/>
            <a:extLst>
              <a:ext uri="{909E8E84-426E-40DD-AFC4-6F175D3DCCD1}">
                <a14:hiddenFill xmlns:a14="http://schemas.microsoft.com/office/drawing/2010/main">
                  <a:solidFill>
                    <a:srgbClr val="FFFFFF"/>
                  </a:solidFill>
                </a14:hiddenFill>
              </a:ext>
            </a:extLst>
          </p:spPr>
        </p:pic>
      </p:grpSp>
      <p:sp>
        <p:nvSpPr>
          <p:cNvPr id="125968" name="Text Box 16"/>
          <p:cNvSpPr txBox="1">
            <a:spLocks noChangeArrowheads="1"/>
          </p:cNvSpPr>
          <p:nvPr/>
        </p:nvSpPr>
        <p:spPr bwMode="auto">
          <a:xfrm>
            <a:off x="455061" y="0"/>
            <a:ext cx="9088438"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sz="1800" b="1" dirty="0">
                <a:solidFill>
                  <a:srgbClr val="72A741"/>
                </a:solidFill>
              </a:rPr>
              <a:t>MILJÖEKONOMI </a:t>
            </a:r>
          </a:p>
          <a:p>
            <a:pPr>
              <a:spcBef>
                <a:spcPct val="50000"/>
              </a:spcBef>
            </a:pPr>
            <a:r>
              <a:rPr lang="sv-SE" sz="1800" b="1" dirty="0">
                <a:solidFill>
                  <a:srgbClr val="72A741"/>
                </a:solidFill>
              </a:rPr>
              <a:t>5</a:t>
            </a:r>
            <a:r>
              <a:rPr lang="sv-SE" sz="1800" b="1" dirty="0" smtClean="0">
                <a:solidFill>
                  <a:srgbClr val="72A741"/>
                </a:solidFill>
              </a:rPr>
              <a:t> december 2016</a:t>
            </a:r>
            <a:endParaRPr lang="sv-SE" sz="1800" b="1" dirty="0">
              <a:solidFill>
                <a:srgbClr val="72A741"/>
              </a:solidFill>
            </a:endParaRPr>
          </a:p>
        </p:txBody>
      </p:sp>
      <p:sp>
        <p:nvSpPr>
          <p:cNvPr id="125970" name="Text Box 18"/>
          <p:cNvSpPr txBox="1">
            <a:spLocks noChangeArrowheads="1"/>
          </p:cNvSpPr>
          <p:nvPr/>
        </p:nvSpPr>
        <p:spPr bwMode="auto">
          <a:xfrm>
            <a:off x="393698" y="1676261"/>
            <a:ext cx="904716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1938" indent="-261938">
              <a:defRPr>
                <a:solidFill>
                  <a:schemeClr val="tx1"/>
                </a:solidFill>
                <a:latin typeface="Arial" charset="0"/>
              </a:defRPr>
            </a:lvl1pPr>
            <a:lvl2pPr marL="5429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endParaRPr lang="sv-SE" sz="2400" b="1" dirty="0" smtClean="0">
              <a:latin typeface="Verdana" pitchFamily="34" charset="0"/>
            </a:endParaRPr>
          </a:p>
          <a:p>
            <a:pPr algn="ctr">
              <a:spcBef>
                <a:spcPct val="50000"/>
              </a:spcBef>
            </a:pPr>
            <a:r>
              <a:rPr lang="sv-SE" sz="2400" b="1" dirty="0" smtClean="0">
                <a:latin typeface="Verdana" pitchFamily="34" charset="0"/>
              </a:rPr>
              <a:t>Avfall – mål, behandling och utveckling</a:t>
            </a:r>
          </a:p>
        </p:txBody>
      </p:sp>
      <p:sp>
        <p:nvSpPr>
          <p:cNvPr id="125969" name="Text Box 17"/>
          <p:cNvSpPr txBox="1">
            <a:spLocks noChangeArrowheads="1"/>
          </p:cNvSpPr>
          <p:nvPr/>
        </p:nvSpPr>
        <p:spPr bwMode="auto">
          <a:xfrm>
            <a:off x="254000" y="5969000"/>
            <a:ext cx="7585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800" b="1" dirty="0">
              <a:solidFill>
                <a:srgbClr val="72A741"/>
              </a:solidFill>
            </a:endParaRPr>
          </a:p>
        </p:txBody>
      </p:sp>
    </p:spTree>
    <p:extLst>
      <p:ext uri="{BB962C8B-B14F-4D97-AF65-F5344CB8AC3E}">
        <p14:creationId xmlns:p14="http://schemas.microsoft.com/office/powerpoint/2010/main" val="966243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4000" y="254000"/>
            <a:ext cx="7565292" cy="894862"/>
          </a:xfrm>
        </p:spPr>
        <p:txBody>
          <a:bodyPr/>
          <a:lstStyle/>
          <a:p>
            <a:r>
              <a:rPr lang="sv-SE" dirty="0" smtClean="0"/>
              <a:t>EU:s avfallshierarki</a:t>
            </a:r>
            <a:endParaRPr lang="sv-SE" dirty="0"/>
          </a:p>
        </p:txBody>
      </p:sp>
      <p:sp>
        <p:nvSpPr>
          <p:cNvPr id="3" name="Platshållare för innehåll 2"/>
          <p:cNvSpPr>
            <a:spLocks noGrp="1"/>
          </p:cNvSpPr>
          <p:nvPr>
            <p:ph idx="1"/>
          </p:nvPr>
        </p:nvSpPr>
        <p:spPr>
          <a:xfrm>
            <a:off x="606424" y="1265240"/>
            <a:ext cx="7943216" cy="4876480"/>
          </a:xfrm>
        </p:spPr>
        <p:txBody>
          <a:bodyPr/>
          <a:lstStyle/>
          <a:p>
            <a:pPr marL="285750" indent="-285750">
              <a:spcBef>
                <a:spcPct val="50000"/>
              </a:spcBef>
              <a:buFont typeface="Arial" panose="020B0604020202020204" pitchFamily="34" charset="0"/>
              <a:buChar char="•"/>
            </a:pPr>
            <a:endParaRPr lang="sv-SE" dirty="0" smtClean="0">
              <a:latin typeface="Verdana" pitchFamily="34" charset="0"/>
            </a:endParaRPr>
          </a:p>
          <a:p>
            <a:pPr marL="0" indent="0">
              <a:buNone/>
            </a:pPr>
            <a:endParaRPr lang="sv-SE" dirty="0" smtClean="0"/>
          </a:p>
          <a:p>
            <a:pPr marL="0" indent="0">
              <a:buNone/>
            </a:pPr>
            <a:endParaRPr lang="sv-SE" dirty="0"/>
          </a:p>
          <a:p>
            <a:pPr marL="0" indent="0">
              <a:buNone/>
            </a:pPr>
            <a:endParaRPr lang="sv-SE" dirty="0" smtClean="0"/>
          </a:p>
          <a:p>
            <a:pPr marL="0" indent="0">
              <a:buNone/>
            </a:pPr>
            <a:endParaRPr lang="sv-SE" dirty="0" smtClean="0"/>
          </a:p>
          <a:p>
            <a:pPr marL="0" indent="0">
              <a:buNone/>
            </a:pPr>
            <a:endParaRPr lang="sv-SE" dirty="0"/>
          </a:p>
          <a:p>
            <a:pPr marL="0" indent="0">
              <a:buNone/>
            </a:pPr>
            <a:endParaRPr lang="sv-SE" dirty="0" smtClean="0"/>
          </a:p>
          <a:p>
            <a:pPr marL="0" indent="0">
              <a:buNone/>
            </a:pPr>
            <a:endParaRPr lang="sv-SE" dirty="0"/>
          </a:p>
          <a:p>
            <a:pPr marL="0" indent="0">
              <a:buNone/>
            </a:pPr>
            <a:endParaRPr lang="sv-SE" dirty="0"/>
          </a:p>
          <a:p>
            <a:endParaRPr lang="sv-SE" dirty="0" smtClean="0"/>
          </a:p>
          <a:p>
            <a:r>
              <a:rPr lang="sv-SE" dirty="0" smtClean="0"/>
              <a:t>Prioriteringsordning för hur avfall ska behandlas</a:t>
            </a:r>
          </a:p>
          <a:p>
            <a:r>
              <a:rPr lang="sv-SE" dirty="0" smtClean="0"/>
              <a:t>Avsteg kan göras av miljöhänsyn eller andra avvägningar</a:t>
            </a:r>
          </a:p>
          <a:p>
            <a:r>
              <a:rPr lang="sv-SE" dirty="0"/>
              <a:t>S</a:t>
            </a:r>
            <a:r>
              <a:rPr lang="sv-SE" dirty="0" smtClean="0"/>
              <a:t>trikt tillämpning är inte samhällsekonomiskt önskvärd </a:t>
            </a:r>
          </a:p>
          <a:p>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101645"/>
            <a:ext cx="5410200" cy="31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429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Miljöekonomi">
  <a:themeElements>
    <a:clrScheme name="Konjunkturbarometern 12 mars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junkturbarometern 12 mars 200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Konjunkturbarometern 12 mars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onjunkturbarometern 12 mars 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onjunkturbarometern 12 mars 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onjunkturbarometern 12 mars 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onjunkturbarometern 12 mars 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onjunkturbarometern 12 mars 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onjunkturbarometern 12 mars 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onjunkturbarometern 12 mars 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onjunkturbarometern 12 mars 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onjunkturbarometern 12 mars 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onjunkturbarometern 12 mars 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onjunkturbarometern 12 mars 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st RK 1">
  <a:themeElements>
    <a:clrScheme name="RK">
      <a:dk1>
        <a:srgbClr val="000000"/>
      </a:dk1>
      <a:lt1>
        <a:sysClr val="window" lastClr="FFFFFF"/>
      </a:lt1>
      <a:dk2>
        <a:srgbClr val="000000"/>
      </a:dk2>
      <a:lt2>
        <a:srgbClr val="FFFFFF"/>
      </a:lt2>
      <a:accent1>
        <a:srgbClr val="00328B"/>
      </a:accent1>
      <a:accent2>
        <a:srgbClr val="007CC3"/>
      </a:accent2>
      <a:accent3>
        <a:srgbClr val="14467F"/>
      </a:accent3>
      <a:accent4>
        <a:srgbClr val="333333"/>
      </a:accent4>
      <a:accent5>
        <a:srgbClr val="958E8A"/>
      </a:accent5>
      <a:accent6>
        <a:srgbClr val="4D605E"/>
      </a:accent6>
      <a:hlink>
        <a:srgbClr val="0000FF"/>
      </a:hlink>
      <a:folHlink>
        <a:srgbClr val="800080"/>
      </a:folHlink>
    </a:clrScheme>
    <a:fontScheme name="RK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Miljöekonomi</Template>
  <TotalTime>25961</TotalTime>
  <Words>2786</Words>
  <Application>Microsoft Office PowerPoint</Application>
  <PresentationFormat>A4 (210 x 297 mm)</PresentationFormat>
  <Paragraphs>632</Paragraphs>
  <Slides>61</Slides>
  <Notes>48</Notes>
  <HiddenSlides>0</HiddenSlides>
  <MMClips>0</MMClips>
  <ScaleCrop>false</ScaleCrop>
  <HeadingPairs>
    <vt:vector size="4" baseType="variant">
      <vt:variant>
        <vt:lpstr>Tema</vt:lpstr>
      </vt:variant>
      <vt:variant>
        <vt:i4>2</vt:i4>
      </vt:variant>
      <vt:variant>
        <vt:lpstr>Bildrubriker</vt:lpstr>
      </vt:variant>
      <vt:variant>
        <vt:i4>61</vt:i4>
      </vt:variant>
    </vt:vector>
  </HeadingPairs>
  <TitlesOfParts>
    <vt:vector size="63" baseType="lpstr">
      <vt:lpstr>Miljöekonomi</vt:lpstr>
      <vt:lpstr>Test RK 1</vt:lpstr>
      <vt:lpstr>PowerPoint-presentation</vt:lpstr>
      <vt:lpstr>Inledning – Urban Hansson Brusewitz</vt:lpstr>
      <vt:lpstr>PowerPoint-presentation</vt:lpstr>
      <vt:lpstr>PowerPoint-presentation</vt:lpstr>
      <vt:lpstr>Våra huvudslutsatser</vt:lpstr>
      <vt:lpstr>Vad är en cirkulär ekonomi?</vt:lpstr>
      <vt:lpstr>Nationalekonomiskt perspektiv på cirkulär ekonomi</vt:lpstr>
      <vt:lpstr>PowerPoint-presentation</vt:lpstr>
      <vt:lpstr>EU:s avfallshierarki</vt:lpstr>
      <vt:lpstr>Uppkommet avfall i Sverige 2014 – 167 miljoner ton</vt:lpstr>
      <vt:lpstr>Behandling av hushållsavfall i Sverige och i EU27</vt:lpstr>
      <vt:lpstr>Icke-farliga mängder avfall 2035 efter uppkomstkälla </vt:lpstr>
      <vt:lpstr>Farliga mängder avfall 2035 efter uppkomstkälla </vt:lpstr>
      <vt:lpstr>PowerPoint-presentation</vt:lpstr>
      <vt:lpstr>Producentansvaret</vt:lpstr>
      <vt:lpstr>Skatt på förbränning av avfall</vt:lpstr>
      <vt:lpstr>Skatt på deponering av avfall</vt:lpstr>
      <vt:lpstr>Viktbaserad avfallstaxa och insamling av matavfall</vt:lpstr>
      <vt:lpstr>Styrning av utvinning av naturgrus</vt:lpstr>
      <vt:lpstr>Styrning av gruvavfall</vt:lpstr>
      <vt:lpstr>Styrning av farliga kemikalier i plast via varuskatt</vt:lpstr>
      <vt:lpstr>Grön offentlig upphandling</vt:lpstr>
      <vt:lpstr>PowerPoint-presentation</vt:lpstr>
      <vt:lpstr>Sysselsättning och tillväxt i en mer cirkulär ekonomi</vt:lpstr>
      <vt:lpstr>Cirkulär ekonomi och jobb</vt:lpstr>
      <vt:lpstr>Cirkulär ekonomi och tillväxt</vt:lpstr>
      <vt:lpstr>Sammanfattningsvis</vt:lpstr>
      <vt:lpstr>PowerPoint-presentation</vt:lpstr>
      <vt:lpstr>Vetenskapliga rådet</vt:lpstr>
      <vt:lpstr>Rådets uppgifter</vt:lpstr>
      <vt:lpstr>Årets rapport</vt:lpstr>
      <vt:lpstr>Årets rapport</vt:lpstr>
      <vt:lpstr>Cirkulär ekonomi Två frågor</vt:lpstr>
      <vt:lpstr>Rådets slutsatser </vt:lpstr>
      <vt:lpstr>Slutsatserna</vt:lpstr>
      <vt:lpstr>Slutsatserna</vt:lpstr>
      <vt:lpstr>Förslag på fördjupning</vt:lpstr>
      <vt:lpstr>Förslag på fördjupning</vt:lpstr>
      <vt:lpstr>Samlad och systematisk analys</vt:lpstr>
      <vt:lpstr>Ett vetenskapligt angreppssätt</vt:lpstr>
      <vt:lpstr>Slutligen…</vt:lpstr>
      <vt:lpstr>PowerPoint-presentation</vt:lpstr>
      <vt:lpstr>Konjunkturinstitutet Miljöekonomisk rapport 2016 Cirkulär ekonomi</vt:lpstr>
      <vt:lpstr>PowerPoint-presentation</vt:lpstr>
      <vt:lpstr>PowerPoint-presentation</vt:lpstr>
      <vt:lpstr>Cirkulär ekonomi</vt:lpstr>
      <vt:lpstr>Tre nivåer</vt:lpstr>
      <vt:lpstr>Läget</vt:lpstr>
      <vt:lpstr>PowerPoint-presentation</vt:lpstr>
      <vt:lpstr>Teoretiska utgångspunkter</vt:lpstr>
      <vt:lpstr>Perspektiv,  systemgränser  och modeller</vt:lpstr>
      <vt:lpstr>Systemperspektivet</vt:lpstr>
      <vt:lpstr>Global ekonomi</vt:lpstr>
      <vt:lpstr>Allmänna jämviktsmodeller</vt:lpstr>
      <vt:lpstr>Samhällsekonomin i praktiken, värderingar och politiska systemets möjligheter att införa effektiva styrmedel.</vt:lpstr>
      <vt:lpstr>Analyserade avfalls-styrmedel (1)</vt:lpstr>
      <vt:lpstr>Analyserade avfalls-styrmedel (2)</vt:lpstr>
      <vt:lpstr>Grön offentlig upphandling</vt:lpstr>
      <vt:lpstr>Fortsättningen</vt:lpstr>
      <vt:lpstr>Konjunkturinstitutet kan få ännu viktigare roll!</vt:lpstr>
      <vt:lpstr>PowerPoint-presentation</vt:lpstr>
    </vt:vector>
  </TitlesOfParts>
  <Company>Konjunkturinstitutet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ki user</dc:creator>
  <cp:lastModifiedBy>Henrik Hellström</cp:lastModifiedBy>
  <cp:revision>844</cp:revision>
  <cp:lastPrinted>2016-12-05T07:49:08Z</cp:lastPrinted>
  <dcterms:created xsi:type="dcterms:W3CDTF">2012-11-21T09:44:58Z</dcterms:created>
  <dcterms:modified xsi:type="dcterms:W3CDTF">2016-12-05T13:28:26Z</dcterms:modified>
</cp:coreProperties>
</file>