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5" r:id="rId17"/>
    <p:sldId id="306" r:id="rId18"/>
    <p:sldId id="304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4" r:id="rId36"/>
    <p:sldId id="323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OECD och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818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4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58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Påbörjade lägenheter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718511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konsumtion, real disponibel inkomst och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52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Hushållsbarometerns mikro- och makroindex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45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HOX prisindex, index januari 2005=100,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00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600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och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02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 och arbetade timmar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2001=100,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38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20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och näringslivets förtroendeindikatorer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Index,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1053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Lediga jobb och varsel om uppsägning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tusental, säsongsrensade kvartals- respektive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192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01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178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 efter ålder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befolkningen,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82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Demografiskt justerad 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befolkningen, 65–74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925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Miljoner respektive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686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424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potentiell arbetskraft,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085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bland inrikes och utrikes födda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077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PCA-indikatorn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och normaliserade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132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6484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298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med rekryteringsproblem, procent, halvårsvärden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154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enligt AKU och Arbetsförmedlingen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 respektive registerbaserad arbetskraft,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7699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Förändring i arbetslöshet mellan andra kvartalet 2009 och andra kvartalet 2016 i olika län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87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Centralt avtalade lönenivåer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796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94122"/>
          </a:xfrm>
        </p:spPr>
        <p:txBody>
          <a:bodyPr>
            <a:normAutofit/>
          </a:bodyPr>
          <a:lstStyle/>
          <a:p>
            <a:r>
              <a:rPr lang="sv-SE" dirty="0" smtClean="0"/>
              <a:t>Preliminära och definitiva konjunkturlöner i hela ekonomin vid Konjunkturinstitutets augustiprognoser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497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9563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Timlön i näringsliv, kommunal sektor och statlig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594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Timlön och arbetskostnad per timme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23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Arbetsgivaravgifter i näringslivet uppdelade efter lagstadgade och avtalade avgifter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lönesumman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26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756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0600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6018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Sammanvägd justerad vinstandel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förädlingsvärdet till faktorpris i näringslivet exkl. små- och fritidshus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064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680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Företagens prisförväntningar på tre månaders sikt, handeln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51166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Företagens inflationsförväntningar på ett års sikt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33821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Lönsamhetsomdöme i handeln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3844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Energipriser, direkt bidrag till KPI-inflation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131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Pris på råolja och drivmedel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Kronor per liter,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9337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Spot- och terminspriser på el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Öre per kWh,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1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 av varor och tjänster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2007=100, fasta priser,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564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 och 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439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Industriproduktionsindex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kalenderkorrigerade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827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Motorfordon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kalenderkorrigerade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4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Konfidensindikator för motor- och släpfordonsindustrin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093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484</Words>
  <Application>Microsoft Office PowerPoint</Application>
  <PresentationFormat>A4 (210 x 297 mm)</PresentationFormat>
  <Paragraphs>106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49</vt:i4>
      </vt:variant>
    </vt:vector>
  </HeadingPairs>
  <TitlesOfParts>
    <vt:vector size="50" baseType="lpstr">
      <vt:lpstr>Office-tema</vt:lpstr>
      <vt:lpstr>BNP i OECD och Sverige</vt:lpstr>
      <vt:lpstr>Hushållens och näringslivets förtroendeindikatorer</vt:lpstr>
      <vt:lpstr>Bidrag till BNP-tillväxten</vt:lpstr>
      <vt:lpstr>Export</vt:lpstr>
      <vt:lpstr>Export av varor och tjänster</vt:lpstr>
      <vt:lpstr>Export och svensk exportmarknad</vt:lpstr>
      <vt:lpstr>Industriproduktionsindex</vt:lpstr>
      <vt:lpstr>Motorfordon</vt:lpstr>
      <vt:lpstr>Konfidensindikator för motor- och släpfordonsindustrin</vt:lpstr>
      <vt:lpstr>Fasta bruttoinvesteringar</vt:lpstr>
      <vt:lpstr>Fasta bruttoinvesteringar</vt:lpstr>
      <vt:lpstr>Påbörjade lägenheter</vt:lpstr>
      <vt:lpstr>Hushållens konsumtion, real disponibel inkomst och sparkvot</vt:lpstr>
      <vt:lpstr>Hushållsbarometerns mikro- och makroindex</vt:lpstr>
      <vt:lpstr>Bostadspriser</vt:lpstr>
      <vt:lpstr>Offentliga konsumtionsutgifter</vt:lpstr>
      <vt:lpstr>Import och efterfrågan</vt:lpstr>
      <vt:lpstr>Sysselsatta och arbetade timmar</vt:lpstr>
      <vt:lpstr>Anställningsplaner i näringslivet</vt:lpstr>
      <vt:lpstr>Lediga jobb och varsel om uppsägning</vt:lpstr>
      <vt:lpstr>Bidrag till sysselsättningstillväxten</vt:lpstr>
      <vt:lpstr>Sysselsättningsgrad</vt:lpstr>
      <vt:lpstr>Sysselsättningsgrad efter ålder</vt:lpstr>
      <vt:lpstr>Demografiskt justerad sysselsättningsgrad</vt:lpstr>
      <vt:lpstr>Arbetskraft</vt:lpstr>
      <vt:lpstr>Arbetskraftsdeltagande</vt:lpstr>
      <vt:lpstr>Arbetslöshet</vt:lpstr>
      <vt:lpstr>Arbetslöshet bland inrikes och utrikes födda</vt:lpstr>
      <vt:lpstr>BNP-gap och PCA-indikatorn</vt:lpstr>
      <vt:lpstr>Brist på arbetskraft i näringslivet</vt:lpstr>
      <vt:lpstr>Brist på arbetskraft</vt:lpstr>
      <vt:lpstr>Arbetslöshet enligt AKU och Arbetsförmedlingen</vt:lpstr>
      <vt:lpstr>Förändring i arbetslöshet mellan andra kvartalet 2009 och andra kvartalet 2016 i olika län</vt:lpstr>
      <vt:lpstr>Centralt avtalade lönenivåer i hela ekonomin</vt:lpstr>
      <vt:lpstr>Preliminära och definitiva konjunkturlöner i hela ekonomin vid Konjunkturinstitutets augustiprognoser</vt:lpstr>
      <vt:lpstr>Arbetsmarknadsgap och timlön i näringslivet</vt:lpstr>
      <vt:lpstr>Timlön i näringsliv, kommunal sektor och statlig sektor</vt:lpstr>
      <vt:lpstr>Timlön och arbetskostnad per timme i näringslivet</vt:lpstr>
      <vt:lpstr>Arbetsgivaravgifter i näringslivet uppdelade efter lagstadgade och avtalade avgifter</vt:lpstr>
      <vt:lpstr>Enhetsarbetskostnad i näringslivet</vt:lpstr>
      <vt:lpstr>Lönsamhet i näringslivet</vt:lpstr>
      <vt:lpstr>Sammanvägd justerad vinstandel</vt:lpstr>
      <vt:lpstr>Konsumentpriser</vt:lpstr>
      <vt:lpstr>Företagens prisförväntningar på tre månaders sikt, handeln</vt:lpstr>
      <vt:lpstr>Företagens inflationsförväntningar på ett års sikt</vt:lpstr>
      <vt:lpstr>Lönsamhetsomdöme i handeln</vt:lpstr>
      <vt:lpstr>Energipriser, direkt bidrag till KPI-inflation</vt:lpstr>
      <vt:lpstr>Pris på råolja och drivmedel</vt:lpstr>
      <vt:lpstr>Spot- och terminspriser på 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2016-08-30T07:06:17Z</dcterms:modified>
</cp:coreProperties>
</file>