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321" r:id="rId3"/>
    <p:sldId id="313" r:id="rId4"/>
    <p:sldId id="320" r:id="rId5"/>
    <p:sldId id="286" r:id="rId6"/>
    <p:sldId id="298" r:id="rId7"/>
    <p:sldId id="306" r:id="rId8"/>
    <p:sldId id="322" r:id="rId9"/>
    <p:sldId id="292" r:id="rId10"/>
    <p:sldId id="324" r:id="rId11"/>
    <p:sldId id="290" r:id="rId12"/>
    <p:sldId id="323" r:id="rId13"/>
    <p:sldId id="325" r:id="rId14"/>
    <p:sldId id="291" r:id="rId15"/>
    <p:sldId id="307" r:id="rId16"/>
    <p:sldId id="294" r:id="rId17"/>
    <p:sldId id="295" r:id="rId18"/>
    <p:sldId id="327" r:id="rId19"/>
    <p:sldId id="326" r:id="rId20"/>
    <p:sldId id="300" r:id="rId21"/>
    <p:sldId id="299" r:id="rId22"/>
    <p:sldId id="303" r:id="rId23"/>
    <p:sldId id="319" r:id="rId24"/>
  </p:sldIdLst>
  <p:sldSz cx="9906000" cy="6858000" type="A4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9D9D9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658" autoAdjust="0"/>
  </p:normalViewPr>
  <p:slideViewPr>
    <p:cSldViewPr showGuides="1">
      <p:cViewPr>
        <p:scale>
          <a:sx n="100" d="100"/>
          <a:sy n="100" d="100"/>
        </p:scale>
        <p:origin x="-1644" y="-576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>
        <p:scale>
          <a:sx n="90" d="100"/>
          <a:sy n="90" d="100"/>
        </p:scale>
        <p:origin x="-3798" y="-19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25A00-F984-4941-AF23-260101C34B0B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12EA-C084-4EE0-973F-C23233B2B8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56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A5535-0D03-41FD-A61F-3D6712E72FA1}" type="slidenum">
              <a:rPr lang="sv-SE" smtClean="0"/>
              <a:t>1</a:t>
            </a:fld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730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3996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972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62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29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451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711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656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043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810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81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2691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8120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1495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211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022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726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785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 </a:t>
            </a:r>
          </a:p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405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661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698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286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512EA-C084-4EE0-973F-C23233B2B8A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31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namn på ansvarig(a) föredragshållare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74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41805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1825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967770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37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5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8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700808"/>
            <a:ext cx="6502221" cy="47431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textruta 22"/>
          <p:cNvSpPr txBox="1"/>
          <p:nvPr userDrawn="1"/>
        </p:nvSpPr>
        <p:spPr>
          <a:xfrm>
            <a:off x="631825" y="1319213"/>
            <a:ext cx="6515100" cy="381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333333"/>
                </a:solidFill>
              </a:rPr>
              <a:t>Innehållsförteckning</a:t>
            </a:r>
            <a:endParaRPr lang="sv-SE" b="1" dirty="0">
              <a:solidFill>
                <a:srgbClr val="333333"/>
              </a:solidFill>
            </a:endParaRPr>
          </a:p>
        </p:txBody>
      </p:sp>
      <p:sp>
        <p:nvSpPr>
          <p:cNvPr id="24" name="textruta 23"/>
          <p:cNvSpPr txBox="1"/>
          <p:nvPr userDrawn="1"/>
        </p:nvSpPr>
        <p:spPr>
          <a:xfrm>
            <a:off x="273050" y="273050"/>
            <a:ext cx="950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4D4D4D"/>
                </a:solidFill>
              </a:rPr>
              <a:t>Konjunkturinstitutet</a:t>
            </a:r>
            <a:endParaRPr lang="sv-SE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273050" y="1773238"/>
            <a:ext cx="9412288" cy="1064004"/>
          </a:xfrm>
        </p:spPr>
        <p:txBody>
          <a:bodyPr anchor="t">
            <a:noAutofit/>
          </a:bodyPr>
          <a:lstStyle>
            <a:lvl1pPr marL="0" indent="0">
              <a:buNone/>
              <a:defRPr sz="3600" b="1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Avsnitt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23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09729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3"/>
          <p:cNvGrpSpPr>
            <a:grpSpLocks/>
          </p:cNvGrpSpPr>
          <p:nvPr userDrawn="1"/>
        </p:nvGrpSpPr>
        <p:grpSpPr bwMode="auto">
          <a:xfrm>
            <a:off x="7213600" y="0"/>
            <a:ext cx="2692400" cy="6524628"/>
            <a:chOff x="4544" y="0"/>
            <a:chExt cx="1696" cy="4110"/>
          </a:xfrm>
        </p:grpSpPr>
        <p:pic>
          <p:nvPicPr>
            <p:cNvPr id="19" name="Picture 8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9" y="3556"/>
              <a:ext cx="526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2" descr="sv logotyp 8 cm 6% beskruren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Ylva Hedén Westerdahl</a:t>
            </a:r>
            <a:endParaRPr lang="sv-SE" dirty="0"/>
          </a:p>
          <a:p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KONJUNKTURINSTITUTET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13 oktober 2017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344488" y="19888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/>
              <a:t>Lönebildningsrapporten 2017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632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Skillnad i produktivitetsnivå Sverige och Europa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smtClean="0"/>
              <a:t>Svårt att jämföra mellan länder</a:t>
            </a:r>
          </a:p>
          <a:p>
            <a:pPr lvl="1"/>
            <a:r>
              <a:rPr lang="sv-SE" dirty="0"/>
              <a:t>V</a:t>
            </a:r>
            <a:r>
              <a:rPr lang="sv-SE" dirty="0" smtClean="0"/>
              <a:t>ariationer i priser länder emellan ger olika utveckling i produktiviteten.</a:t>
            </a:r>
          </a:p>
          <a:p>
            <a:endParaRPr lang="sv-SE" dirty="0"/>
          </a:p>
          <a:p>
            <a:r>
              <a:rPr lang="sv-SE" dirty="0"/>
              <a:t>Jämfört produktiviteten i branscher utsatta för internationell </a:t>
            </a:r>
            <a:r>
              <a:rPr lang="sv-SE" dirty="0" smtClean="0"/>
              <a:t>konkurrens</a:t>
            </a:r>
          </a:p>
          <a:p>
            <a:pPr lvl="1"/>
            <a:r>
              <a:rPr lang="sv-SE" dirty="0" smtClean="0"/>
              <a:t>Antar att priserna som företagen möter är ungefär desamma.</a:t>
            </a:r>
          </a:p>
          <a:p>
            <a:pPr lvl="1"/>
            <a:endParaRPr lang="sv-SE" dirty="0"/>
          </a:p>
          <a:p>
            <a:r>
              <a:rPr lang="sv-SE" dirty="0" smtClean="0"/>
              <a:t>Har tittat på 2014 och 2015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Jämfört tex textilindustrin i Sverige och Europa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36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Sverige nära toppen av Europas produktivitetsliga inom </a:t>
            </a:r>
            <a:r>
              <a:rPr lang="sv-SE" dirty="0" err="1" smtClean="0"/>
              <a:t>bl</a:t>
            </a:r>
            <a:r>
              <a:rPr lang="sv-SE" dirty="0" smtClean="0"/>
              <a:t> a tillverkningsindustrin och telekom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Nära produktivitetsfronten</a:t>
            </a:r>
          </a:p>
          <a:p>
            <a:pPr lvl="1"/>
            <a:r>
              <a:rPr lang="sv-SE" dirty="0" smtClean="0"/>
              <a:t>Tillverkningsindustrin (tex)</a:t>
            </a:r>
          </a:p>
          <a:p>
            <a:pPr lvl="2"/>
            <a:r>
              <a:rPr lang="sv-SE" dirty="0" smtClean="0"/>
              <a:t>Skogsindustri</a:t>
            </a:r>
          </a:p>
          <a:p>
            <a:pPr lvl="2"/>
            <a:r>
              <a:rPr lang="sv-SE" dirty="0" smtClean="0"/>
              <a:t>Elektronik och optik</a:t>
            </a:r>
          </a:p>
          <a:p>
            <a:pPr lvl="1"/>
            <a:r>
              <a:rPr lang="sv-SE" dirty="0" smtClean="0"/>
              <a:t>Information- och kommunikationsbranschen</a:t>
            </a:r>
          </a:p>
          <a:p>
            <a:pPr lvl="1"/>
            <a:r>
              <a:rPr lang="sv-SE" dirty="0" smtClean="0"/>
              <a:t>Finans- och försäkringsverksamhet</a:t>
            </a:r>
          </a:p>
          <a:p>
            <a:endParaRPr lang="sv-SE" dirty="0"/>
          </a:p>
          <a:p>
            <a:r>
              <a:rPr lang="sv-SE" dirty="0" smtClean="0"/>
              <a:t>Långt från produktivitetsfronten</a:t>
            </a:r>
          </a:p>
          <a:p>
            <a:pPr lvl="1"/>
            <a:r>
              <a:rPr lang="sv-SE" dirty="0" smtClean="0"/>
              <a:t>Tillverkningsindustrin (tex)</a:t>
            </a:r>
          </a:p>
          <a:p>
            <a:pPr lvl="2"/>
            <a:r>
              <a:rPr lang="sv-SE" dirty="0" smtClean="0"/>
              <a:t>Textilindustrin</a:t>
            </a:r>
          </a:p>
          <a:p>
            <a:pPr lvl="2"/>
            <a:r>
              <a:rPr lang="sv-SE" dirty="0" smtClean="0"/>
              <a:t>Gummi-, plast och mineralproduktindustri</a:t>
            </a:r>
          </a:p>
          <a:p>
            <a:pPr lvl="1"/>
            <a:r>
              <a:rPr lang="sv-SE" dirty="0" smtClean="0"/>
              <a:t>Tjänstebranscher (tex)</a:t>
            </a:r>
          </a:p>
          <a:p>
            <a:pPr lvl="2"/>
            <a:r>
              <a:rPr lang="sv-SE" dirty="0" smtClean="0"/>
              <a:t>Hotell och restaurang</a:t>
            </a:r>
          </a:p>
          <a:p>
            <a:pPr lvl="2"/>
            <a:r>
              <a:rPr lang="sv-SE" dirty="0" smtClean="0"/>
              <a:t>Partihandel</a:t>
            </a:r>
          </a:p>
          <a:p>
            <a:pPr marL="361950" lvl="2" indent="0">
              <a:buNone/>
            </a:pP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2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Möjliga förklaringar till skillnad i produktivitetsnivå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v-SE" dirty="0" smtClean="0"/>
              <a:t>Arbetskraftens kompetens </a:t>
            </a:r>
          </a:p>
          <a:p>
            <a:pPr lvl="1">
              <a:spcBef>
                <a:spcPts val="0"/>
              </a:spcBef>
              <a:defRPr/>
            </a:pPr>
            <a:r>
              <a:rPr lang="sv-SE" dirty="0" smtClean="0"/>
              <a:t>förmågan </a:t>
            </a:r>
            <a:r>
              <a:rPr lang="sv-SE" dirty="0"/>
              <a:t>att tillgodogöra sig </a:t>
            </a:r>
            <a:r>
              <a:rPr lang="sv-SE" dirty="0" smtClean="0"/>
              <a:t>andras </a:t>
            </a:r>
            <a:r>
              <a:rPr lang="sv-SE" dirty="0" smtClean="0"/>
              <a:t>innovationer</a:t>
            </a:r>
            <a:endParaRPr lang="sv-SE" dirty="0" smtClean="0"/>
          </a:p>
          <a:p>
            <a:pPr>
              <a:spcBef>
                <a:spcPts val="0"/>
              </a:spcBef>
              <a:defRPr/>
            </a:pPr>
            <a:endParaRPr lang="sv-SE" dirty="0"/>
          </a:p>
          <a:p>
            <a:pPr>
              <a:spcBef>
                <a:spcPts val="0"/>
              </a:spcBef>
              <a:defRPr/>
            </a:pPr>
            <a:r>
              <a:rPr lang="sv-SE" dirty="0" smtClean="0"/>
              <a:t>Mängden </a:t>
            </a:r>
            <a:r>
              <a:rPr lang="sv-SE" dirty="0"/>
              <a:t>realkapital i </a:t>
            </a:r>
            <a:r>
              <a:rPr lang="sv-SE" dirty="0" smtClean="0"/>
              <a:t>produktionen</a:t>
            </a:r>
          </a:p>
          <a:p>
            <a:pPr lvl="1">
              <a:spcBef>
                <a:spcPts val="0"/>
              </a:spcBef>
              <a:defRPr/>
            </a:pPr>
            <a:r>
              <a:rPr lang="sv-SE" dirty="0" smtClean="0"/>
              <a:t>Skillnad i produktionsteknologi 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Olika </a:t>
            </a:r>
            <a:r>
              <a:rPr lang="sv-SE" dirty="0"/>
              <a:t>förutsättningar vad gäller geografi och klimat.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”Datafel” </a:t>
            </a:r>
          </a:p>
          <a:p>
            <a:pPr lvl="1"/>
            <a:r>
              <a:rPr lang="sv-SE" dirty="0" smtClean="0"/>
              <a:t>Jämför </a:t>
            </a:r>
            <a:r>
              <a:rPr lang="sv-SE" dirty="0"/>
              <a:t>äpplen och päron, skillnad i sammansättning.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41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2480" y="908720"/>
            <a:ext cx="6860995" cy="933060"/>
          </a:xfrm>
        </p:spPr>
        <p:txBody>
          <a:bodyPr/>
          <a:lstStyle/>
          <a:p>
            <a:r>
              <a:rPr lang="sv-SE" dirty="0"/>
              <a:t>Konkurrenskraft i svensk tillverkningsindustri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2520" y="2276872"/>
            <a:ext cx="6502221" cy="3621955"/>
          </a:xfrm>
        </p:spPr>
        <p:txBody>
          <a:bodyPr/>
          <a:lstStyle/>
          <a:p>
            <a:pPr marL="171450" indent="-171450"/>
            <a:r>
              <a:rPr lang="sv-SE" dirty="0"/>
              <a:t>Produktivitet är viktigt för </a:t>
            </a:r>
            <a:r>
              <a:rPr lang="sv-SE" dirty="0" smtClean="0"/>
              <a:t>konkurrenskraften</a:t>
            </a:r>
          </a:p>
          <a:p>
            <a:pPr marL="171450" indent="-171450"/>
            <a:endParaRPr lang="sv-SE" dirty="0"/>
          </a:p>
          <a:p>
            <a:pPr marL="171450" indent="-171450"/>
            <a:r>
              <a:rPr lang="sv-SE" dirty="0"/>
              <a:t>Företagens kostnader lägre, allt annat lika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580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06090"/>
          </a:xfrm>
        </p:spPr>
        <p:txBody>
          <a:bodyPr/>
          <a:lstStyle/>
          <a:p>
            <a:r>
              <a:rPr lang="sv-SE" dirty="0" smtClean="0"/>
              <a:t>Nedåtgående trend i sysselsättningen i tillverkningsindustrin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4488" y="1052737"/>
            <a:ext cx="7416824" cy="504056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Betyder det att konkurrenskraften är svag?</a:t>
            </a:r>
          </a:p>
        </p:txBody>
      </p:sp>
      <p:sp>
        <p:nvSpPr>
          <p:cNvPr id="4" name="Underrubrik 3"/>
          <p:cNvSpPr>
            <a:spLocks noGrp="1"/>
          </p:cNvSpPr>
          <p:nvPr>
            <p:ph type="subTitle" idx="14"/>
          </p:nvPr>
        </p:nvSpPr>
        <p:spPr>
          <a:xfrm>
            <a:off x="776535" y="6159513"/>
            <a:ext cx="6860995" cy="316931"/>
          </a:xfrm>
        </p:spPr>
        <p:txBody>
          <a:bodyPr/>
          <a:lstStyle/>
          <a:p>
            <a:r>
              <a:rPr lang="sv-SE" sz="1100" dirty="0"/>
              <a:t>Källor: Eurostat och Konjunkturinstitutet.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5" y="2420888"/>
            <a:ext cx="5986085" cy="374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atshållare för text 3"/>
          <p:cNvSpPr txBox="1">
            <a:spLocks/>
          </p:cNvSpPr>
          <p:nvPr/>
        </p:nvSpPr>
        <p:spPr>
          <a:xfrm>
            <a:off x="776535" y="2060524"/>
            <a:ext cx="6860995" cy="360363"/>
          </a:xfrm>
          <a:prstGeom prst="rect">
            <a:avLst/>
          </a:prstGeom>
        </p:spPr>
        <p:txBody>
          <a:bodyPr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 smtClean="0"/>
              <a:t>Andel av totala antalet sysselsatta, procent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68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634082"/>
          </a:xfrm>
        </p:spPr>
        <p:txBody>
          <a:bodyPr>
            <a:noAutofit/>
          </a:bodyPr>
          <a:lstStyle/>
          <a:p>
            <a:r>
              <a:rPr lang="sv-SE" dirty="0"/>
              <a:t>Tillverkningsindustrins </a:t>
            </a:r>
            <a:r>
              <a:rPr lang="sv-SE" dirty="0" smtClean="0"/>
              <a:t>arbetskostnadsandel </a:t>
            </a:r>
            <a:r>
              <a:rPr lang="sv-SE" dirty="0"/>
              <a:t>är högre än tidigare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75" y="1675875"/>
            <a:ext cx="6498899" cy="406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344488" y="1196752"/>
            <a:ext cx="6860995" cy="576387"/>
          </a:xfrm>
        </p:spPr>
        <p:txBody>
          <a:bodyPr>
            <a:normAutofit fontScale="92500" lnSpcReduction="20000"/>
          </a:bodyPr>
          <a:lstStyle/>
          <a:p>
            <a:r>
              <a:rPr lang="sv-SE" sz="1900" dirty="0"/>
              <a:t>Relativ arbetskostnadsandel i tillverkningsindustrin* Index 2005=100</a:t>
            </a:r>
          </a:p>
          <a:p>
            <a:endParaRPr lang="sv-SE" dirty="0"/>
          </a:p>
        </p:txBody>
      </p:sp>
      <p:sp>
        <p:nvSpPr>
          <p:cNvPr id="11" name="Underrubrik 4"/>
          <p:cNvSpPr>
            <a:spLocks noGrp="1"/>
          </p:cNvSpPr>
          <p:nvPr>
            <p:ph type="subTitle" idx="14"/>
          </p:nvPr>
        </p:nvSpPr>
        <p:spPr>
          <a:xfrm>
            <a:off x="272480" y="5949280"/>
            <a:ext cx="6860995" cy="648072"/>
          </a:xfrm>
        </p:spPr>
        <p:txBody>
          <a:bodyPr/>
          <a:lstStyle/>
          <a:p>
            <a:r>
              <a:rPr lang="sv-SE" dirty="0" err="1"/>
              <a:t>Anm</a:t>
            </a:r>
            <a:r>
              <a:rPr lang="sv-SE" dirty="0"/>
              <a:t>: * KIX-vägda arbetskostnadsandelen för euroområdet, Danmark, Norge och Storbritannien.</a:t>
            </a:r>
          </a:p>
          <a:p>
            <a:r>
              <a:rPr lang="sv-SE" dirty="0" smtClean="0"/>
              <a:t>Källor: Eurostat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294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912198" cy="778098"/>
          </a:xfrm>
        </p:spPr>
        <p:txBody>
          <a:bodyPr>
            <a:normAutofit/>
          </a:bodyPr>
          <a:lstStyle/>
          <a:p>
            <a:r>
              <a:rPr lang="sv-SE" dirty="0" smtClean="0"/>
              <a:t>Senast halvåret är tillverkningsindustrin nöjda med lönsamheten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935633"/>
          </a:xfrm>
        </p:spPr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Procent, årsvärden respektive nettotal, säsongsrensade kvartalsvärden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Källor: SCB och Konjunkturinstitutet.</a:t>
            </a:r>
            <a:endParaRPr lang="sv-SE"/>
          </a:p>
        </p:txBody>
      </p:sp>
      <p:sp>
        <p:nvSpPr>
          <p:cNvPr id="3" name="Ellips 2"/>
          <p:cNvSpPr/>
          <p:nvPr/>
        </p:nvSpPr>
        <p:spPr>
          <a:xfrm>
            <a:off x="6105128" y="2420888"/>
            <a:ext cx="576064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 9"/>
          <p:cNvCxnSpPr/>
          <p:nvPr/>
        </p:nvCxnSpPr>
        <p:spPr>
          <a:xfrm flipV="1">
            <a:off x="6105128" y="2781919"/>
            <a:ext cx="348294" cy="215033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8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94122"/>
          </a:xfrm>
        </p:spPr>
        <p:txBody>
          <a:bodyPr>
            <a:normAutofit/>
          </a:bodyPr>
          <a:lstStyle/>
          <a:p>
            <a:r>
              <a:rPr lang="sv-SE" dirty="0" smtClean="0"/>
              <a:t>Fasta bruttoinvesteringar i tillverkningsindustrin har stigit de senaste åren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2480" y="1268760"/>
            <a:ext cx="6860995" cy="360363"/>
          </a:xfrm>
        </p:spPr>
        <p:txBody>
          <a:bodyPr>
            <a:noAutofit/>
          </a:bodyPr>
          <a:lstStyle/>
          <a:p>
            <a:r>
              <a:rPr lang="sv-SE" dirty="0" smtClean="0"/>
              <a:t>Andel av tillverkningsindustrins förädlingsvärde, procent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 smtClean="0"/>
              <a:t>Källor: SCB och Konjunkturinstitutet.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96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>
                <a:solidFill>
                  <a:srgbClr val="4D4D4D"/>
                </a:solidFill>
                <a:latin typeface="+mj-lt"/>
                <a:ea typeface="+mj-ea"/>
                <a:cs typeface="+mj-cs"/>
              </a:rPr>
              <a:t>Löneflexibilitet och avtalskonstruktioner</a:t>
            </a:r>
            <a:r>
              <a:rPr lang="sv-SE" dirty="0" smtClean="0"/>
              <a:t>	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157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Löneflexibilitet och avtalskonstruktioner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Med </a:t>
            </a:r>
            <a:r>
              <a:rPr lang="sv-SE" dirty="0"/>
              <a:t>löneflexibilitet menar vi att det finns utrymme för regional anpassning av löner till den rådande arbetskraftsefterfrågan.</a:t>
            </a:r>
          </a:p>
          <a:p>
            <a:endParaRPr lang="sv-SE" dirty="0" smtClean="0"/>
          </a:p>
          <a:p>
            <a:r>
              <a:rPr lang="sv-SE" dirty="0" smtClean="0"/>
              <a:t>Avtalskonstruktioner i privat sektor</a:t>
            </a:r>
          </a:p>
          <a:p>
            <a:pPr lvl="1"/>
            <a:r>
              <a:rPr lang="sv-SE" dirty="0" smtClean="0"/>
              <a:t>Olika grad av central styrning</a:t>
            </a:r>
          </a:p>
          <a:p>
            <a:endParaRPr lang="sv-SE" dirty="0"/>
          </a:p>
          <a:p>
            <a:r>
              <a:rPr lang="sv-SE" dirty="0" smtClean="0"/>
              <a:t>Branscher centrala avtal </a:t>
            </a:r>
            <a:r>
              <a:rPr lang="sv-SE" u="sng" dirty="0" smtClean="0"/>
              <a:t>mer styrande</a:t>
            </a:r>
          </a:p>
          <a:p>
            <a:pPr lvl="1"/>
            <a:r>
              <a:rPr lang="sv-SE" dirty="0"/>
              <a:t>Lägstalönerna nära medianlönen i </a:t>
            </a:r>
            <a:r>
              <a:rPr lang="sv-SE" dirty="0" smtClean="0"/>
              <a:t>branschen</a:t>
            </a:r>
          </a:p>
          <a:p>
            <a:pPr lvl="1"/>
            <a:r>
              <a:rPr lang="sv-SE" dirty="0" smtClean="0"/>
              <a:t>Alla anställda samma generella lönehöjningar</a:t>
            </a:r>
          </a:p>
          <a:p>
            <a:pPr lvl="1"/>
            <a:r>
              <a:rPr lang="sv-SE" dirty="0" smtClean="0"/>
              <a:t>Tarifflöner med fastställda lönenivåer</a:t>
            </a:r>
          </a:p>
          <a:p>
            <a:pPr lvl="1"/>
            <a:endParaRPr lang="sv-SE" dirty="0"/>
          </a:p>
          <a:p>
            <a:r>
              <a:rPr lang="sv-SE" dirty="0" smtClean="0"/>
              <a:t>Branscher centrala avtalen </a:t>
            </a:r>
            <a:r>
              <a:rPr lang="sv-SE" u="sng" dirty="0" smtClean="0"/>
              <a:t>mindre styrande</a:t>
            </a:r>
          </a:p>
          <a:p>
            <a:pPr lvl="1"/>
            <a:r>
              <a:rPr lang="sv-SE" dirty="0" smtClean="0"/>
              <a:t>Resterande branscher inom privat sektor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13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Lönebildningsrapporten uppdrag från regeringen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Lönebildningsrapporten analyserar de samhällsekonomiska förutsättningarna för lönebildningen</a:t>
            </a:r>
          </a:p>
          <a:p>
            <a:endParaRPr lang="sv-SE" dirty="0"/>
          </a:p>
          <a:p>
            <a:r>
              <a:rPr lang="sv-SE" dirty="0"/>
              <a:t>Analysera sambanden mellan arbetslöshet, sysselsättning och löner </a:t>
            </a:r>
          </a:p>
          <a:p>
            <a:endParaRPr lang="sv-SE" dirty="0"/>
          </a:p>
          <a:p>
            <a:r>
              <a:rPr lang="sv-SE" dirty="0"/>
              <a:t>Särskild vikt läggs vid lönenivåns och lönestrukturens betydelse för arbetslöshet och sysselsättning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0387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</a:t>
            </a:r>
            <a:r>
              <a:rPr lang="sv-SE" dirty="0" smtClean="0"/>
              <a:t>iktigt att löner reagerar på variationer i arbetskraftsefterfrågan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Minskar risken att svag efterfrågan leder till hög arbetslöshet och varaktiga negativa effekter på arbetsmarknaden</a:t>
            </a:r>
          </a:p>
          <a:p>
            <a:endParaRPr lang="sv-SE" dirty="0" smtClean="0"/>
          </a:p>
          <a:p>
            <a:r>
              <a:rPr lang="sv-SE" dirty="0" smtClean="0"/>
              <a:t>Löneflexibilitet fördelar kostnader av en tillfällig lågkonjunktur jämnare över arbetskraften</a:t>
            </a:r>
          </a:p>
          <a:p>
            <a:endParaRPr lang="sv-SE" dirty="0" smtClean="0"/>
          </a:p>
          <a:p>
            <a:r>
              <a:rPr lang="sv-SE" dirty="0" smtClean="0"/>
              <a:t>I Sverige är den lokala löneflexibiliteten nödvändig för att åstadkomma förändringar i relativlönerna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180975" lvl="1" indent="0">
              <a:buNone/>
            </a:pPr>
            <a:endParaRPr lang="sv-SE" dirty="0" smtClean="0"/>
          </a:p>
        </p:txBody>
      </p:sp>
      <p:sp>
        <p:nvSpPr>
          <p:cNvPr id="7" name="Underrubrik 6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3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Avtalskonstruktionerna är viktiga för graden av löneflexibilitet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7" name="Underrubrik 6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784224" y="1471613"/>
            <a:ext cx="6502221" cy="4774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 smtClean="0"/>
              <a:t>Branscher centrala avtalen inte är lika styrande</a:t>
            </a:r>
          </a:p>
          <a:p>
            <a:pPr lvl="1"/>
            <a:r>
              <a:rPr lang="sv-SE" dirty="0" smtClean="0"/>
              <a:t>Gäller ca 80 procent av näringslivet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Högre regional arbetslöshet en tydlig dämpande effekt på den regionala lönenivån</a:t>
            </a:r>
          </a:p>
          <a:p>
            <a:pPr lvl="2"/>
            <a:r>
              <a:rPr lang="sv-SE" dirty="0" smtClean="0"/>
              <a:t>Arbetslöshet fördubblas, 4 </a:t>
            </a:r>
            <a:r>
              <a:rPr lang="sv-SE" dirty="0" smtClean="0">
                <a:sym typeface="Wingdings" panose="05000000000000000000" pitchFamily="2" charset="2"/>
              </a:rPr>
              <a:t> </a:t>
            </a:r>
            <a:r>
              <a:rPr lang="sv-SE" dirty="0" smtClean="0"/>
              <a:t>8%, lönenivån 3 procent lägre</a:t>
            </a:r>
          </a:p>
          <a:p>
            <a:pPr lvl="2"/>
            <a:r>
              <a:rPr lang="sv-SE" dirty="0" smtClean="0"/>
              <a:t>På lång sikt, lönenivån 9 procent lägre</a:t>
            </a:r>
          </a:p>
          <a:p>
            <a:pPr marL="180975" lvl="1">
              <a:buFont typeface="Arial" pitchFamily="34" charset="0"/>
              <a:buChar char="•"/>
            </a:pPr>
            <a:endParaRPr lang="sv-SE" sz="1800" dirty="0" smtClean="0"/>
          </a:p>
          <a:p>
            <a:pPr marL="180975" lvl="1">
              <a:buFont typeface="Arial" pitchFamily="34" charset="0"/>
              <a:buChar char="•"/>
            </a:pPr>
            <a:r>
              <a:rPr lang="sv-SE" sz="1800" dirty="0" smtClean="0"/>
              <a:t>Löneflexibilitet större </a:t>
            </a:r>
            <a:r>
              <a:rPr lang="sv-SE" sz="1800" dirty="0"/>
              <a:t>för anställda med svagare förankring på arbetsmarknaden</a:t>
            </a:r>
          </a:p>
          <a:p>
            <a:endParaRPr lang="sv-SE" sz="2200" dirty="0" smtClean="0"/>
          </a:p>
          <a:p>
            <a:pPr marL="180975" lvl="1">
              <a:buFont typeface="Arial" pitchFamily="34" charset="0"/>
              <a:buChar char="•"/>
            </a:pPr>
            <a:r>
              <a:rPr lang="sv-SE" sz="1800" dirty="0" smtClean="0"/>
              <a:t>Lönebildningen kan åstadkomma väsentliga förändringar i relativlönerna.</a:t>
            </a:r>
            <a:endParaRPr lang="sv-SE" dirty="0" smtClean="0"/>
          </a:p>
          <a:p>
            <a:pPr marL="180975" lvl="1" indent="0">
              <a:buFont typeface="Arial" pitchFamily="34" charset="0"/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2596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Ingen löneflexibilitet i branscher där de centrala avtalen är mer styrande för lönerna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Lönerna reagerar inte på variationer i den regionala arbetslösheten i branscher med mer centralt styrd lönebildning </a:t>
            </a:r>
          </a:p>
          <a:p>
            <a:endParaRPr lang="sv-SE" dirty="0" smtClean="0"/>
          </a:p>
          <a:p>
            <a:r>
              <a:rPr lang="sv-SE" dirty="0" smtClean="0"/>
              <a:t>Även för </a:t>
            </a:r>
            <a:r>
              <a:rPr lang="sv-SE" dirty="0"/>
              <a:t>anställda med </a:t>
            </a:r>
            <a:r>
              <a:rPr lang="sv-SE" dirty="0" smtClean="0"/>
              <a:t>svagare ställning på arbetsmarknaden och för nyanställda som </a:t>
            </a:r>
            <a:r>
              <a:rPr lang="sv-SE" dirty="0"/>
              <a:t>kommit från </a:t>
            </a:r>
            <a:r>
              <a:rPr lang="sv-SE" dirty="0" smtClean="0"/>
              <a:t>arbetslöshet</a:t>
            </a:r>
          </a:p>
          <a:p>
            <a:endParaRPr lang="sv-SE" dirty="0"/>
          </a:p>
          <a:p>
            <a:r>
              <a:rPr lang="sv-SE" dirty="0"/>
              <a:t>Risken att bli arbetslös vid en konjunkturnedgång är större i branscher med lägre löneflexibilitet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9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Produktiviteten i Sverige</a:t>
            </a:r>
          </a:p>
          <a:p>
            <a:pPr lvl="1"/>
            <a:r>
              <a:rPr lang="sv-SE" dirty="0" smtClean="0"/>
              <a:t>Låg produktivitetstillväxt</a:t>
            </a:r>
          </a:p>
          <a:p>
            <a:pPr lvl="1"/>
            <a:r>
              <a:rPr lang="sv-SE" dirty="0" smtClean="0"/>
              <a:t>Sverige nära produktivitetsfronten inom tillverkningsindustrin.</a:t>
            </a:r>
          </a:p>
          <a:p>
            <a:r>
              <a:rPr lang="sv-SE" dirty="0" smtClean="0"/>
              <a:t>Konkurrenskraften i tillverkningsindustrin</a:t>
            </a:r>
          </a:p>
          <a:p>
            <a:pPr lvl="1"/>
            <a:r>
              <a:rPr lang="sv-SE" dirty="0" smtClean="0"/>
              <a:t>Fallande sysselsättningsandel inte tecken på sämre konkurrenskraft</a:t>
            </a:r>
          </a:p>
          <a:p>
            <a:pPr lvl="1"/>
            <a:r>
              <a:rPr lang="sv-SE" dirty="0" smtClean="0"/>
              <a:t>Senaste tidens utveckling ser ljus ut</a:t>
            </a:r>
          </a:p>
          <a:p>
            <a:r>
              <a:rPr lang="sv-SE" dirty="0"/>
              <a:t>Löneflexibilitet och avtalskonstruktioner</a:t>
            </a:r>
          </a:p>
          <a:p>
            <a:pPr lvl="1"/>
            <a:r>
              <a:rPr lang="sv-SE" dirty="0" smtClean="0"/>
              <a:t>Avtalskonstruktioner är viktiga för graden av löneflexibilitet</a:t>
            </a:r>
          </a:p>
          <a:p>
            <a:pPr lvl="1"/>
            <a:r>
              <a:rPr lang="sv-SE" dirty="0" smtClean="0"/>
              <a:t>Lönerna anpassar sig inte till variationer i efterfrågan där de centrala avtalen är mer styrande </a:t>
            </a:r>
          </a:p>
          <a:p>
            <a:pPr lvl="2"/>
            <a:r>
              <a:rPr lang="sv-SE" dirty="0" smtClean="0"/>
              <a:t>I de branscherna är risken för arbetslöshet större vid en tillfällig konjunkturnedgång</a:t>
            </a: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136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T</a:t>
            </a:r>
            <a:r>
              <a:rPr lang="sv-SE" dirty="0" smtClean="0"/>
              <a:t>re teman ur rapporten</a:t>
            </a:r>
          </a:p>
          <a:p>
            <a:endParaRPr lang="sv-SE" dirty="0" smtClean="0"/>
          </a:p>
          <a:p>
            <a:r>
              <a:rPr lang="sv-SE" dirty="0" smtClean="0"/>
              <a:t>Produktiviteten i Sverige</a:t>
            </a:r>
          </a:p>
          <a:p>
            <a:endParaRPr lang="sv-SE" dirty="0" smtClean="0"/>
          </a:p>
          <a:p>
            <a:r>
              <a:rPr lang="sv-SE" dirty="0" smtClean="0"/>
              <a:t>Konkurrenskraften i svenska tillverkningsindustrin</a:t>
            </a:r>
          </a:p>
          <a:p>
            <a:endParaRPr lang="sv-SE" dirty="0" smtClean="0"/>
          </a:p>
          <a:p>
            <a:r>
              <a:rPr lang="sv-SE" dirty="0" smtClean="0"/>
              <a:t>Löneflexibilitet och avtalskonstruktioner</a:t>
            </a:r>
          </a:p>
        </p:txBody>
      </p:sp>
      <p:sp>
        <p:nvSpPr>
          <p:cNvPr id="4" name="Underrubrik 3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04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>
                <a:solidFill>
                  <a:srgbClr val="4D4D4D"/>
                </a:solidFill>
                <a:latin typeface="+mj-lt"/>
                <a:ea typeface="+mj-ea"/>
                <a:cs typeface="+mj-cs"/>
              </a:rPr>
              <a:t>Produktiviteten i Sverige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83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Svag produktivitetstillväxt det senaste decenniet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647601"/>
          </a:xfrm>
        </p:spPr>
        <p:txBody>
          <a:bodyPr>
            <a:normAutofit/>
          </a:bodyPr>
          <a:lstStyle/>
          <a:p>
            <a:r>
              <a:rPr lang="sv-SE" dirty="0" smtClean="0"/>
              <a:t>Produktivitet i näringslivet, procentuell förändring, kalenderkorrigerade värden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Källor: SCB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90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Låg produktivitetsutveckling i många </a:t>
            </a:r>
            <a:r>
              <a:rPr lang="sv-SE" dirty="0" smtClean="0"/>
              <a:t>länder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647601"/>
          </a:xfrm>
        </p:spPr>
        <p:txBody>
          <a:bodyPr>
            <a:normAutofit/>
          </a:bodyPr>
          <a:lstStyle/>
          <a:p>
            <a:r>
              <a:rPr lang="sv-SE" dirty="0"/>
              <a:t>Produktivitet i hela ekonomin, </a:t>
            </a:r>
            <a:r>
              <a:rPr lang="sv-SE" dirty="0" smtClean="0"/>
              <a:t>trend, procentuell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Källor: Conference Board,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sv-SE" dirty="0"/>
              <a:t>Avtagande </a:t>
            </a:r>
            <a:r>
              <a:rPr lang="sv-SE" dirty="0" smtClean="0"/>
              <a:t>direkt effekt </a:t>
            </a:r>
            <a:r>
              <a:rPr lang="sv-SE" dirty="0"/>
              <a:t>av informations- och </a:t>
            </a:r>
            <a:r>
              <a:rPr lang="sv-SE" dirty="0" smtClean="0"/>
              <a:t>kommunikationsteknologi</a:t>
            </a:r>
          </a:p>
          <a:p>
            <a:pPr marL="285750" indent="-285750"/>
            <a:endParaRPr lang="sv-SE" dirty="0"/>
          </a:p>
          <a:p>
            <a:pPr marL="285750" indent="-285750"/>
            <a:r>
              <a:rPr lang="sv-SE" dirty="0"/>
              <a:t>Lång lågkonjunktur</a:t>
            </a:r>
          </a:p>
          <a:p>
            <a:pPr marL="0" indent="0">
              <a:buNone/>
            </a:pPr>
            <a:endParaRPr lang="sv-SE" dirty="0" smtClean="0"/>
          </a:p>
          <a:p>
            <a:pPr marL="285750" indent="-285750"/>
            <a:r>
              <a:rPr lang="sv-SE" dirty="0" smtClean="0"/>
              <a:t>Låg </a:t>
            </a:r>
            <a:r>
              <a:rPr lang="sv-SE" dirty="0"/>
              <a:t>tillväxt i de teknologiskt mest avancerade </a:t>
            </a:r>
            <a:r>
              <a:rPr lang="sv-SE" dirty="0" smtClean="0"/>
              <a:t>länderna</a:t>
            </a:r>
          </a:p>
          <a:p>
            <a:pPr marL="285750" indent="-285750"/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932433" cy="706090"/>
          </a:xfrm>
        </p:spPr>
        <p:txBody>
          <a:bodyPr>
            <a:noAutofit/>
          </a:bodyPr>
          <a:lstStyle/>
          <a:p>
            <a:r>
              <a:rPr lang="sv-SE" dirty="0"/>
              <a:t>Möjliga förklaringar till den låga produktivitetstillväxten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sz="1200" dirty="0"/>
          </a:p>
        </p:txBody>
      </p:sp>
      <p:sp>
        <p:nvSpPr>
          <p:cNvPr id="7" name="Platshållare för text 3"/>
          <p:cNvSpPr txBox="1">
            <a:spLocks/>
          </p:cNvSpPr>
          <p:nvPr/>
        </p:nvSpPr>
        <p:spPr>
          <a:xfrm>
            <a:off x="344488" y="764704"/>
            <a:ext cx="686099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4988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63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6293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Investeringar i FoU har minskat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OECD.</a:t>
            </a:r>
          </a:p>
          <a:p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754589"/>
            <a:ext cx="6696744" cy="4184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2480" y="764704"/>
            <a:ext cx="6860995" cy="360363"/>
          </a:xfrm>
        </p:spPr>
        <p:txBody>
          <a:bodyPr>
            <a:noAutofit/>
          </a:bodyPr>
          <a:lstStyle/>
          <a:p>
            <a:r>
              <a:rPr lang="sv-SE" dirty="0"/>
              <a:t>FoU-investeringar i hela </a:t>
            </a:r>
            <a:r>
              <a:rPr lang="sv-SE" dirty="0" smtClean="0"/>
              <a:t>ekonomin, procent av BNP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372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06090"/>
          </a:xfrm>
        </p:spPr>
        <p:txBody>
          <a:bodyPr>
            <a:normAutofit/>
          </a:bodyPr>
          <a:lstStyle/>
          <a:p>
            <a:r>
              <a:rPr lang="sv-SE" dirty="0" smtClean="0"/>
              <a:t>Sverige har en hög produktivitetsnivå, men inte den högsta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935633"/>
          </a:xfrm>
        </p:spPr>
        <p:txBody>
          <a:bodyPr>
            <a:normAutofit fontScale="850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Fasta priser, USD, genomsnittlig köpkraftsjusterad </a:t>
            </a:r>
            <a:r>
              <a:rPr lang="sv-SE" dirty="0"/>
              <a:t>produktivitetsnivå 2013-2015 i vissa OECD-länder, </a:t>
            </a:r>
            <a:r>
              <a:rPr lang="sv-SE" dirty="0" smtClean="0"/>
              <a:t>2010 </a:t>
            </a:r>
            <a:r>
              <a:rPr lang="sv-SE" dirty="0"/>
              <a:t>års priser 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OECD.</a:t>
            </a:r>
            <a:endParaRPr lang="sv-SE"/>
          </a:p>
        </p:txBody>
      </p:sp>
      <p:sp>
        <p:nvSpPr>
          <p:cNvPr id="3" name="Ellips 2"/>
          <p:cNvSpPr/>
          <p:nvPr/>
        </p:nvSpPr>
        <p:spPr>
          <a:xfrm>
            <a:off x="4293809" y="5386603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6045752" y="5213267"/>
            <a:ext cx="504056" cy="4383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2504728" y="5252433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6010</TotalTime>
  <Words>753</Words>
  <Application>Microsoft Office PowerPoint</Application>
  <PresentationFormat>A4 (210 x 297 mm)</PresentationFormat>
  <Paragraphs>176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4" baseType="lpstr">
      <vt:lpstr>Office-tema</vt:lpstr>
      <vt:lpstr>KONJUNKTURINSTITUTET</vt:lpstr>
      <vt:lpstr>Lönebildningsrapporten uppdrag från regeringen</vt:lpstr>
      <vt:lpstr>Sammanfattning</vt:lpstr>
      <vt:lpstr>PowerPoint-presentation</vt:lpstr>
      <vt:lpstr>Svag produktivitetstillväxt det senaste decenniet</vt:lpstr>
      <vt:lpstr>Låg produktivitetsutveckling i många länder</vt:lpstr>
      <vt:lpstr>Möjliga förklaringar till den låga produktivitetstillväxten</vt:lpstr>
      <vt:lpstr>Investeringar i FoU har minskat</vt:lpstr>
      <vt:lpstr>Sverige har en hög produktivitetsnivå, men inte den högsta</vt:lpstr>
      <vt:lpstr>Skillnad i produktivitetsnivå Sverige och Europa</vt:lpstr>
      <vt:lpstr>Sverige nära toppen av Europas produktivitetsliga inom bl a tillverkningsindustrin och telekom</vt:lpstr>
      <vt:lpstr>Möjliga förklaringar till skillnad i produktivitetsnivå</vt:lpstr>
      <vt:lpstr>Konkurrenskraft i svensk tillverkningsindustri </vt:lpstr>
      <vt:lpstr>Nedåtgående trend i sysselsättningen i tillverkningsindustrin</vt:lpstr>
      <vt:lpstr>Tillverkningsindustrins arbetskostnadsandel är högre än tidigare</vt:lpstr>
      <vt:lpstr>Senast halvåret är tillverkningsindustrin nöjda med lönsamheten</vt:lpstr>
      <vt:lpstr>Fasta bruttoinvesteringar i tillverkningsindustrin har stigit de senaste åren</vt:lpstr>
      <vt:lpstr> </vt:lpstr>
      <vt:lpstr>Löneflexibilitet och avtalskonstruktioner </vt:lpstr>
      <vt:lpstr>Viktigt att löner reagerar på variationer i arbetskraftsefterfrågan</vt:lpstr>
      <vt:lpstr>Avtalskonstruktionerna är viktiga för graden av löneflexibilitet</vt:lpstr>
      <vt:lpstr>Ingen löneflexibilitet i branscher där de centrala avtalen är mer styrande för lönerna</vt:lpstr>
      <vt:lpstr>Sammanfattning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Konjunkturinstitutet</dc:creator>
  <cp:lastModifiedBy>Rosmari</cp:lastModifiedBy>
  <cp:revision>171</cp:revision>
  <cp:lastPrinted>2017-10-13T06:14:04Z</cp:lastPrinted>
  <dcterms:created xsi:type="dcterms:W3CDTF">2013-02-22T10:31:08Z</dcterms:created>
  <dcterms:modified xsi:type="dcterms:W3CDTF">2017-10-13T06:51:46Z</dcterms:modified>
</cp:coreProperties>
</file>