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60" r:id="rId2"/>
    <p:sldId id="263" r:id="rId3"/>
    <p:sldId id="261" r:id="rId4"/>
    <p:sldId id="262" r:id="rId5"/>
    <p:sldId id="299" r:id="rId6"/>
    <p:sldId id="273" r:id="rId7"/>
    <p:sldId id="274" r:id="rId8"/>
    <p:sldId id="276" r:id="rId9"/>
    <p:sldId id="265" r:id="rId10"/>
    <p:sldId id="278" r:id="rId11"/>
    <p:sldId id="294" r:id="rId12"/>
    <p:sldId id="293" r:id="rId13"/>
    <p:sldId id="301" r:id="rId14"/>
    <p:sldId id="292" r:id="rId15"/>
    <p:sldId id="306" r:id="rId16"/>
    <p:sldId id="271" r:id="rId17"/>
    <p:sldId id="311" r:id="rId18"/>
    <p:sldId id="291" r:id="rId19"/>
    <p:sldId id="290" r:id="rId20"/>
    <p:sldId id="307" r:id="rId21"/>
    <p:sldId id="264" r:id="rId22"/>
    <p:sldId id="282" r:id="rId23"/>
    <p:sldId id="281" r:id="rId24"/>
    <p:sldId id="315" r:id="rId25"/>
    <p:sldId id="285" r:id="rId26"/>
    <p:sldId id="284" r:id="rId27"/>
    <p:sldId id="283" r:id="rId28"/>
    <p:sldId id="272" r:id="rId29"/>
    <p:sldId id="316" r:id="rId30"/>
    <p:sldId id="304" r:id="rId31"/>
    <p:sldId id="295" r:id="rId32"/>
    <p:sldId id="296" r:id="rId33"/>
    <p:sldId id="303" r:id="rId34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5" autoAdjust="0"/>
    <p:restoredTop sz="94660"/>
  </p:normalViewPr>
  <p:slideViewPr>
    <p:cSldViewPr showGuides="1">
      <p:cViewPr varScale="1">
        <p:scale>
          <a:sx n="128" d="100"/>
          <a:sy n="128" d="100"/>
        </p:scale>
        <p:origin x="-804" y="-8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E0AAB-A36A-4F48-996D-BFE29CF90034}" type="datetimeFigureOut">
              <a:rPr lang="sv-SE" smtClean="0"/>
              <a:t>2014-06-18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60EF8-F83D-4AC3-A1FE-5BD551DE88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145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Jesper Hansson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18 juni 2014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44488" y="198884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 smtClean="0"/>
              <a:t>Konjunkturläget</a:t>
            </a:r>
            <a:r>
              <a:rPr lang="sv-SE" sz="3600" dirty="0" smtClean="0"/>
              <a:t>, juni 2014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7005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1066130"/>
          </a:xfrm>
        </p:spPr>
        <p:txBody>
          <a:bodyPr>
            <a:normAutofit/>
          </a:bodyPr>
          <a:lstStyle/>
          <a:p>
            <a:r>
              <a:rPr lang="sv-SE" dirty="0" smtClean="0"/>
              <a:t>Obligationsräntorna i euroområdets krisländer är nu (nästan) nere på nivåer som rådde före finanskrisen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5" y="1556792"/>
            <a:ext cx="7265309" cy="4540393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10-åriga statsobligationer, procent, månadsvärden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11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Stabilt konsument- och företagsförtroende i Konjunkturbarometern för juni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Index, medelvärde=100, säsongsrensade månadsvärden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7651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Mest optimism i handeln och fortsatt uppgång i byggindustrin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Index, medelvärde=100, säsongsrensade månadsvärden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6093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Exportorderingången ökar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Nettotal, säsongsrensade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841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344246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Högre BNP-tillväxt framöver efter svagt första kvartal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00472" y="980728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/>
              <a:t>Index medelvärde=100, månadsvärden respektive procentuell förändring, säsongsrensade kvartalsvärden</a:t>
            </a:r>
          </a:p>
          <a:p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4" y="1772816"/>
            <a:ext cx="7006456" cy="4378624"/>
          </a:xfrm>
        </p:spPr>
      </p:pic>
      <p:sp>
        <p:nvSpPr>
          <p:cNvPr id="3" name="textruta 2"/>
          <p:cNvSpPr txBox="1"/>
          <p:nvPr/>
        </p:nvSpPr>
        <p:spPr>
          <a:xfrm>
            <a:off x="7257256" y="2924944"/>
            <a:ext cx="2592288" cy="73866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BNP-tillväxt:</a:t>
            </a:r>
          </a:p>
          <a:p>
            <a:r>
              <a:rPr lang="sv-SE" sz="1400" u="sng" dirty="0" smtClean="0"/>
              <a:t>2013	2014	2015</a:t>
            </a:r>
          </a:p>
          <a:p>
            <a:r>
              <a:rPr lang="sv-SE" sz="1400" dirty="0" smtClean="0"/>
              <a:t>1,6	2,2	3,0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717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6912768" cy="792088"/>
          </a:xfrm>
        </p:spPr>
        <p:txBody>
          <a:bodyPr>
            <a:normAutofit/>
          </a:bodyPr>
          <a:lstStyle/>
          <a:p>
            <a:r>
              <a:rPr lang="sv-SE" dirty="0"/>
              <a:t>Trög exportutveckling </a:t>
            </a:r>
            <a:r>
              <a:rPr lang="sv-SE" dirty="0" smtClean="0"/>
              <a:t>och måttlig </a:t>
            </a:r>
            <a:r>
              <a:rPr lang="sv-SE" dirty="0"/>
              <a:t>ökning i hushållens konsumtion </a:t>
            </a:r>
            <a:r>
              <a:rPr lang="sv-SE" dirty="0" smtClean="0"/>
              <a:t>ger långsam återhämtning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628800"/>
            <a:ext cx="6912768" cy="4320075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08720"/>
            <a:ext cx="6912199" cy="719609"/>
          </a:xfrm>
        </p:spPr>
        <p:txBody>
          <a:bodyPr>
            <a:normAutofit/>
          </a:bodyPr>
          <a:lstStyle/>
          <a:p>
            <a:r>
              <a:rPr lang="sv-SE" dirty="0"/>
              <a:t>BNP och </a:t>
            </a:r>
            <a:r>
              <a:rPr lang="sv-SE" dirty="0" smtClean="0"/>
              <a:t>efterfrågan, 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38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128222" cy="1066130"/>
          </a:xfrm>
        </p:spPr>
        <p:txBody>
          <a:bodyPr>
            <a:normAutofit/>
          </a:bodyPr>
          <a:lstStyle/>
          <a:p>
            <a:r>
              <a:rPr lang="sv-SE" dirty="0" smtClean="0"/>
              <a:t>Bostadsinvesteringarna tar fart – driver på konjunkturen och bidrar på sikt till bättre fungerande bostadsmarknad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96752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/>
              <a:t>Påbörjade </a:t>
            </a:r>
            <a:r>
              <a:rPr lang="sv-SE" dirty="0" smtClean="0"/>
              <a:t>lägenheter, tusental, kvartalsvärden respektive bostadsinvesteringar, procent av BNP,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916832"/>
            <a:ext cx="6840760" cy="4275075"/>
          </a:xfrm>
        </p:spPr>
      </p:pic>
    </p:spTree>
    <p:extLst>
      <p:ext uri="{BB962C8B-B14F-4D97-AF65-F5344CB8AC3E}">
        <p14:creationId xmlns:p14="http://schemas.microsoft.com/office/powerpoint/2010/main" val="37367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Anställningsplaner  </a:t>
            </a:r>
            <a:r>
              <a:rPr lang="sv-SE" dirty="0"/>
              <a:t>i </a:t>
            </a:r>
            <a:r>
              <a:rPr lang="sv-SE" dirty="0" smtClean="0"/>
              <a:t>näringslivet enligt Konjunktur-barometern tyder på högre sysselsättning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2921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Fortsatt stigande sysselsättningsgrad efter svagt första kvartal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791617"/>
          </a:xfrm>
        </p:spPr>
        <p:txBody>
          <a:bodyPr>
            <a:noAutofit/>
          </a:bodyPr>
          <a:lstStyle/>
          <a:p>
            <a:r>
              <a:rPr lang="sv-SE" dirty="0" smtClean="0"/>
              <a:t>Miljoner respektive procent av befolkningen 15–74 år, säsongsrensade kvartalsvärden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1407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Men stark ökning av arbetskraften har hållit uppe arbetslösheten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48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Återhämtningen fortskrider i maklig takt</a:t>
            </a:r>
          </a:p>
          <a:p>
            <a:pPr lvl="1"/>
            <a:r>
              <a:rPr lang="sv-SE" dirty="0" smtClean="0"/>
              <a:t>Jämförelsevis trög exportutveckling</a:t>
            </a:r>
          </a:p>
          <a:p>
            <a:endParaRPr lang="sv-SE" dirty="0" smtClean="0"/>
          </a:p>
          <a:p>
            <a:r>
              <a:rPr lang="sv-SE" dirty="0" smtClean="0"/>
              <a:t>Bostadsinvesteringarna tar fart</a:t>
            </a:r>
          </a:p>
          <a:p>
            <a:pPr lvl="1"/>
            <a:r>
              <a:rPr lang="sv-SE" dirty="0" smtClean="0"/>
              <a:t>Bidrar både till konjunkturåterhämtning och på sikt bättre fungerande bostadsmarknad</a:t>
            </a:r>
          </a:p>
          <a:p>
            <a:endParaRPr lang="sv-SE" dirty="0"/>
          </a:p>
          <a:p>
            <a:r>
              <a:rPr lang="sv-SE" dirty="0" smtClean="0"/>
              <a:t>Sysselsättningsgraden fortsätter att öka men arbetslösheten vänder ner först mot slutet av 2014</a:t>
            </a:r>
          </a:p>
          <a:p>
            <a:endParaRPr lang="sv-SE" dirty="0"/>
          </a:p>
          <a:p>
            <a:r>
              <a:rPr lang="sv-SE" dirty="0" smtClean="0"/>
              <a:t>Mycket låg inflation i år</a:t>
            </a:r>
          </a:p>
          <a:p>
            <a:endParaRPr lang="sv-SE" dirty="0"/>
          </a:p>
          <a:p>
            <a:r>
              <a:rPr lang="sv-SE" dirty="0" smtClean="0"/>
              <a:t>Riksbanken sänker reporäntan i juli</a:t>
            </a:r>
          </a:p>
          <a:p>
            <a:endParaRPr lang="sv-SE" dirty="0"/>
          </a:p>
          <a:p>
            <a:r>
              <a:rPr lang="sv-SE" dirty="0" smtClean="0"/>
              <a:t>Skattehöjningar krävs för att nå överskottsmålet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99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/>
              <a:t>Hög ungdomsarbetslöshet, men delvis till följd av många heltidsstuderande som söker </a:t>
            </a:r>
            <a:r>
              <a:rPr lang="sv-SE" dirty="0" smtClean="0"/>
              <a:t>jobb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52736"/>
            <a:ext cx="6984776" cy="648072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arbetskraften respektive befolkningen, 15-24 år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9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Ett annat sätt att mäta: Ungdomar som varken arbetar eller studerar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befolkningen 15-24 år, 2013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Källa: Eurostat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4412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Arbetskostnader ökar jämförelsevis långsamt, men det gör även produktiviteten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00472" y="1124744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Procentuell förändring,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3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Låg vinstandel i näringslivet, men ändå genomsnittligt lönsamhetsomdöme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916832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984776" cy="936104"/>
          </a:xfrm>
        </p:spPr>
        <p:txBody>
          <a:bodyPr>
            <a:normAutofit/>
          </a:bodyPr>
          <a:lstStyle/>
          <a:p>
            <a:r>
              <a:rPr lang="sv-SE" dirty="0" smtClean="0"/>
              <a:t>Driftsöverskottets andel av förädlingsvärde, procent, årsvärden respektive lönsamhetsomdöme,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89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/>
              <a:t>Fortsatt mycket låg inflation </a:t>
            </a:r>
            <a:r>
              <a:rPr lang="sv-SE" dirty="0" smtClean="0"/>
              <a:t>2014, sedan högre i takt med starkare konjunktur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556792"/>
            <a:ext cx="6841455" cy="4275509"/>
          </a:xfrm>
        </p:spPr>
      </p:pic>
    </p:spTree>
    <p:extLst>
      <p:ext uri="{BB962C8B-B14F-4D97-AF65-F5344CB8AC3E}">
        <p14:creationId xmlns:p14="http://schemas.microsoft.com/office/powerpoint/2010/main" val="7206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850106"/>
          </a:xfrm>
        </p:spPr>
        <p:txBody>
          <a:bodyPr>
            <a:normAutofit/>
          </a:bodyPr>
          <a:lstStyle/>
          <a:p>
            <a:r>
              <a:rPr lang="sv-SE" dirty="0" smtClean="0"/>
              <a:t>Inflationsförväntningar har fallit ytterligare under våren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4" y="1556793"/>
            <a:ext cx="6690285" cy="41810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 smtClean="0"/>
              <a:t>Anm. Medelvärde för alla aktörer i TNS Sifo </a:t>
            </a:r>
            <a:r>
              <a:rPr lang="sv-SE" dirty="0" err="1" smtClean="0"/>
              <a:t>Prosperas</a:t>
            </a:r>
            <a:r>
              <a:rPr lang="sv-SE" dirty="0" smtClean="0"/>
              <a:t> undersökning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7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Långsammare uppgång i inflationen efter 2014 än i Riksbankens senaste prognos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089965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KPIF,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484784"/>
            <a:ext cx="6502400" cy="40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1219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Reporäntan sänks i juli – börjar höjas först när inflationen tydligt stiger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5" y="1628800"/>
            <a:ext cx="6798193" cy="4248472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00472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477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200230" cy="922114"/>
          </a:xfrm>
        </p:spPr>
        <p:txBody>
          <a:bodyPr>
            <a:normAutofit/>
          </a:bodyPr>
          <a:lstStyle/>
          <a:p>
            <a:r>
              <a:rPr lang="sv-SE" dirty="0" smtClean="0"/>
              <a:t>Konjunkturellt motiverade underskott i offentliga finanser – åtstramning krävs 2015-2018 för att nå överskottsmålet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2060848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96752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Faktiskt och konjunkturjusterat finansiellt sparande, procent av BNP respektive 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4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994122"/>
          </a:xfrm>
        </p:spPr>
        <p:txBody>
          <a:bodyPr>
            <a:normAutofit/>
          </a:bodyPr>
          <a:lstStyle/>
          <a:p>
            <a:r>
              <a:rPr lang="sv-SE" dirty="0" smtClean="0"/>
              <a:t>I scenariot höjs skatterna med 120 mdr kronor för att bibehålla offentligt åtagande och nå överskottsmålet – ger skattekvot som 2009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4" y="1556793"/>
            <a:ext cx="6690285" cy="4181036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58072" y="1196752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908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br>
              <a:rPr lang="sv-SE" dirty="0" smtClean="0"/>
            </a:br>
            <a:r>
              <a:rPr lang="sv-SE" b="0" dirty="0" smtClean="0"/>
              <a:t>(mars 2014 inom parentes)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372375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(-2,0)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(1,25)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20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28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(1,4)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,7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8,1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(8,0)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3,0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(3,2)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2015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2014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2013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3870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Offentliga sektorns finansiella tillgångar, 2013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1124744"/>
            <a:ext cx="5472608" cy="54005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ruta 2"/>
          <p:cNvSpPr txBox="1"/>
          <p:nvPr/>
        </p:nvSpPr>
        <p:spPr>
          <a:xfrm>
            <a:off x="6177136" y="2636912"/>
            <a:ext cx="3600400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Offentlig sektors finansiella </a:t>
            </a:r>
            <a:r>
              <a:rPr lang="sv-SE" sz="1600" u="sng" dirty="0" smtClean="0"/>
              <a:t>ställning 2013 (procent av BNP):</a:t>
            </a:r>
          </a:p>
          <a:p>
            <a:r>
              <a:rPr lang="sv-SE" sz="1600" dirty="0" smtClean="0"/>
              <a:t>Tillgångar		80,2</a:t>
            </a:r>
          </a:p>
          <a:p>
            <a:r>
              <a:rPr lang="sv-SE" sz="1600" dirty="0" smtClean="0"/>
              <a:t>Skulder			53,7</a:t>
            </a:r>
          </a:p>
          <a:p>
            <a:r>
              <a:rPr lang="sv-SE" sz="1600" dirty="0" smtClean="0"/>
              <a:t>Nettoförmögenhet	26,5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888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200230" cy="1138138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sektorns finansiella nettoförmögenhet fortsätter att stiga – når ca 70 procent av BNP 2060 vid bibehållet överskottsmål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41277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Platshållare för innehåll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700808"/>
            <a:ext cx="6840760" cy="4275074"/>
          </a:xfrm>
        </p:spPr>
      </p:pic>
    </p:spTree>
    <p:extLst>
      <p:ext uri="{BB962C8B-B14F-4D97-AF65-F5344CB8AC3E}">
        <p14:creationId xmlns:p14="http://schemas.microsoft.com/office/powerpoint/2010/main" val="367268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Lägsta statsskulden sedan 1970-talet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628800"/>
            <a:ext cx="6913416" cy="4320480"/>
          </a:xfrm>
        </p:spPr>
      </p:pic>
    </p:spTree>
    <p:extLst>
      <p:ext uri="{BB962C8B-B14F-4D97-AF65-F5344CB8AC3E}">
        <p14:creationId xmlns:p14="http://schemas.microsoft.com/office/powerpoint/2010/main" val="29610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br>
              <a:rPr lang="sv-SE" dirty="0" smtClean="0"/>
            </a:br>
            <a:r>
              <a:rPr lang="sv-SE" b="0" dirty="0" smtClean="0"/>
              <a:t>(mars 2014 inom parentes)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 respektive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372375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0,8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2,1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(2,0)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(-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(1,25)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20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728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1,3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(1,4)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,7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8,1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7,9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8,0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(8,0)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3,0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(3,2)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2015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2014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2013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51145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Fördjupningar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Ny befolkningsprognos påverkar sysselsättning och produktion på lång </a:t>
            </a:r>
            <a:r>
              <a:rPr lang="sv-SE" i="1" dirty="0" smtClean="0"/>
              <a:t>sikt</a:t>
            </a:r>
          </a:p>
          <a:p>
            <a:endParaRPr lang="sv-SE" i="1" dirty="0"/>
          </a:p>
          <a:p>
            <a:r>
              <a:rPr lang="sv-SE" i="1" dirty="0" smtClean="0"/>
              <a:t>Den </a:t>
            </a:r>
            <a:r>
              <a:rPr lang="sv-SE" i="1" dirty="0"/>
              <a:t>finansiella förmögenheten i offentlig </a:t>
            </a:r>
            <a:r>
              <a:rPr lang="sv-SE" i="1" dirty="0" smtClean="0"/>
              <a:t>sektor</a:t>
            </a:r>
          </a:p>
          <a:p>
            <a:endParaRPr lang="sv-SE" i="1" dirty="0"/>
          </a:p>
          <a:p>
            <a:r>
              <a:rPr lang="sv-SE" i="1" dirty="0" smtClean="0"/>
              <a:t>Kommunbarometern</a:t>
            </a:r>
            <a:endParaRPr lang="sv-SE" i="1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4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1" y="274638"/>
            <a:ext cx="6552158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Tillfällig avmattning i världsekonomin i början av 2014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628800"/>
            <a:ext cx="7172008" cy="4482085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980728"/>
            <a:ext cx="6912199" cy="647601"/>
          </a:xfrm>
        </p:spPr>
        <p:txBody>
          <a:bodyPr>
            <a:normAutofit/>
          </a:bodyPr>
          <a:lstStyle/>
          <a:p>
            <a:r>
              <a:rPr lang="sv-SE" dirty="0"/>
              <a:t>BNP och fasta </a:t>
            </a:r>
            <a:r>
              <a:rPr lang="sv-SE" dirty="0" smtClean="0"/>
              <a:t>bruttoinvesteringar i OECD,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36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Förtroendeindikatorer för tillverkningsindustrin stiger och tyder på högre BNP-tillväxt framöver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6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Konsumentförtroendet stiger också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1700808"/>
            <a:ext cx="6502400" cy="406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Konsumtionstillväxten ökar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1" y="1484784"/>
            <a:ext cx="7259087" cy="4536504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Hushållens konsumtion,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21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Svagt resursutnyttjande och låg inflation motiverar fortsatt låga styrräntor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628801"/>
            <a:ext cx="7244014" cy="4527084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2480" y="1196752"/>
            <a:ext cx="6860995" cy="3603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Styrräntor, </a:t>
            </a:r>
            <a:r>
              <a:rPr lang="sv-SE" dirty="0"/>
              <a:t>p</a:t>
            </a:r>
            <a:r>
              <a:rPr lang="sv-SE" dirty="0" smtClean="0"/>
              <a:t>rocent, dagsvärden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2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763</Words>
  <Application>Microsoft Office PowerPoint</Application>
  <PresentationFormat>A4 (210 x 297 mm)</PresentationFormat>
  <Paragraphs>146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33</vt:i4>
      </vt:variant>
    </vt:vector>
  </HeadingPairs>
  <TitlesOfParts>
    <vt:vector size="34" baseType="lpstr">
      <vt:lpstr>Office-tema</vt:lpstr>
      <vt:lpstr>KONJUNKTURINSTITUTET</vt:lpstr>
      <vt:lpstr>Sammanfattning</vt:lpstr>
      <vt:lpstr>Prognosen i sammandrag (mars 2014 inom parentes)</vt:lpstr>
      <vt:lpstr>Fördjupningar</vt:lpstr>
      <vt:lpstr>Tillfällig avmattning i världsekonomin i början av 2014</vt:lpstr>
      <vt:lpstr>Förtroendeindikatorer för tillverkningsindustrin stiger och tyder på högre BNP-tillväxt framöver</vt:lpstr>
      <vt:lpstr>Konsumentförtroendet stiger också</vt:lpstr>
      <vt:lpstr>Konsumtionstillväxten ökar</vt:lpstr>
      <vt:lpstr>Svagt resursutnyttjande och låg inflation motiverar fortsatt låga styrräntor</vt:lpstr>
      <vt:lpstr>Obligationsräntorna i euroområdets krisländer är nu (nästan) nere på nivåer som rådde före finanskrisen</vt:lpstr>
      <vt:lpstr>Stabilt konsument- och företagsförtroende i Konjunkturbarometern för juni</vt:lpstr>
      <vt:lpstr>Mest optimism i handeln och fortsatt uppgång i byggindustrin</vt:lpstr>
      <vt:lpstr>Exportorderingången ökar</vt:lpstr>
      <vt:lpstr>Högre BNP-tillväxt framöver efter svagt första kvartal</vt:lpstr>
      <vt:lpstr>Trög exportutveckling och måttlig ökning i hushållens konsumtion ger långsam återhämtning</vt:lpstr>
      <vt:lpstr>Bostadsinvesteringarna tar fart – driver på konjunkturen och bidrar på sikt till bättre fungerande bostadsmarknad</vt:lpstr>
      <vt:lpstr>Anställningsplaner  i näringslivet enligt Konjunktur-barometern tyder på högre sysselsättning</vt:lpstr>
      <vt:lpstr>Fortsatt stigande sysselsättningsgrad efter svagt första kvartal</vt:lpstr>
      <vt:lpstr>Men stark ökning av arbetskraften har hållit uppe arbetslösheten</vt:lpstr>
      <vt:lpstr>Hög ungdomsarbetslöshet, men delvis till följd av många heltidsstuderande som söker jobb</vt:lpstr>
      <vt:lpstr>Ett annat sätt att mäta: Ungdomar som varken arbetar eller studerar</vt:lpstr>
      <vt:lpstr>Arbetskostnader ökar jämförelsevis långsamt, men det gör även produktiviteten</vt:lpstr>
      <vt:lpstr>Låg vinstandel i näringslivet, men ändå genomsnittligt lönsamhetsomdöme</vt:lpstr>
      <vt:lpstr>Fortsatt mycket låg inflation 2014, sedan högre i takt med starkare konjunktur</vt:lpstr>
      <vt:lpstr>Inflationsförväntningar har fallit ytterligare under våren</vt:lpstr>
      <vt:lpstr>Långsammare uppgång i inflationen efter 2014 än i Riksbankens senaste prognos</vt:lpstr>
      <vt:lpstr>Reporäntan sänks i juli – börjar höjas först när inflationen tydligt stiger</vt:lpstr>
      <vt:lpstr>Konjunkturellt motiverade underskott i offentliga finanser – åtstramning krävs 2015-2018 för att nå överskottsmålet</vt:lpstr>
      <vt:lpstr>I scenariot höjs skatterna med 120 mdr kronor för att bibehålla offentligt åtagande och nå överskottsmålet – ger skattekvot som 2009</vt:lpstr>
      <vt:lpstr>Offentliga sektorns finansiella tillgångar, 2013</vt:lpstr>
      <vt:lpstr>Offentliga sektorns finansiella nettoförmögenhet fortsätter att stiga – når ca 70 procent av BNP 2060 vid bibehållet överskottsmål</vt:lpstr>
      <vt:lpstr>Lägsta statsskulden sedan 1970-talet</vt:lpstr>
      <vt:lpstr>Prognosen i sammandrag (mars 2014 inom parentes)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52</cp:revision>
  <cp:lastPrinted>2014-06-17T15:02:50Z</cp:lastPrinted>
  <dcterms:created xsi:type="dcterms:W3CDTF">2013-02-22T10:31:08Z</dcterms:created>
  <dcterms:modified xsi:type="dcterms:W3CDTF">2014-06-18T06:43:23Z</dcterms:modified>
</cp:coreProperties>
</file>