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2" r:id="rId36"/>
    <p:sldId id="331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2" r:id="rId46"/>
    <p:sldId id="343" r:id="rId47"/>
    <p:sldId id="344" r:id="rId48"/>
    <p:sldId id="345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6" r:id="rId57"/>
    <p:sldId id="357" r:id="rId58"/>
    <p:sldId id="358" r:id="rId5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304A32-5127-45BA-971A-8DA17824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arbetsmarknadsgap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8E98264-F719-487D-B13E-7926FD9F9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618FDA-82F2-4FD0-8AD6-849E8BD15A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58801F-5F06-4179-9823-00D66B1937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3531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A05C45-87F2-43C1-8C5D-29B0C85F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 i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E60E173-C16E-453B-B820-2C7E0FB3A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3D4612-D2F0-4690-A54F-025366F4A2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72464BC-C21F-46FE-B61A-5A9B3EF7A82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0869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A18188-D2F9-456F-BF60-92B83984E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Påbörjade lägenheter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996DB6-12CA-435C-BBA2-5601453E4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519768-D7F3-4D9D-8663-31E2E5034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E73B65-5126-4B9C-8FC7-0371E0BF8D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077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177B77-2780-42DB-9B8D-A80E0A20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investeringar och kapacitetsutnyttjande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47DCC9-5D99-462C-9B63-271310D270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förädlingsvärde i industrin, kvartalsvärden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6E1635E-0B3E-43DD-B51A-FF45D1109D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282774D8-CD7B-4601-B432-6EC3701E4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91206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7A6396-00C4-47F1-9367-DE56F861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7676786-3939-4421-83DC-0BC2FBC06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D043AD-9F91-45F3-91BB-4E88197FE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07FD79-B4E6-45FC-B72B-187BF3A36D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0659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07A138-336C-4828-9687-8F892760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D8829F6-9BF1-4A9B-AE28-E1C75E941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A6E743-0ED0-4DE9-92A7-44BC2DFCD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D03218-E83A-44C6-8E4B-625B8719B8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0614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03C052-08A4-4611-899A-0A70ECFE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reala disponibla inkomst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B602D5F-BBDA-46F8-B145-81DA87C7C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A311BD-7EC9-49D0-B04F-A3453789D2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BB8016-CE23-48C4-B6D8-6D4298FE58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9053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174FA5-17D4-4B7C-8BD5-0375F69E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F45FF80-DD8C-4388-8A82-C6AFB6558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79D37BA-2C1D-4BFC-9E05-06BAD77956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4DBE43-4169-46F2-B5C0-F00B631557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87656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8C5EB1-1E0C-48BD-B0C0-D5074D13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FB8ED3A-C683-4043-9E67-A3DF3EB56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DC8718-E544-4512-8A51-78D4E6A70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D702B0-10E4-4CF1-BD63-2EDFDFD5DC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67679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E4E56-2803-40F1-B733-78F83E23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Produktionsvärdeindex, 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60771B8-0B3F-4705-8D2F-F04AA1E83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BC0D73-E058-4A1A-8EEC-286358F200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929406-37EA-4DD3-B8F1-F768B5A878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73103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B2369F-0B86-4F5A-8396-4DB8D115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Produktionsvolym i tillverkningsindustrin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8465382-C73C-42A9-B9F6-3FEDFF424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3C82D7-EF03-4461-972A-D042CAF7C0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BFD6B4-0867-4CAB-8286-9BD8FA09B2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2359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6C917E-90DA-47AF-92A2-8EF5BC19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8113CA6-34EF-47EA-94CA-C74147064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641C9B-DAB2-46BB-AC1B-0842BBDE0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2BFD76-4F9B-4841-96ED-9572279611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3837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EBD5C4-3C17-4358-AF59-99741D86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Efterfrågan i tjänstesektorn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53B6475-296A-4ED2-B686-8CAA177B1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E28B3C-7380-4165-B9D5-9D09B6EAD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FBD01A-8D8F-40B8-842E-D4237A2931A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67784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9EE273-1DED-4869-AFDC-ED008090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568F2C4-466C-45C7-8588-812EEDA35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F27F1D-5454-4840-93CB-EB6EF03F0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29F60F4-64D6-481A-BCD0-DA85E4F9EA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2620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6F1CA5-52BA-4B60-A566-228B9219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 för bygg- och anläggningsverksamhet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F52F60E-D0B4-42FE-9BF3-CBF0ADC00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5E9D53-5D04-48B1-BFFA-1419C3C2B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B2A5616-9063-479E-896A-69239BEED7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8593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3FE4AC-05B7-4EDC-8B9A-4F9D25AC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782C93-6BBA-4F6E-9DC4-2D54226A2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1F1DD0-00A6-490A-945E-435054D13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6D5562-9767-43F6-AC7C-B8828B46C59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22223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8D8ED8-0FD3-4D12-85D2-95B40805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F6CF187-8C9C-4DC6-A51C-4C82280B5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8FC710-8541-4127-9D0F-5D4ECEFD1E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timmar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3BD1A29-AB86-4912-819D-A3F0E92F6F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77563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96D6BD-9A50-4400-9C77-89DD9295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Medelarbetstid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8BC1C90-B418-4326-B68D-854A7EE2E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8DF4FC-7D5D-4669-B6F4-936C31CCE7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Timmar per vecka,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E6A6B0A-B1A5-4448-B964-10BEA375C1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6332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B554DA-46AC-4D79-A8E6-6B5D666B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6A7EC0F-B606-4926-9ECE-809F1EF7E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D2D206-B418-4988-AA81-000CCDF3E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864D07-3DA5-4F89-9E96-C9780FBACA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34496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5F5F4B-A1A3-4209-879F-821EBC56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 olika delar av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FDE53B8-2B2C-4BBB-B427-2D9025195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87F1DB-29E8-4639-ACA5-E7F6554FA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5653CE-9D67-4AB4-86BD-5A4AA3DBE53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22696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DDE335-E19D-4F11-AFA6-99B93E71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D1B797B-8C24-4DFD-A06A-4DE638D0A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57251E-363B-442C-B09A-4D3F19E41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arbetsställen med rekryteringsproblem, procent, halvårsvärden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6F3E699-FF00-43D3-BACE-0093CC6084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2610128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DEB029-2306-4AA4-B608-428D8586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9EC37B2-B3DB-48C5-994D-CBF64908D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AFDDA4-C979-4549-B3BA-BFF2F9082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D927A0-8EB5-4A5C-8476-9943305863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047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1C2EAB-28A4-4689-8053-C924DF68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00D5309-164A-4C6E-B6E3-0D3F8E415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12BE69-443B-4617-99FB-AF99D251C7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4746A0-40C5-4151-80F1-C6D0FF8142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9266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3FAB60-9F9F-4C70-B2EA-47DD82F8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i industri, byggverksamhet, detaljhandel och privata tjänstenäringar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64D3E11-33B1-4E48-B94D-10D1D81F0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204D03-4096-4CF8-BFE3-72E769C918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CED5AA-E884-46C3-9EC4-F7DA5C4CFE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4654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01E512-0D06-4974-96A1-9CEF5EA0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0A1FFA9-07DE-481C-8848-827EE52A0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33F251-3337-4F75-A4EC-2425D2A29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F3D9E9-CA79-4A2C-A0B5-0ECBCE7A4F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84523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6B89DD-D58D-4B92-97CE-CB53C8AE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 i hela ekonomin och i kommunsektorn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C6F5E2-53EA-42BF-BF90-678FC16E4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personer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625505-C7A5-4928-AB2D-AD448E9570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C33D35A-4022-4A6B-9F6B-A2936A393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562853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C03CA3-90DC-436C-9F26-AC2350BF5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 och arbetskraftsdeltagande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926A07D-4E16-491F-BBB3-9A562F0CF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B06C78-448B-4A21-B1A4-5EC3EF81F8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15–74 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A76DA3-FABA-4BC2-A431-F5008D978B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49004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BC3DA8-FD9F-4A16-8447-F6E93FE9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bland inrikes och utrikes födda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A495EE7-08EB-425E-BB1A-589A6F843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2843D6-B80B-4AC6-8EA8-2C6683265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FFC7B4-8A0D-496B-8AB8-BB596FD659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89343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9ECB59-0E7A-4600-89C0-5F38B921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A85BADF-1562-40FB-B31B-DCA533FE0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47BB2E-7D51-4F33-97B0-3078DEF1B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respektive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065592-B527-4A11-9EB7-FBA6262BDA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47143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6EF8A-0A36-4D60-9C6B-83329098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Beveridgekurvan</a:t>
            </a:r>
            <a:r>
              <a:rPr lang="sv-SE" dirty="0"/>
              <a:t> med lediga jobb från SCB, 2001–2018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C3598D2-2A16-4BE6-8384-81F223F66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5" y="1393970"/>
            <a:ext cx="4695231" cy="469885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5F909C-90A3-4A01-BADB-537EA50C12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627085-3773-45F8-905E-70BA4B8F96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2312887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0A5717-075F-4A7D-82D6-15092BFB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Nyanmälda lediga platser och lediga jobb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4B762DD-B75E-4E49-AB76-21CDA49EA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B13001-C954-44D7-98A1-5052E14E4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säsongsrensade kvartalsvärden respektive säsongsrensade månadsvärden, 3-månaders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ACB492-C5DF-4059-AAA0-4128020270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SCB. </a:t>
            </a:r>
          </a:p>
        </p:txBody>
      </p:sp>
    </p:spTree>
    <p:extLst>
      <p:ext uri="{BB962C8B-B14F-4D97-AF65-F5344CB8AC3E}">
        <p14:creationId xmlns:p14="http://schemas.microsoft.com/office/powerpoint/2010/main" val="1225673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E026BC-5FB5-45B9-A8CB-484A5A89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kapacitetsutnyttjande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643FA8A-6448-4D26-80FC-A29C18B00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362681-230C-43E7-BC08-F2937D66B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15A4EA-44B0-4040-ADE9-61F9D324EC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32369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BB443C-960F-48F2-9058-DBBD984A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Produktivitetsgap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3FA91AE-3057-425E-AF0B-83C6E78CA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A5D44B-40E5-4625-BE64-E63121F89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produktivitet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AB518D-7749-4FCB-BF23-DFA80276B3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88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9E19A5-E16A-4E49-9EAA-7CE5E6530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189445A-E620-4ADE-8D2D-27FD846D5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8CD35E-CC79-45FE-8F74-AC1B2D8A4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1318BA-6929-42CC-8933-53250AC43A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68352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4D4CAF-4388-4877-B06B-AD154BB4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B67F4B9-E6B1-4662-9CE6-F46F6F0C0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D5B610-07BA-4A42-B6F9-8E8EFA8DBE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 av potentiellt arbetade timmar,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F6FFE6-779E-4289-86EA-D681CE53A93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72626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87209-A75E-474A-9EAB-83416493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RU-indikator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73AEBF7-BA38-430A-88BA-39F35701C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8559FE-39F4-485A-A8D5-40BB8DB8B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och normaliserade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FD40B92-E59C-42EF-A5DE-7FB23613B5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691316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47A055-EDC7-4609-AFA2-2499B3EF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 och 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A0064FD-88F9-4B3E-AD45-BC585CD81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E5D53C-4526-4069-948F-CADC278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potentiellt arbetade timmar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03F752-9772-4B51-86F8-1A2A4B73B7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37616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A0CB2D-2BC5-4193-9A02-4D5136289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näringsliv, kommunal sektor och statlig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0FFB6C3-61F6-4958-AB68-27C176424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9D87AE-A174-4165-8664-365B757C6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94D717-A2AA-4EB1-86CE-4242249A49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00833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923305-4F9D-4E76-B162-5228A738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F6B17C9-A3DB-4056-94C8-BF81D96D4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C766F4-C15E-4992-BCC8-DEAB38AAC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A09A85-B6D4-480F-879D-F2DEF20281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97032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4ACD31-7DD1-42C0-9EF1-9A297B47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Enhetsarbetskostnad i näringslivet, anställda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783601B-8886-4A2F-BCD1-8B14EE039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A73F18-0885-4E7D-B96D-07AAF81AB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B4C4F1C-DD90-48AF-8027-794BBAC91F2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85808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6B1245-BFCD-45CB-8335-55228090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F45D4BC-0C1B-4147-A7DE-7B26EC3A1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6A3F67-6190-43F2-AF7F-2D3A41555F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C79ECC-A255-4E78-BF1E-AA450E16B7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6024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EAFB96-9B71-4F5E-B3D1-7087BA73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Inflationsförväntningar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892D6D9-56D7-4F78-BF76-5998E1E8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21A916-FC67-45AD-9F83-DE53AF3CD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789E95-35DA-4EE8-AF6C-642A877B9F5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Kantar Sifo Prospera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7830894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7088D3-711B-44E5-A4FD-1DB78BAEF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Energipriser och KPIF-inflation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F95E69F-0739-45C8-B799-CF59CFC06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0EA465-54C1-4A2E-913E-12FF0DDF46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Procentenheter, bidrag till KPIF-inflation respektive 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ACC937-AAD8-471A-B48D-A9D86CE906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50537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9EC264-61DF-4B72-8B42-BCE53D8B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D100CB2-6F6C-45F5-9A1D-1BA438FE7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767B1B-2E0F-4409-A54B-FED189203F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A7D84B-6952-4975-B12D-B994F82BAE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1816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ACB98C-60E1-418C-8A42-AF836FB5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av varor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D6998DA-3AF4-4F85-B3A5-950798AED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714673-F650-4A9A-BE02-1DCA0B85DD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5D5BD8-4370-429E-99B4-3D076F47D2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72370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79DDDA-D28A-4BDB-A9C5-FED601FBF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 i tillverkningsindustrin, handeln och privata tjänstenäringar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C1CDD5D-FF39-4E0F-B036-7FC54F62D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2F8A11-C594-4C60-BCAA-0F5373DF2E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C0789F-89F5-4DCC-9C98-572CCAE32F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580216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7D8B7A-C29A-4CAE-9B21-F157A4B0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Lönsamhetsomdöme inom handeln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C0A906E-2DA0-4A72-A74F-ABFAF524B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5F771D4-273E-4236-880B-5989CC254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25C6E1-BED1-4C7D-87A8-8D820EACF4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418807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778F80-2F03-47E1-B56D-53026FE9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Företagens prisförväntningar på tre månaders sikt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6E569DB-EECC-45EF-AAD7-AEC774123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78FABB-8CC2-4D1F-8C3E-8198E257C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A09570-C9AD-4BAA-825C-C492BCA725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166333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18F9C1-D262-40ED-825F-ACEE5C81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Terminspris för vete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84A7D69-CDA9-4294-AD98-1433CF1F0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1013A7-A327-4734-A17D-B28DC1E79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Euro per ton, dagsvärden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485143-A16D-4748-9099-B8DA7C630E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Euronext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869067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5E4443-79E5-4E80-B8BD-9939B7B1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Spannmålspriser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93EA034-4529-40BF-B74A-082C90933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805AC7-A97B-4457-AB89-C886A93BD2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2015=100,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AD943B-97C4-4CE1-82FB-7174F93181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HWWI, SCB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1622337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E7FE63-F49E-49E8-808A-F3FA64D1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Livsmedelspriser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3554E95-3A97-4ECE-BC61-CCB8E18D5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12C94C-1195-47F1-A2DC-FD49F8020C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FC307D-7125-440F-A9A3-9E2153BA7F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30475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3AD749-330A-43C8-B7EB-55EA316A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KPIF-inflationen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D69973D-2E35-4811-B1E3-843BE073F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C53701-A0B1-4E1E-B853-936DBF3BFC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BA27A2-526A-4EC2-8D5F-6DE147D4D4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491286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CF418A-C0F0-46DD-9C55-D4F1EA74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Spotpris,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001F533-F378-4B31-B09C-2841900FC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92494A-3237-421D-B2EC-87E75F34F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Öre per kilowattimme (KWh),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DED532-FD2D-47A2-B42E-F630C73E81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Nord Pool Spot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040946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4203DE-0D2E-4BC5-8CC4-06D6EF74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Varu- och tjänstepriser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1056702-F11B-44C6-A4C3-4F5995D5E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E9E534-8C78-424E-99E9-BAF005074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86E485-88A7-4D4A-9CFF-D697CCC6210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778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B970A9-58B4-42FE-9BFB-3BE0C3FB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omdöme om exportorderstocken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B14466C-76B2-4465-8748-D33150A42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BCFA6D-E239-4EAD-A661-157CB64037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0B88C4-48DE-4480-8A39-BA2A54B8A7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8292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C1A7B7-602E-4C39-BE97-4F6CCDE01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 av tjänster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24275CC-EC9C-4FF6-B403-88AA350CA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E57E6D-E6F3-4FBB-8E70-3F34BFE08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E994190-575C-44A3-B974-4CB90C8863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6680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B3876F-6F2D-4E97-8FB6-106773A2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Näringslivets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BFF7DF8-02B1-47BB-9CD5-CC0E0DA31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D25484-4B65-4BE6-9A1B-2D4A484AB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F95087-6F5F-4CF2-A07C-9A200E0E42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35536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86AA2F-6730-4C87-A173-C709360D8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4BF3179-85D9-44B5-800F-D75D4A4D6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9A6263-1353-4156-8207-EA5B6D79E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4037F5-F8B0-4BD9-9A1C-2A1079A324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62686788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99</TotalTime>
  <Words>876</Words>
  <Application>Microsoft Office PowerPoint</Application>
  <PresentationFormat>A4 (210 x 297 mm)</PresentationFormat>
  <Paragraphs>174</Paragraphs>
  <Slides>58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58</vt:i4>
      </vt:variant>
    </vt:vector>
  </HeadingPairs>
  <TitlesOfParts>
    <vt:vector size="62" baseType="lpstr">
      <vt:lpstr>Arial</vt:lpstr>
      <vt:lpstr>Calibri</vt:lpstr>
      <vt:lpstr>Verdana</vt:lpstr>
      <vt:lpstr>ExternaPresentationer2</vt:lpstr>
      <vt:lpstr>BNP-gap och arbetsmarknadsgap</vt:lpstr>
      <vt:lpstr>BNP</vt:lpstr>
      <vt:lpstr>Bidrag till BNP-tillväxten</vt:lpstr>
      <vt:lpstr>Export</vt:lpstr>
      <vt:lpstr>Export av varor</vt:lpstr>
      <vt:lpstr>Industrins omdöme om exportorderstocken</vt:lpstr>
      <vt:lpstr>Export av tjänster</vt:lpstr>
      <vt:lpstr>Näringslivets investeringar</vt:lpstr>
      <vt:lpstr>Fasta bruttoinvesteringar</vt:lpstr>
      <vt:lpstr>Investeringar i bostäder</vt:lpstr>
      <vt:lpstr>Påbörjade lägenheter</vt:lpstr>
      <vt:lpstr>Industrins investeringar och kapacitetsutnyttjande</vt:lpstr>
      <vt:lpstr>Industrins investeringar</vt:lpstr>
      <vt:lpstr>Hushållens konsumtion</vt:lpstr>
      <vt:lpstr>Hushållens reala disponibla inkomst</vt:lpstr>
      <vt:lpstr>Offentlig konsumtion</vt:lpstr>
      <vt:lpstr>Offentliga investeringar</vt:lpstr>
      <vt:lpstr>Produktionsvärdeindex, industrin</vt:lpstr>
      <vt:lpstr>Produktionsvolym i tillverkningsindustrin</vt:lpstr>
      <vt:lpstr>Efterfrågan i tjänstesektorn</vt:lpstr>
      <vt:lpstr>Produktion i näringslivet</vt:lpstr>
      <vt:lpstr>Konfidensindikator för bygg- och anläggningsverksamhet</vt:lpstr>
      <vt:lpstr>Sysselsättning</vt:lpstr>
      <vt:lpstr>Arbetade timmar</vt:lpstr>
      <vt:lpstr>Medelarbetstid</vt:lpstr>
      <vt:lpstr>Brist på arbetskraft i näringslivet</vt:lpstr>
      <vt:lpstr>Brist på arbetskraft i olika delar av näringslivet</vt:lpstr>
      <vt:lpstr>Brist på arbetskraft</vt:lpstr>
      <vt:lpstr>Anställningsplaner i näringslivet</vt:lpstr>
      <vt:lpstr>Anställningsplaner i industri, byggverksamhet, detaljhandel och privata tjänstenäringar</vt:lpstr>
      <vt:lpstr>Bidrag till sysselsättningstillväxten </vt:lpstr>
      <vt:lpstr>Sysselsättning i hela ekonomin och i kommunsektorn</vt:lpstr>
      <vt:lpstr>Sysselsättningsgrad och arbetskraftsdeltagande</vt:lpstr>
      <vt:lpstr>Arbetslöshet bland inrikes och utrikes födda</vt:lpstr>
      <vt:lpstr>Arbetslöshet</vt:lpstr>
      <vt:lpstr>Beveridgekurvan med lediga jobb från SCB, 2001–2018 </vt:lpstr>
      <vt:lpstr>Nyanmälda lediga platser och lediga jobb</vt:lpstr>
      <vt:lpstr>Industrins kapacitetsutnyttjande</vt:lpstr>
      <vt:lpstr>Produktivitetsgap i näringslivet</vt:lpstr>
      <vt:lpstr>Arbetsmarknadsgap</vt:lpstr>
      <vt:lpstr>BNP-gap och RU-indikator</vt:lpstr>
      <vt:lpstr>Arbetsmarknadsgap och timlön i näringslivet</vt:lpstr>
      <vt:lpstr>Timlön i näringsliv, kommunal sektor och statlig sektor</vt:lpstr>
      <vt:lpstr>Timlön i näringslivet</vt:lpstr>
      <vt:lpstr>Enhetsarbetskostnad i näringslivet, anställda</vt:lpstr>
      <vt:lpstr>Konsumentpriser</vt:lpstr>
      <vt:lpstr>Inflationsförväntningar</vt:lpstr>
      <vt:lpstr>Energipriser och KPIF-inflation</vt:lpstr>
      <vt:lpstr>Lönsamhet i näringslivet</vt:lpstr>
      <vt:lpstr>Lönsamhetsomdöme i tillverkningsindustrin, handeln och privata tjänstenäringar</vt:lpstr>
      <vt:lpstr>Lönsamhetsomdöme inom handeln</vt:lpstr>
      <vt:lpstr>Företagens prisförväntningar på tre månaders sikt</vt:lpstr>
      <vt:lpstr>Terminspris för vete</vt:lpstr>
      <vt:lpstr>Spannmålspriser</vt:lpstr>
      <vt:lpstr>Livsmedelspriser</vt:lpstr>
      <vt:lpstr>Bidrag till KPIF-inflationen</vt:lpstr>
      <vt:lpstr>Spotpris, Sverige</vt:lpstr>
      <vt:lpstr>Varu- och tjänstepriser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17</cp:revision>
  <dcterms:created xsi:type="dcterms:W3CDTF">2018-10-05T14:30:14Z</dcterms:created>
  <dcterms:modified xsi:type="dcterms:W3CDTF">2018-10-09T07:03:37Z</dcterms:modified>
</cp:coreProperties>
</file>