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336" r:id="rId8"/>
    <p:sldId id="269" r:id="rId9"/>
    <p:sldId id="270" r:id="rId10"/>
    <p:sldId id="271" r:id="rId11"/>
    <p:sldId id="272" r:id="rId12"/>
    <p:sldId id="275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Modellskattningar och bedömning av 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33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Nyanmälda lediga platser och lediga jobb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Tusental, säsongsrensade kvartalsvärden respektive säsongsrensade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Arbetsförmedlingen och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59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Rekryteringar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74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Effekter på jämviktsarbetslösheten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9029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Befolkning, 15-74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förändring i 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19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15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och vistelsetid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20–64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76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Jobbchans, inskrivningstider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inskrivna arbetslösa,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Arbetsförmedlingen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06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Långtidsarbetslöshet, 16–64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5868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Långtidsarbetslöshet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för inrikes respektive utrikes födda,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8956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Nettoersättningsgrad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ersatt lön efter skatt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4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5492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Arbetsförmedlingen.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81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Andel ja-svar,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47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Restpost,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Medlingsinstitutet.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Reallöner i utvalda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0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utvalda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OECD.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01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Lägstalönebett efter avtalsområde, arbetare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Lägstalön som andel av medianlönen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SCB,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953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634082"/>
          </a:xfrm>
        </p:spPr>
        <p:txBody>
          <a:bodyPr>
            <a:noAutofit/>
          </a:bodyPr>
          <a:lstStyle/>
          <a:p>
            <a:r>
              <a:rPr lang="sv-SE" dirty="0" smtClean="0"/>
              <a:t>Lön och sysselsättningsgrad för olika utbildningsnivåer 2016, totalt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fontScale="70000" lnSpcReduction="20000"/>
          </a:bodyPr>
          <a:lstStyle/>
          <a:p>
            <a:endParaRPr lang="sv-SE" dirty="0" smtClean="0"/>
          </a:p>
          <a:p>
            <a:r>
              <a:rPr lang="sv-SE" sz="2300" dirty="0" smtClean="0"/>
              <a:t>Medianlön, tusental kronor per månad före skatt respektive sysselsättningsgrad i åldersgruppen 30–54 år, procent av befolkningen</a:t>
            </a:r>
            <a:endParaRPr lang="sv-SE" sz="23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SCB.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29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arbetstillfällen utan krav på särskild yrkesutbildning 15–64 år, 2016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sysselsatta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Eurostat.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41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 och faktisk 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48196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Effekter på jämviktsarbetslösheten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4738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Nettoersättningsgrad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ersatt lön efter skatt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Separationsgrad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78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Arbetade timmar och sysselsatta inom 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totalt sysselsatta och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4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i årstakt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6642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2001−2017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484784"/>
            <a:ext cx="4608512" cy="461207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sz="1900" dirty="0" smtClean="0"/>
              <a:t>Procent av arbetskraften, säsongsrensade kvartalsvärden</a:t>
            </a:r>
            <a:endParaRPr lang="sv-SE" sz="19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SCB.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5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Matchning av arbetslösa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2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Genomsnittlig rekryteringstid i privat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 månader,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94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429</Words>
  <Application>Microsoft Office PowerPoint</Application>
  <PresentationFormat>A4 (210 x 297 mm)</PresentationFormat>
  <Paragraphs>91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Office-tema</vt:lpstr>
      <vt:lpstr>Modellskattningar och bedömning av jämviktsarbetslöshet</vt:lpstr>
      <vt:lpstr>Arbetslöshet och jämviktsarbetslöshet</vt:lpstr>
      <vt:lpstr>Nettoersättningsgrad</vt:lpstr>
      <vt:lpstr>Separationsgrad</vt:lpstr>
      <vt:lpstr>Arbetade timmar och sysselsatta inom industrin</vt:lpstr>
      <vt:lpstr>Potentiell arbetskraft</vt:lpstr>
      <vt:lpstr>Beveridgekurvan med lediga jobb från SCB, 2001−2017</vt:lpstr>
      <vt:lpstr>Matchning av arbetslösa</vt:lpstr>
      <vt:lpstr>Genomsnittlig rekryteringstid i privat sektor</vt:lpstr>
      <vt:lpstr>Nyanmälda lediga platser och lediga jobb</vt:lpstr>
      <vt:lpstr>Rekryteringar</vt:lpstr>
      <vt:lpstr>Effekter på jämviktsarbetslösheten</vt:lpstr>
      <vt:lpstr>Befolkning, 15-74 år</vt:lpstr>
      <vt:lpstr>Arbetslöshet</vt:lpstr>
      <vt:lpstr>Sysselsättningsgrad och vistelsetid</vt:lpstr>
      <vt:lpstr>Jobbchans, inskrivningstider</vt:lpstr>
      <vt:lpstr>Långtidsarbetslöshet, 16–64 år</vt:lpstr>
      <vt:lpstr>Långtidsarbetslöshet</vt:lpstr>
      <vt:lpstr>Nettoersättningsgrad</vt:lpstr>
      <vt:lpstr>Brist på arbetskraft</vt:lpstr>
      <vt:lpstr>Brist på arbetskraft i näringslivet</vt:lpstr>
      <vt:lpstr>Restpost, hela ekonomin</vt:lpstr>
      <vt:lpstr>Reallöner i utvalda länder</vt:lpstr>
      <vt:lpstr>Produktivitet i utvalda länder</vt:lpstr>
      <vt:lpstr>Lägstalönebett efter avtalsområde, arbetare</vt:lpstr>
      <vt:lpstr>Lön och sysselsättningsgrad för olika utbildningsnivåer 2016, totalt</vt:lpstr>
      <vt:lpstr>Andel arbetstillfällen utan krav på särskild yrkesutbildning 15–64 år, 2016</vt:lpstr>
      <vt:lpstr>Jämviktsarbetslöshet och faktisk arbetslöshet</vt:lpstr>
      <vt:lpstr>Effekter på jämviktsarbetslösheten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36</cp:revision>
  <dcterms:created xsi:type="dcterms:W3CDTF">2013-02-22T10:31:08Z</dcterms:created>
  <dcterms:modified xsi:type="dcterms:W3CDTF">2017-10-06T11:05:06Z</dcterms:modified>
</cp:coreProperties>
</file>