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440" r:id="rId11"/>
    <p:sldId id="441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4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Bostadsinvesteringar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Miljarder kronor, fasta priser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25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Nybyggnation av bostäder och befolkning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Tusental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4850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myndigheters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217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851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 av varor och tjänster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Index 2007=100, fasta priser,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7839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 av tjänster och varor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av total export, löpande pris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0333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 och 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422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9807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och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4245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Produktion, arbetade timmar och produktivitet </a:t>
            </a:r>
            <a:br>
              <a:rPr lang="sv-SE" dirty="0" smtClean="0"/>
            </a:br>
            <a:r>
              <a:rPr lang="sv-SE" dirty="0" smtClean="0"/>
              <a:t>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1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287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Industri- och tjänsteproduktionsindex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kalenderkorrigerade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435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i olika branscher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058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2010=100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1503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4624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 och sysselsättning, 15-74 år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657580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 och sysselsättningsgrad, 15-74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befolkningen,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989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Lediga jobb och varsel om uppsägning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tusental, säsongsrensade kvartalsvärden respektive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2478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865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med rekryteringsproblem, halvårsvärden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932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Anställningsplaner för industri, byggverksamhet, handel och privata tjänstenäringar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71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Förändring i procent av BNP föregående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376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Befolkning</a:t>
            </a:r>
            <a:r>
              <a:rPr lang="sv-SE" dirty="0"/>
              <a:t>, 15–74 år 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579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Arbetskraftsdeltagande och arbetskraft, 15-74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respektive procentuell förändring, säsongsrenade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5023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 och arbetskraftsdeltagande, 15–74 år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befolkningen, kvartals- respektive 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714927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Olika grupper utanför arbetskraften, 15-74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439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latent arbetssökande, 15-74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 respektive befolkningen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6194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Arbetslöshet bland inrikes och utrikes födda, </a:t>
            </a:r>
            <a:br>
              <a:rPr lang="sv-SE" dirty="0" smtClean="0"/>
            </a:br>
            <a:r>
              <a:rPr lang="sv-SE" dirty="0" smtClean="0"/>
              <a:t>15–74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480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125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err="1" smtClean="0"/>
              <a:t>Beveridgekurvan</a:t>
            </a:r>
            <a:r>
              <a:rPr lang="sv-SE" dirty="0" smtClean="0"/>
              <a:t> med lediga jobb från SCB, </a:t>
            </a:r>
            <a:br>
              <a:rPr lang="sv-SE" dirty="0" smtClean="0"/>
            </a:br>
            <a:r>
              <a:rPr lang="sv-SE" dirty="0" smtClean="0"/>
              <a:t>2001-2015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674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Sammansättning av arbetslösa, 15-74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arbetslösa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6288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Indikatorer över resursutnyttjandet i näringslivet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Säsongsrensade kvartalsvärden, normaliserade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30926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5951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2376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Brist på arbetskraft i industri, byggverksamhet, handel och privata tjänstenäringar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Andel ja-svar,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735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Faktisk och potentiell BNP-tillväxt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877221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699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Centrala löneavtal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4787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Timlön i näringsliv, kommunal sektor och statlig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651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2366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Lönsamhetsomdöme i tillverkningsindustrin, handeln och privata tjänstenäringar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2636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899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204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konsumtionsutgifter 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855120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Importpriser för konsumtionsvaror och växelkurs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kvartalsvärden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9681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Energipriser, bidrag till KPI-inflation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1181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Företagens inflationsförväntningar på ett års sikt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0986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Boendekostnader i KPI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2698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Varu- och tjänstepriser i KPI, importpris och enhetsarbetskostnad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76489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Spot- och terminspriser på el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Öre per kWh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53300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31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konsumtion, real disponibel inkomst och sparkvot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547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Hushållsbarometerns mikro- och makroindex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91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85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investeringstillväxten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483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547</Words>
  <Application>Microsoft Office PowerPoint</Application>
  <PresentationFormat>A4 (210 x 297 mm)</PresentationFormat>
  <Paragraphs>121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56</vt:i4>
      </vt:variant>
    </vt:vector>
  </HeadingPairs>
  <TitlesOfParts>
    <vt:vector size="57" baseType="lpstr">
      <vt:lpstr>Office-tema</vt:lpstr>
      <vt:lpstr>Barometerindikatorn och BNP</vt:lpstr>
      <vt:lpstr>BNP</vt:lpstr>
      <vt:lpstr>Bidrag till BNP-tillväxten</vt:lpstr>
      <vt:lpstr>Konfidensindikatorer</vt:lpstr>
      <vt:lpstr>Hushållens konsumtionsutgifter </vt:lpstr>
      <vt:lpstr>Hushållens konsumtion, real disponibel inkomst och sparkvot </vt:lpstr>
      <vt:lpstr>Hushållsbarometerns mikro- och makroindex</vt:lpstr>
      <vt:lpstr>Offentliga konsumtionsutgifter</vt:lpstr>
      <vt:lpstr>Bidrag till investeringstillväxten</vt:lpstr>
      <vt:lpstr>Bostadsinvesteringar</vt:lpstr>
      <vt:lpstr>Nybyggnation av bostäder och befolkning</vt:lpstr>
      <vt:lpstr>Offentliga myndigheters investeringar</vt:lpstr>
      <vt:lpstr>Export</vt:lpstr>
      <vt:lpstr>Export av varor och tjänster</vt:lpstr>
      <vt:lpstr>Export av tjänster och varor</vt:lpstr>
      <vt:lpstr>Export och svensk exportmarknad</vt:lpstr>
      <vt:lpstr>Import</vt:lpstr>
      <vt:lpstr>Import och efterfrågan</vt:lpstr>
      <vt:lpstr>Produktion, arbetade timmar och produktivitet  i näringslivet</vt:lpstr>
      <vt:lpstr>Industri- och tjänsteproduktionsindex</vt:lpstr>
      <vt:lpstr>Konfidensindikatorer i olika branscher</vt:lpstr>
      <vt:lpstr>Industriproduktion</vt:lpstr>
      <vt:lpstr>Anställningsplaner i näringslivet</vt:lpstr>
      <vt:lpstr>Arbetskraft och sysselsättning, 15-74 år</vt:lpstr>
      <vt:lpstr>Arbetslöshet och sysselsättningsgrad, 15-74 år</vt:lpstr>
      <vt:lpstr>Lediga jobb och varsel om uppsägning</vt:lpstr>
      <vt:lpstr>Bidrag till sysselsättningstillväxten </vt:lpstr>
      <vt:lpstr>Brist på arbetskraft</vt:lpstr>
      <vt:lpstr>Anställningsplaner för industri, byggverksamhet, handel och privata tjänstenäringar</vt:lpstr>
      <vt:lpstr>Befolkning, 15–74 år </vt:lpstr>
      <vt:lpstr>Arbetskraftsdeltagande och arbetskraft, 15-74 år</vt:lpstr>
      <vt:lpstr>Befolkning och arbetskraftsdeltagande, 15–74 år</vt:lpstr>
      <vt:lpstr>Olika grupper utanför arbetskraften, 15-74 år</vt:lpstr>
      <vt:lpstr>BNP-gap och latent arbetssökande, 15-74 år</vt:lpstr>
      <vt:lpstr>Arbetslöshet bland inrikes och utrikes födda,  15–74 år</vt:lpstr>
      <vt:lpstr>Arbetslöshet och jämviktsarbetslöshet</vt:lpstr>
      <vt:lpstr>Beveridgekurvan med lediga jobb från SCB,  2001-2015</vt:lpstr>
      <vt:lpstr>Sammansättning av arbetslösa, 15-74 år</vt:lpstr>
      <vt:lpstr>Indikatorer över resursutnyttjandet i näringslivet</vt:lpstr>
      <vt:lpstr>BNP-gap och arbetsmarknadsgap</vt:lpstr>
      <vt:lpstr>Brist på arbetskraft i industri, byggverksamhet, handel och privata tjänstenäringar</vt:lpstr>
      <vt:lpstr>Faktisk och potentiell BNP-tillväxt</vt:lpstr>
      <vt:lpstr>Arbetsmarknadsgap och timlön i näringslivet</vt:lpstr>
      <vt:lpstr>Centrala löneavtal i hela ekonomin</vt:lpstr>
      <vt:lpstr>Timlön i näringsliv, kommunal sektor och statlig sektor</vt:lpstr>
      <vt:lpstr>Enhetsarbetskostnad i näringslivet</vt:lpstr>
      <vt:lpstr>Lönsamhetsomdöme i tillverkningsindustrin, handeln och privata tjänstenäringar</vt:lpstr>
      <vt:lpstr>Lönsamhet i näringslivet</vt:lpstr>
      <vt:lpstr>Konsumentpriser</vt:lpstr>
      <vt:lpstr>Importpriser för konsumtionsvaror och växelkurs</vt:lpstr>
      <vt:lpstr>Energipriser, bidrag till KPI-inflation</vt:lpstr>
      <vt:lpstr>Företagens inflationsförväntningar på ett års sikt</vt:lpstr>
      <vt:lpstr>Boendekostnader i KPI</vt:lpstr>
      <vt:lpstr>Varu- och tjänstepriser i KPI, importpris och enhetsarbetskostnad</vt:lpstr>
      <vt:lpstr>Spot- och terminspriser på el</vt:lpstr>
      <vt:lpstr>Konsumentpriser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46</cp:revision>
  <dcterms:created xsi:type="dcterms:W3CDTF">2013-02-22T10:31:08Z</dcterms:created>
  <dcterms:modified xsi:type="dcterms:W3CDTF">2015-12-20T10:30:30Z</dcterms:modified>
</cp:coreProperties>
</file>