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0" r:id="rId2"/>
    <p:sldId id="261" r:id="rId3"/>
    <p:sldId id="262" r:id="rId4"/>
    <p:sldId id="263" r:id="rId5"/>
    <p:sldId id="32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24" r:id="rId18"/>
    <p:sldId id="275" r:id="rId19"/>
    <p:sldId id="276" r:id="rId20"/>
    <p:sldId id="277" r:id="rId21"/>
    <p:sldId id="278" r:id="rId22"/>
    <p:sldId id="279" r:id="rId23"/>
    <p:sldId id="280" r:id="rId24"/>
    <p:sldId id="325" r:id="rId25"/>
    <p:sldId id="326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2155" y="7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1DB626-A04B-4F9A-9787-CCB6214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C369C9-3935-495F-B256-FCA05C72B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53029B-DC13-4749-B9C7-754131D90E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DDDDAD-E775-4759-9115-FB8F7FB2F9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9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AEF0A-FEE2-43F2-BED7-BB8A1821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95FEB2-BA6A-408E-A607-23D18773B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C5A2D7-9189-43A5-A491-23BCDFF0B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B1038A-CDCD-4529-B83C-7D55F17474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22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EF7CD-B897-4020-9EA9-0CF55704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Exportorderstock, industrins omdöme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D2CA81-E40E-40ED-B5E4-94209EA02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BE52E4-AF4C-40B8-9277-02527A17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F4B1AE-91DF-4074-90DE-F9AF1A7157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9765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689602-5F31-4DA7-9888-DC7D5228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bearbetade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034ADC-49E7-439E-9A16-F20AF2A68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18F638-A6E4-4080-AEAF-2D6ECD08B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69DAA6-C118-4AFB-B29B-8141E280D5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9315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E5075-C26C-4494-890E-A5C344E8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4A6DE7-3FB2-4764-8198-66D22B17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B3C7C6-BAF3-443F-910F-9812214F2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A889A9-2658-45B4-BDA1-DAC6CE751E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286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95CA7-3285-47D9-90DD-43BE5927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35816D-03A3-4345-9A85-8E9A2AD9C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C612C6-24E8-4AFB-8ABE-F5538A14F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F1F849-3596-455B-84A0-843BE3DEB4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514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BA5BC-D859-482F-BBFD-72B2A473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91EB03-BF16-46AF-AA52-1650A9371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9327B9-59A3-46A3-8B9F-9EE0F57E8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B8B225-F906-47A0-B2D7-869F46E594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408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3AFB2-0F84-49BE-8D21-762CF6DA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2019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DD315B-8B1F-448F-AD58-2AC5052BF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i procent av total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8A56B-1B44-4BC9-BBE9-D681ADE43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86313B-50F9-4D42-94FB-9F9AA1D2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40777"/>
            <a:ext cx="5176101" cy="5242584"/>
          </a:xfrm>
        </p:spPr>
      </p:pic>
    </p:spTree>
    <p:extLst>
      <p:ext uri="{BB962C8B-B14F-4D97-AF65-F5344CB8AC3E}">
        <p14:creationId xmlns:p14="http://schemas.microsoft.com/office/powerpoint/2010/main" val="42794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3AFB2-0F84-49BE-8D21-762CF6DA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av tjänster 2019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DD315B-8B1F-448F-AD58-2AC5052BF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i procent av total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8A56B-1B44-4BC9-BBE9-D681ADE43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86BA15A-7B19-4A55-A60B-9D440EA99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340777"/>
            <a:ext cx="5511541" cy="5112558"/>
          </a:xfrm>
        </p:spPr>
      </p:pic>
    </p:spTree>
    <p:extLst>
      <p:ext uri="{BB962C8B-B14F-4D97-AF65-F5344CB8AC3E}">
        <p14:creationId xmlns:p14="http://schemas.microsoft.com/office/powerpoint/2010/main" val="408532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C6FE5-0ADD-4275-98FF-B2F26A83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200138-8CEE-47D9-9DA5-2D1E10B43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D47B1F-58A4-4835-8C3C-A31CECA57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613C9B-3025-4B8E-8B67-E75F0EDE44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037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96685-87BF-4AF1-BDF4-615806A2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F9711C-1F26-4091-BDA6-E70318B8A3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112382-030D-4DEE-B830-8718428C5F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396B5DD-9D30-4E24-8321-C07DA4C6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7682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77A41-29CB-4374-B8E1-01B2BE38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Indikatorer för industriförtroende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CBECF4-8425-48D0-BAD4-D82D4951E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E38F48-A262-46BA-BED0-B4F3BF894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1D91E3-08AF-4864-8439-2C389F633C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Institute for Supply Management, National Bureau of Statistics of China, IFO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3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726E9-06CD-4A6D-B3CB-FA885A4F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2BDEA5-6FA1-4C59-A9EB-5F7C59B45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11F4DE-FF83-4BC0-989D-8403BB884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46A04B-E77F-4448-B88D-FFEC9E0C53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2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8738E-6611-417F-95E2-10F35AE8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7A9957-E4A1-47BB-8353-AFD4C6E52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personer,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CC8145-3179-49D2-BE2D-2B33291AEB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 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289340E-BD31-49DD-A64A-8327808CE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13119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8724F-1539-4AF4-AEA6-6B9C5393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31EDC5-BBB7-4FE5-AA49-5BFC0D2C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CDF089-23A1-48EC-9A05-37A628B8A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BE2040-1A3D-440D-A98A-9FCAC31CF2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322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C3930-35A5-467B-8966-70F0D1A2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C06402-45AA-420B-9F95-F538176A3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AE5BA6-3898-480D-A17D-17416B51E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4DE32E-609E-4CD5-8F51-5473BB0998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14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CC4D85-3FA3-426D-B7FA-0ECEE83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på branschnivå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C748F8-52AD-4275-B6B8-174E71544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526FB2-F28B-4984-9145-DB9D6E96B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4:e kvartalet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05E858-140A-415C-A766-96488D7119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533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CC4D85-3FA3-426D-B7FA-0ECEE83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i näringslivet oh hela ekonomin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526FB2-F28B-4984-9145-DB9D6E96B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4:e kvartalet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05E858-140A-415C-A766-96488D7119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B02C976-5C83-48C1-9A27-B17FADE31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8394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B9B98A-2511-4115-A144-E7DFC52D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CD70DA-7306-4C66-A97A-CA3084B21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394730-795C-4F40-B6E4-A8CE0FE7E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BE2796-ABC1-443A-9317-757E2683A9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624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4B7D1-AA62-4A9A-A5BC-BB864B22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med och utan permitteringar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561A61-2447-4A87-AABE-4F002CC9F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87988C-727C-42B4-99B2-EE951FB467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789A728-8D6D-43FB-A1FC-49CC18203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54103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0AE77-E3DC-45AE-9FE4-46DA0E82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3C94BC-2A54-4660-8DFA-D19CD33EA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F37838-52CB-4D92-BACC-608CAA67B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 BNP respektive potentiellt arbetade timmar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6057E9-2714-4BCB-80C7-D515DF4B76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823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29479-31A9-462D-929C-12949C6F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6CBE89-33A4-4A9C-A22B-ADC0D498B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346725-289E-4363-9FDB-90D28C702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229B53-1424-4973-98CF-A987811085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76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94C6B-0D01-44D2-BB4C-E3467B3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tillverkningsindustrin i valda länder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51727B-2779-412B-BBBB-8EDDC18F84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370979-CE10-41CA-901A-5A1BF72797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China Federation of Logistics &amp; Purchasing, Markit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2237CA71-D0BF-4191-B0A3-30E573C2A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15017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3B288-A19E-48BF-A844-799584F6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C5FCB9-8ABD-4B5C-A3A6-C37CE21D3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9AAC08-1F9C-40DD-AB4D-B38614F6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052B50-4455-4876-8304-4024C01FEA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572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97EEA-B32B-446B-86CD-7BEBEADB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100459-1A5E-4BEB-B450-4A69F981D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C0D12D-EC72-42AF-8125-D03659079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1A1040-CF2F-4281-9416-46E8C74625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9569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3BA1B0-0B1E-4C58-994B-2611980B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9436F3-AF76-45A2-BCBA-F4DB3A79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57C2FA-5767-41D1-B792-832D99C1E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10AF7F-B18A-4EA0-AD4F-0B79303292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864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B8F67C-22FA-4F21-82EE-8FC29EB0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2EB548-D95C-4059-9557-408606FDD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7B9076-D9B7-4FF4-A453-2244DD23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F9A75F-2F94-454A-8144-A0358EE413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1332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80DB8-F55D-4FFE-9764-35BE01FD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1292D6-D324-4699-A843-41EBB1158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C6ADB0-C9E3-4005-94B5-45130B4F9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D9A9E5-7B94-44FA-BAE5-5C7104494B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3961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0156D-B311-475B-96F6-424D09EA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 på el,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7620CA-C916-44EF-ABB7-FA3C2633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4C8B61-1B6C-484D-8C88-E74058671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39F505-4B21-4F68-AB70-BB0B58DC20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9934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988A1-178A-42F3-AADB-CEE62F22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Elnätspris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0FA2E4-C244-4080-8821-A32E3B647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149678-2085-499C-A882-62BBD6FB7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68A5BE-F3E2-4A65-A7AF-EEE671D3CD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0461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0A342E-CCCB-43FE-8CC4-6184BAE5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Energipriser, bidrag till KPI-inflation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AA08D9-27A7-4305-BB83-5E38DB69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36A29F-AF32-49FA-84D6-551473D38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532FC5-D8A1-4291-A485-187C52EEB9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9625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2FA41-ACC3-4F83-BF20-E80270B0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tjänstepriser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57F0BB-162A-459D-AED2-4D2154AF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9CCA08-8653-4BDC-9D38-83BCBA3B4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F3F7B6-5156-4E01-B8A8-D4223A40C8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06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3D15D-E84C-4864-BE0E-503781C3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Livsmedelspriser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AA6CBE-BD25-4615-ADC8-F235A2FB9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717243-F208-4710-80EB-E2F4B43FA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30935E-4113-4F02-861F-58E59F9BAB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962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2E939-91FA-418F-AFCA-0BFB05A5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8E0E8F-DA3B-44C3-93C9-93F487400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BACFA3-E681-4258-A59C-0FA4FDD91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AFD858-7E81-4DA8-97E4-23D13D2B5C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555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6EF0E-397D-4965-8A23-3FB80D83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Prisindex för kläder och skor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2DF45F-ECC1-4675-AE92-833961B6D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45422D-FA2B-4E35-A7D6-97B94439F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1980=100,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4380CD-EF8A-4B35-B7CC-C8D369BE09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0408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94421-E400-45FF-83D1-DF3D4C32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Prisindex för sportartiklar och </a:t>
            </a:r>
            <a:r>
              <a:rPr lang="sv-SE" dirty="0" err="1"/>
              <a:t>fritidsvaror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A5560D-AA45-48DF-BD91-D9B2A56A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7A5116-CAD3-4E7D-A845-89B525B6D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1980=100,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8758EA-A3F1-4E16-A9CB-46571C402C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41047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B7DD4-FCD1-4E55-9F21-47027A09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8A8E7D-FD90-4CBC-BEC4-4BC4D969B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D10407-BA7A-4070-848D-45250B167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0A876A-43F5-4763-802A-6D23580DFB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Nasdaq OMX,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230662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D8B76-00B7-469F-9D4F-D55CB2F4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94C6AF-4CC4-47EB-94A1-A306F1AFB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561C44-B44B-4DFF-A0E8-09FB91D05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E83081-2EEC-4760-9FF6-3667717080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0355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AE7BA-760C-40E3-A093-FBDE9BC5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A242FA-F836-4B86-A777-091230408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040038-4F24-4DDC-B356-8B31D9FA0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E95E69-6984-4140-87C8-74CC2227E3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449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487689-7DAC-4BF2-B9FB-B22CC9D0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Primära utgifter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A2D7F7-E393-49EE-B703-10BF192AE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CE21B5-D8F9-4E9D-A18A-AAC3B0BE3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C79E61-81F4-4D23-9AF6-4F89BDC73D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522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FD3E55-AE71-4C1C-A10F-D24C1ED2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Sociala transfereringar till hushåll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45B6AB-9A15-4068-A2D2-9B38FCD1D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59163C-43F4-4FD1-A664-FF4F8461A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57EC5B-B0E6-4170-9AF6-722BCDAAF9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1138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25257-20D3-4872-BBDD-697BB15B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E70A59-8B17-456E-B4BC-C75A4EA4A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13ABC2-861B-4CE9-87C9-13A9EE78D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EC9248-CFCA-49F4-8238-124BB06384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2438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61B62-88C6-4EBA-8605-05F7E7D5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A411F0-5D67-4932-BB18-11C81A432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DA465E-9CF0-4099-8C7F-D5549EE41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5728F5-8817-4427-9F0C-032A3C0136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8466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1D74F-BC17-4601-BAFC-B6386E77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Utgiftstak och takbegränsade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783855-A396-4CD8-8A7A-F6A96F25B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1A3F0D-2F6E-4395-8F71-C152A76D5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4DB92C-E929-47DE-9F33-FC453A9D8C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Riksdagen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90079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544E2-0535-4DB8-9C3C-70CC0B5D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8C29BF-809B-4C98-AF8E-74C9DE3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A8C44F-89FF-47D0-8A5D-B556D9E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8EB140-FA7F-4F64-AF3F-CFAC9DE53C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Markit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25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3245A2-6E66-4356-9E14-163E8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Skatter och avgifter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F6C1E6-2EE6-4293-A8B1-840A3A16E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498B1-53CD-4751-982F-5D907B6C2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EA3AD0-E839-45A2-A7A8-3A8F12B6F7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5106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B3895-B9CB-470B-9968-DE3D0DCF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26BF28-CD74-44A8-A80F-595142FB4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CF07F3-712E-4AE5-B320-25C7F5F14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1712B6-59F0-4CC1-9756-1691DCF611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3953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A9CB8-3CF2-4FA7-BE6D-4600693A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D03242-354B-47F6-950B-9D78C026D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88949D-5F1F-4E7F-A02C-0DB599604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A12502-09E7-424E-8045-BC442B75AA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1697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5CD8B7-26AB-4E0C-9BA7-86F81AA8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9C71D8-9DB9-403F-8565-4B4713EB1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A51ABF-B48A-4789-A34E-C554B7671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B6BB38-DC78-4B30-8D76-EC4F5F4A67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02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266E8-D765-4AA7-9C7F-24AC3570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4DFDB5-36E1-4A27-B921-DBDA0F5DA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7A9659-79BA-46B5-8036-3A4E740B8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71D99A-8A6D-455F-8F97-E31DDD5006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43048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E4099-E530-4DA6-82DC-896590FC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Räntedifferens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9C5AE7-A777-4FE4-9A6B-4D0BB789A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F7BF07-15D8-41BD-BDD0-E856A6B60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F69716-BF0B-4A12-A390-F9C67A16F6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15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9212E-80A9-49C7-BFCF-44C76F6A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7CE9EFF-06AD-4EAD-97E5-58432163C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961607-58F7-494A-B69B-12F0F2231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4D5478-FD65-46AD-A8C6-DFFE69672A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Federal Reserve, ECB, Bank of England, Norges Bank,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460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BDD4A-4ACC-43B5-A70E-F5F356DF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 anchor="t">
            <a:normAutofit/>
          </a:bodyPr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303AF18-B650-49EA-8C89-74188B24F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1418802"/>
            <a:ext cx="8276212" cy="4680000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4FD42-EB37-45B9-9399-6B0FDDF63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3" y="836777"/>
            <a:ext cx="8658000" cy="504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A98822-1A7C-46E5-9CFB-C362A2B2D04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3" y="6116644"/>
            <a:ext cx="8658000" cy="624731"/>
          </a:xfrm>
        </p:spPr>
        <p:txBody>
          <a:bodyPr>
            <a:normAutofit/>
          </a:bodyPr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002524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849</Words>
  <Application>Microsoft Office PowerPoint</Application>
  <PresentationFormat>Bredbild</PresentationFormat>
  <Paragraphs>159</Paragraphs>
  <Slides>53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53</vt:i4>
      </vt:variant>
    </vt:vector>
  </HeadingPairs>
  <TitlesOfParts>
    <vt:vector size="57" baseType="lpstr">
      <vt:lpstr>Arial</vt:lpstr>
      <vt:lpstr>Calibri</vt:lpstr>
      <vt:lpstr>Verdana</vt:lpstr>
      <vt:lpstr>ExternaPresentationer2</vt:lpstr>
      <vt:lpstr>Global varuhandel och industriproduktion</vt:lpstr>
      <vt:lpstr>Indikatorer för industriförtroende</vt:lpstr>
      <vt:lpstr>Inköpschefsindex i tillverkningsindustrin i valda länder</vt:lpstr>
      <vt:lpstr>Industriproduktion i valda länder och regioner</vt:lpstr>
      <vt:lpstr>Inköpschefsindex i euroområdet</vt:lpstr>
      <vt:lpstr>Börsutveckling</vt:lpstr>
      <vt:lpstr>Räntedifferens </vt:lpstr>
      <vt:lpstr>Styrräntor</vt:lpstr>
      <vt:lpstr>Barometerindikatorn och BNP</vt:lpstr>
      <vt:lpstr>Konfidensindikatorer </vt:lpstr>
      <vt:lpstr>Exportorderstock, industrins omdöme</vt:lpstr>
      <vt:lpstr>Export av bearbetade varor</vt:lpstr>
      <vt:lpstr>Näringslivets investeringar</vt:lpstr>
      <vt:lpstr>Fasta bruttoinvesteringar, bostäder</vt:lpstr>
      <vt:lpstr>Hushållens konfidensindikator och hushållens konsumtion</vt:lpstr>
      <vt:lpstr>Hushållens konsumtion 2019</vt:lpstr>
      <vt:lpstr>Hushållens konsumtion av tjänster 2019</vt:lpstr>
      <vt:lpstr>Hushållens konsumtion, real disponibel inkomst och sparkvot</vt:lpstr>
      <vt:lpstr>Produktion</vt:lpstr>
      <vt:lpstr>Sysselsättning</vt:lpstr>
      <vt:lpstr>Varsel</vt:lpstr>
      <vt:lpstr>Arbetade timmar </vt:lpstr>
      <vt:lpstr>Bidrag till sysselsättningstillväxten </vt:lpstr>
      <vt:lpstr>Sysselsättning på branschnivå</vt:lpstr>
      <vt:lpstr>Sysselsättning i näringslivet oh hela ekonomin</vt:lpstr>
      <vt:lpstr>Medelarbetstid</vt:lpstr>
      <vt:lpstr>Arbetslöshet med och utan permitteringar</vt:lpstr>
      <vt:lpstr>BNP-gap och arbetsmarknadsgap </vt:lpstr>
      <vt:lpstr>Resursutnyttjandeindikator</vt:lpstr>
      <vt:lpstr>Barometerindikatorer</vt:lpstr>
      <vt:lpstr>Arbetsmarknadsgap och timlön i näringslivet</vt:lpstr>
      <vt:lpstr>Justerad enhetsarbetskostnad i näringslivet</vt:lpstr>
      <vt:lpstr>Timlön</vt:lpstr>
      <vt:lpstr>Konsumentpriser</vt:lpstr>
      <vt:lpstr>Spotpris på el, Sverige</vt:lpstr>
      <vt:lpstr>Elnätspris</vt:lpstr>
      <vt:lpstr>Energipriser, bidrag till KPI-inflation</vt:lpstr>
      <vt:lpstr>Varu- och tjänstepriser i KPI</vt:lpstr>
      <vt:lpstr>Livsmedelspriser</vt:lpstr>
      <vt:lpstr>Prisindex för kläder och skor</vt:lpstr>
      <vt:lpstr>Prisindex för sportartiklar och fritidsvaror</vt:lpstr>
      <vt:lpstr>Börsutveckling</vt:lpstr>
      <vt:lpstr>Kronans effektiva växelkurs (KIX)</vt:lpstr>
      <vt:lpstr>Reporänta </vt:lpstr>
      <vt:lpstr>Primära utgifter i offentlig sektor</vt:lpstr>
      <vt:lpstr>Sociala transfereringar till hushåll</vt:lpstr>
      <vt:lpstr>Offentliga sektorns fasta bruttoinvesteringar</vt:lpstr>
      <vt:lpstr>Offentlig konsumtion</vt:lpstr>
      <vt:lpstr>Utgiftstak och takbegränsade utgifter</vt:lpstr>
      <vt:lpstr>Skatter och avgifter</vt:lpstr>
      <vt:lpstr>Finansiellt och strukturellt sparande i offentlig sektor</vt:lpstr>
      <vt:lpstr>Maastrichtskuld</vt:lpstr>
      <vt:lpstr>Strukturellt sparande i offentlig sektor vid oförändrade regler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varuhandel och industriproduktion</dc:title>
  <dc:creator>Prostab System</dc:creator>
  <cp:lastModifiedBy>Rosmarie Andersson</cp:lastModifiedBy>
  <cp:revision>10</cp:revision>
  <dcterms:created xsi:type="dcterms:W3CDTF">2020-03-28T14:54:30Z</dcterms:created>
  <dcterms:modified xsi:type="dcterms:W3CDTF">2020-03-31T13:49:21Z</dcterms:modified>
</cp:coreProperties>
</file>