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325" r:id="rId3"/>
    <p:sldId id="374" r:id="rId4"/>
    <p:sldId id="377" r:id="rId5"/>
    <p:sldId id="340" r:id="rId6"/>
    <p:sldId id="359" r:id="rId7"/>
    <p:sldId id="383" r:id="rId8"/>
    <p:sldId id="378" r:id="rId9"/>
    <p:sldId id="363" r:id="rId10"/>
    <p:sldId id="379" r:id="rId11"/>
    <p:sldId id="342" r:id="rId12"/>
    <p:sldId id="367" r:id="rId13"/>
    <p:sldId id="368" r:id="rId14"/>
    <p:sldId id="343" r:id="rId15"/>
    <p:sldId id="380" r:id="rId16"/>
    <p:sldId id="349" r:id="rId17"/>
    <p:sldId id="370" r:id="rId18"/>
    <p:sldId id="381" r:id="rId19"/>
    <p:sldId id="382" r:id="rId20"/>
    <p:sldId id="356" r:id="rId21"/>
    <p:sldId id="373" r:id="rId22"/>
    <p:sldId id="376" r:id="rId23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400" autoAdjust="0"/>
  </p:normalViewPr>
  <p:slideViewPr>
    <p:cSldViewPr showGuides="1">
      <p:cViewPr>
        <p:scale>
          <a:sx n="130" d="100"/>
          <a:sy n="130" d="100"/>
        </p:scale>
        <p:origin x="-702" y="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5CEDB-900F-42B3-B423-68CD38C13B56}" type="datetimeFigureOut">
              <a:rPr lang="sv-SE" smtClean="0"/>
              <a:t>2017-06-21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C7C61-2546-4F47-AF60-C379274541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43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5535-0D03-41FD-A61F-3D6712E72FA1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3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2093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895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3373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19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056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465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9196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465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465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46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399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732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346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39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961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46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68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99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56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465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89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 </a:t>
            </a:r>
            <a:r>
              <a:rPr lang="sv-SE" dirty="0" err="1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 </a:t>
            </a:r>
            <a:r>
              <a:rPr lang="sv-SE" dirty="0" err="1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 </a:t>
            </a:r>
            <a:r>
              <a:rPr lang="sv-SE" dirty="0" err="1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333333"/>
                </a:solidFill>
              </a:rPr>
              <a:t>Innehållsförteckning</a:t>
            </a: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4D4D4D"/>
                </a:solidFill>
              </a:rPr>
              <a:t>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21 juni 2017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920552" y="28529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/>
              <a:t>Konjunkturläget</a:t>
            </a:r>
            <a:r>
              <a:rPr lang="sv-SE" sz="3600" dirty="0"/>
              <a:t>, juni 2017</a:t>
            </a:r>
          </a:p>
        </p:txBody>
      </p:sp>
    </p:spTree>
    <p:extLst>
      <p:ext uri="{BB962C8B-B14F-4D97-AF65-F5344CB8AC3E}">
        <p14:creationId xmlns:p14="http://schemas.microsoft.com/office/powerpoint/2010/main" val="259685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Optimistiskt enligt Barometern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692696"/>
            <a:ext cx="7488263" cy="360363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Konfidensindikatorn, säsongsrensade värden, index, medelvärde = 100</a:t>
            </a:r>
          </a:p>
        </p:txBody>
      </p:sp>
      <p:sp>
        <p:nvSpPr>
          <p:cNvPr id="8" name="Rektangel 7"/>
          <p:cNvSpPr/>
          <p:nvPr/>
        </p:nvSpPr>
        <p:spPr>
          <a:xfrm>
            <a:off x="304650" y="3903954"/>
            <a:ext cx="2053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Detaljhandeln</a:t>
            </a:r>
            <a:endParaRPr lang="sv-SE" sz="1400" dirty="0"/>
          </a:p>
        </p:txBody>
      </p:sp>
      <p:sp>
        <p:nvSpPr>
          <p:cNvPr id="13" name="Rektangel 12"/>
          <p:cNvSpPr/>
          <p:nvPr/>
        </p:nvSpPr>
        <p:spPr>
          <a:xfrm>
            <a:off x="273049" y="1052736"/>
            <a:ext cx="30237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Tillverkningsindustrin</a:t>
            </a:r>
          </a:p>
        </p:txBody>
      </p:sp>
      <p:sp>
        <p:nvSpPr>
          <p:cNvPr id="14" name="Rektangel 13"/>
          <p:cNvSpPr/>
          <p:nvPr/>
        </p:nvSpPr>
        <p:spPr>
          <a:xfrm>
            <a:off x="3614606" y="1062675"/>
            <a:ext cx="3519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Bygg- och anläggningsverksamhet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8" y="1398460"/>
            <a:ext cx="2755902" cy="255858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73" y="1393987"/>
            <a:ext cx="2755902" cy="255858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8" y="4171909"/>
            <a:ext cx="2755902" cy="255858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0" y="4159567"/>
            <a:ext cx="2755902" cy="2558580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>
            <a:off x="3785221" y="3944089"/>
            <a:ext cx="2932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Privata tjänstenäringar</a:t>
            </a:r>
          </a:p>
        </p:txBody>
      </p:sp>
    </p:spTree>
    <p:extLst>
      <p:ext uri="{BB962C8B-B14F-4D97-AF65-F5344CB8AC3E}">
        <p14:creationId xmlns:p14="http://schemas.microsoft.com/office/powerpoint/2010/main" val="125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Svensk BNP </a:t>
            </a:r>
            <a:r>
              <a:rPr lang="sv-SE" dirty="0" smtClean="0"/>
              <a:t>ökar </a:t>
            </a:r>
            <a:r>
              <a:rPr lang="sv-SE" dirty="0"/>
              <a:t>snabbt de närmaste kvartalen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sz="1400" dirty="0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438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 fortsatt positiva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Autofit/>
          </a:bodyPr>
          <a:lstStyle/>
          <a:p>
            <a:r>
              <a:rPr lang="sv-SE" sz="1400" dirty="0"/>
              <a:t>Index medelvärde=100, säsongsrensade månadsvärden respektive procentuell förändring säsongsrensade kvartalsvärden</a:t>
            </a:r>
          </a:p>
          <a:p>
            <a:endParaRPr lang="sv-SE" sz="14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6745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/>
              <a:t>Hushållen buffertsparar för sämre tider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endParaRPr lang="sv-SE" sz="1400" dirty="0"/>
          </a:p>
          <a:p>
            <a:r>
              <a:rPr lang="sv-SE" sz="1400" dirty="0"/>
              <a:t>Årlig procentuell förändring respektive procent av disponibel inkomst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0134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Varuexport </a:t>
            </a:r>
            <a:r>
              <a:rPr lang="sv-SE" dirty="0"/>
              <a:t>och investeringar ger skjuts till BNP 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503585"/>
          </a:xfrm>
        </p:spPr>
        <p:txBody>
          <a:bodyPr>
            <a:noAutofit/>
          </a:bodyPr>
          <a:lstStyle/>
          <a:p>
            <a:r>
              <a:rPr lang="sv-SE" sz="1400" dirty="0" smtClean="0"/>
              <a:t>Importjusterade BNP-bidrag, procentuell </a:t>
            </a:r>
            <a:r>
              <a:rPr lang="sv-SE" sz="1400" dirty="0"/>
              <a:t>förändring respektive procentenheter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92116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7"/>
          <p:cNvSpPr txBox="1">
            <a:spLocks/>
          </p:cNvSpPr>
          <p:nvPr/>
        </p:nvSpPr>
        <p:spPr>
          <a:xfrm>
            <a:off x="4424278" y="1467368"/>
            <a:ext cx="3744416" cy="476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b="1" dirty="0"/>
              <a:t>Brist på arbetskraft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Andel arbetsställen med rekryteringsproblem, procent, halvårsvärden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pPr marL="0" indent="0">
              <a:buNone/>
            </a:pPr>
            <a:r>
              <a:rPr lang="sv-SE" sz="900" dirty="0"/>
              <a:t>Källa: Arbetsförmedlingen.</a:t>
            </a: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00472" y="188640"/>
            <a:ext cx="6860995" cy="933060"/>
          </a:xfrm>
        </p:spPr>
        <p:txBody>
          <a:bodyPr/>
          <a:lstStyle/>
          <a:p>
            <a:r>
              <a:rPr lang="sv-SE" dirty="0"/>
              <a:t>Stramt på arbetsmarknaden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>
          <a:xfrm>
            <a:off x="417536" y="1434685"/>
            <a:ext cx="3888432" cy="4622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Anställningsplaner</a:t>
            </a:r>
          </a:p>
          <a:p>
            <a:endParaRPr lang="sv-SE" sz="1300" dirty="0"/>
          </a:p>
          <a:p>
            <a:pPr marL="0" indent="0">
              <a:buNone/>
            </a:pPr>
            <a:r>
              <a:rPr lang="sv-SE" sz="1200" dirty="0"/>
              <a:t>Nettotal, säsongsrensade månadsvärden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900" dirty="0"/>
              <a:t>Källa: Konjunkturinstitutet.</a:t>
            </a:r>
          </a:p>
        </p:txBody>
      </p:sp>
      <p:sp>
        <p:nvSpPr>
          <p:cNvPr id="9" name="Underrubrik 8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9" name="Platshållare för innehåll 28">
            <a:extLst>
              <a:ext uri="{FF2B5EF4-FFF2-40B4-BE49-F238E27FC236}">
                <a16:creationId xmlns:a16="http://schemas.microsoft.com/office/drawing/2014/main" xmlns="" id="{C5874C34-E7F3-46FE-B20E-B1E73C3D1F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0" y="2492896"/>
            <a:ext cx="3839505" cy="2880000"/>
          </a:xfr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xmlns="" id="{DE6EADC6-9BDC-4225-93EA-6EE0DA29BC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33" y="2492896"/>
            <a:ext cx="383950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Sysselsättningsgrad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/>
              <a:t>Procent av befolkningen 15–74 år, säsongsrensade kvartalsvärden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14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7"/>
          <p:cNvSpPr txBox="1">
            <a:spLocks/>
          </p:cNvSpPr>
          <p:nvPr/>
        </p:nvSpPr>
        <p:spPr>
          <a:xfrm>
            <a:off x="560512" y="1467368"/>
            <a:ext cx="3744416" cy="476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b="1" dirty="0" smtClean="0"/>
              <a:t>Arbetslöshet hela ekonomin</a:t>
            </a:r>
            <a:endParaRPr lang="sv-SE" b="1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100" dirty="0"/>
              <a:t>Procent av arbetskraften respektive potentiell arbetskraft, säsongsrensade kvartalsvärden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pPr marL="0" indent="0">
              <a:buNone/>
            </a:pPr>
            <a:r>
              <a:rPr lang="sv-SE" sz="1100" dirty="0"/>
              <a:t>Källor: SCB och Konjunkturinstitutet</a:t>
            </a:r>
            <a:r>
              <a:rPr lang="sv-SE" sz="1200" dirty="0"/>
              <a:t>.</a:t>
            </a: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00472" y="188640"/>
            <a:ext cx="6860995" cy="933060"/>
          </a:xfrm>
        </p:spPr>
        <p:txBody>
          <a:bodyPr/>
          <a:lstStyle/>
          <a:p>
            <a:r>
              <a:rPr lang="sv-SE" dirty="0"/>
              <a:t>Högsommar i svensk ekonomi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>
          <a:xfrm>
            <a:off x="4450127" y="1467368"/>
            <a:ext cx="3888432" cy="4622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/>
              <a:t>Arbetslöshet inrikes och utrikes födda</a:t>
            </a:r>
          </a:p>
          <a:p>
            <a:endParaRPr lang="sv-SE" sz="1300" dirty="0"/>
          </a:p>
          <a:p>
            <a:pPr marL="0" indent="0">
              <a:buNone/>
            </a:pPr>
            <a:r>
              <a:rPr lang="sv-SE" sz="1100" dirty="0"/>
              <a:t>Procent av arbetskraften, säsongsrensade kvartalsvärden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 smtClean="0"/>
          </a:p>
          <a:p>
            <a:pPr marL="0" indent="0">
              <a:buNone/>
            </a:pPr>
            <a:r>
              <a:rPr lang="sv-SE" sz="1100" dirty="0" smtClean="0"/>
              <a:t>Källor: SCB och Konjunkturinstitutet</a:t>
            </a:r>
            <a:r>
              <a:rPr lang="sv-SE" sz="1100" dirty="0"/>
              <a:t>.</a:t>
            </a:r>
          </a:p>
        </p:txBody>
      </p:sp>
      <p:sp>
        <p:nvSpPr>
          <p:cNvPr id="9" name="Underrubrik 8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7" y="2636912"/>
            <a:ext cx="437937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2708920"/>
            <a:ext cx="3385071" cy="254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0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7"/>
          <p:cNvSpPr txBox="1">
            <a:spLocks/>
          </p:cNvSpPr>
          <p:nvPr/>
        </p:nvSpPr>
        <p:spPr>
          <a:xfrm>
            <a:off x="560512" y="1467368"/>
            <a:ext cx="3744416" cy="476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b="1" dirty="0"/>
              <a:t>Arbetsmarknadsgap och timlön i näringslivet</a:t>
            </a:r>
          </a:p>
          <a:p>
            <a:pPr marL="0" indent="0">
              <a:buFont typeface="Arial" pitchFamily="34" charset="0"/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Procent av potentiellt arbetade timmar respektive årlig procentuell förändring, kvartalsvärden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900" dirty="0"/>
          </a:p>
          <a:p>
            <a:pPr marL="0" indent="0">
              <a:buNone/>
            </a:pPr>
            <a:endParaRPr lang="sv-SE" sz="900" dirty="0"/>
          </a:p>
          <a:p>
            <a:pPr marL="0" indent="0">
              <a:buNone/>
            </a:pPr>
            <a:r>
              <a:rPr lang="sv-SE" sz="900" dirty="0"/>
              <a:t>Källor: Medlingsinstitutet och Konjunkturinstitutet.</a:t>
            </a: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00472" y="188640"/>
            <a:ext cx="6860995" cy="933060"/>
          </a:xfrm>
        </p:spPr>
        <p:txBody>
          <a:bodyPr/>
          <a:lstStyle/>
          <a:p>
            <a:r>
              <a:rPr lang="sv-SE" dirty="0"/>
              <a:t>Låga löner inte bara svenskt fenomen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>
          <a:xfrm>
            <a:off x="4448944" y="1499341"/>
            <a:ext cx="3888432" cy="4622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/>
              <a:t>Real timlön i Sverige och euroområdet</a:t>
            </a:r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r>
              <a:rPr lang="sv-SE" sz="1200" dirty="0"/>
              <a:t>Procentuell förändring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900" dirty="0"/>
          </a:p>
          <a:p>
            <a:pPr marL="0" indent="0">
              <a:buNone/>
            </a:pPr>
            <a:r>
              <a:rPr lang="sv-SE" sz="900" dirty="0"/>
              <a:t>Källa: OECD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9" name="Underrubrik 8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xmlns="" id="{9BBCE496-637D-4B18-8E3A-3B81CF321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62" y="2840877"/>
            <a:ext cx="3839505" cy="2880000"/>
          </a:xfrm>
          <a:prstGeom prst="rect">
            <a:avLst/>
          </a:prstGeom>
        </p:spPr>
      </p:pic>
      <p:pic>
        <p:nvPicPr>
          <p:cNvPr id="6145" name="Platshållare för innehåll 6144">
            <a:extLst>
              <a:ext uri="{FF2B5EF4-FFF2-40B4-BE49-F238E27FC236}">
                <a16:creationId xmlns:a16="http://schemas.microsoft.com/office/drawing/2014/main" xmlns="" id="{CCA5BEE0-F9BB-46D1-9DBE-F01439267A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2" y="2840877"/>
            <a:ext cx="3839505" cy="2880000"/>
          </a:xfrm>
        </p:spPr>
      </p:pic>
    </p:spTree>
    <p:extLst>
      <p:ext uri="{BB962C8B-B14F-4D97-AF65-F5344CB8AC3E}">
        <p14:creationId xmlns:p14="http://schemas.microsoft.com/office/powerpoint/2010/main" val="41494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7"/>
          <p:cNvSpPr txBox="1">
            <a:spLocks/>
          </p:cNvSpPr>
          <p:nvPr/>
        </p:nvSpPr>
        <p:spPr>
          <a:xfrm>
            <a:off x="560512" y="1467368"/>
            <a:ext cx="3744416" cy="476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b="1" dirty="0"/>
              <a:t>Inflation</a:t>
            </a:r>
          </a:p>
          <a:p>
            <a:pPr marL="0" indent="0">
              <a:buFont typeface="Arial" pitchFamily="34" charset="0"/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Årlig procentuell förändring, kvartalsvärden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900" dirty="0"/>
              <a:t>Källor: SCB och Konjunkturinstitutet.</a:t>
            </a: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00472" y="188640"/>
            <a:ext cx="6860995" cy="933060"/>
          </a:xfrm>
        </p:spPr>
        <p:txBody>
          <a:bodyPr/>
          <a:lstStyle/>
          <a:p>
            <a:r>
              <a:rPr lang="sv-SE" dirty="0"/>
              <a:t>Fortsatt låg inflation utmaning för Riksbanken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>
          <a:xfrm>
            <a:off x="4448944" y="1467368"/>
            <a:ext cx="3888432" cy="46548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/>
              <a:t>Reporänta</a:t>
            </a: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r>
              <a:rPr lang="sv-SE" sz="1300" dirty="0"/>
              <a:t>Procent, dags- respektive kvartalsvärden</a:t>
            </a:r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r>
              <a:rPr lang="sv-SE" sz="1000" dirty="0"/>
              <a:t>Källor: Nasdaq OMX, Riksbanken, </a:t>
            </a:r>
            <a:r>
              <a:rPr lang="sv-SE" sz="1000" dirty="0" err="1"/>
              <a:t>Macrobond</a:t>
            </a:r>
            <a:r>
              <a:rPr lang="sv-SE" sz="1000" dirty="0"/>
              <a:t> och Konjunkturinstitutet.</a:t>
            </a:r>
          </a:p>
          <a:p>
            <a:pPr marL="0" indent="0">
              <a:buNone/>
            </a:pPr>
            <a:endParaRPr lang="sv-SE" sz="1300" dirty="0"/>
          </a:p>
        </p:txBody>
      </p:sp>
      <p:sp>
        <p:nvSpPr>
          <p:cNvPr id="9" name="Underrubrik 8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5B601B19-EB97-4297-B551-3945686DB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94" y="2519209"/>
            <a:ext cx="3839505" cy="2880000"/>
          </a:xfrm>
          <a:prstGeom prst="rect">
            <a:avLst/>
          </a:prstGeom>
        </p:spPr>
      </p:pic>
      <p:pic>
        <p:nvPicPr>
          <p:cNvPr id="25" name="Platshållare för innehåll 24">
            <a:extLst>
              <a:ext uri="{FF2B5EF4-FFF2-40B4-BE49-F238E27FC236}">
                <a16:creationId xmlns:a16="http://schemas.microsoft.com/office/drawing/2014/main" xmlns="" id="{817C754C-5DCB-4C4F-A359-2362767855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4" y="2519209"/>
            <a:ext cx="3839505" cy="2880000"/>
          </a:xfrm>
        </p:spPr>
      </p:pic>
    </p:spTree>
    <p:extLst>
      <p:ext uri="{BB962C8B-B14F-4D97-AF65-F5344CB8AC3E}">
        <p14:creationId xmlns:p14="http://schemas.microsoft.com/office/powerpoint/2010/main" val="39397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i="1" dirty="0" smtClean="0"/>
              <a:t>”Svensk </a:t>
            </a:r>
            <a:r>
              <a:rPr lang="sv-SE" i="1" dirty="0"/>
              <a:t>ekonomi på väg mot </a:t>
            </a:r>
            <a:r>
              <a:rPr lang="sv-SE" i="1" dirty="0" smtClean="0"/>
              <a:t>högsommar”</a:t>
            </a:r>
            <a:endParaRPr lang="sv-SE" i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1824" y="1319213"/>
            <a:ext cx="7345512" cy="4990107"/>
          </a:xfrm>
        </p:spPr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sv-SE" dirty="0" smtClean="0"/>
              <a:t>Bred </a:t>
            </a:r>
            <a:r>
              <a:rPr lang="sv-SE" dirty="0"/>
              <a:t>återhämtning i OECD-länderna gynnar svensk export</a:t>
            </a:r>
          </a:p>
          <a:p>
            <a:endParaRPr lang="sv-SE" dirty="0"/>
          </a:p>
          <a:p>
            <a:r>
              <a:rPr lang="sv-SE" dirty="0"/>
              <a:t>Högkonjunkturen i Sverige förstärks 2017 och 2018</a:t>
            </a:r>
          </a:p>
          <a:p>
            <a:endParaRPr lang="sv-SE" dirty="0"/>
          </a:p>
          <a:p>
            <a:r>
              <a:rPr lang="sv-SE" dirty="0"/>
              <a:t>Sysselsättningen ökar snabbt och arbetslösheten minskar 2017 och 2018</a:t>
            </a:r>
          </a:p>
          <a:p>
            <a:endParaRPr lang="sv-SE" dirty="0"/>
          </a:p>
          <a:p>
            <a:r>
              <a:rPr lang="sv-SE" dirty="0"/>
              <a:t>Dämpade löneökningar bidrar till att inflationen inte varaktigt når 2 procent förrän 2020</a:t>
            </a:r>
          </a:p>
          <a:p>
            <a:endParaRPr lang="sv-SE" dirty="0"/>
          </a:p>
          <a:p>
            <a:r>
              <a:rPr lang="sv-SE" dirty="0"/>
              <a:t>Riksbanken avvaktar med att höja reporäntan till hösten 2018</a:t>
            </a:r>
          </a:p>
          <a:p>
            <a:endParaRPr lang="sv-SE" dirty="0"/>
          </a:p>
          <a:p>
            <a:r>
              <a:rPr lang="sv-SE" dirty="0"/>
              <a:t>Det finns ett visst utrymme för nya ofinansierade reformer 2018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119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7"/>
          <p:cNvSpPr txBox="1">
            <a:spLocks/>
          </p:cNvSpPr>
          <p:nvPr/>
        </p:nvSpPr>
        <p:spPr>
          <a:xfrm>
            <a:off x="560512" y="1467368"/>
            <a:ext cx="3744416" cy="476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b="1" dirty="0"/>
              <a:t>Strukturellt och finansiellt sparande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Procent av BNP respektive potentiell BNP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pPr marL="0" indent="0">
              <a:buNone/>
            </a:pPr>
            <a:r>
              <a:rPr lang="sv-SE" sz="1200" dirty="0"/>
              <a:t>Källor: SCB och Konjunkturinstitutet.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4488" y="260648"/>
            <a:ext cx="6860995" cy="933060"/>
          </a:xfrm>
        </p:spPr>
        <p:txBody>
          <a:bodyPr>
            <a:normAutofit/>
          </a:bodyPr>
          <a:lstStyle/>
          <a:p>
            <a:r>
              <a:rPr lang="sv-SE" dirty="0"/>
              <a:t>Visst utrymme för nya ofinansierade </a:t>
            </a:r>
            <a:r>
              <a:rPr lang="sv-SE" dirty="0" smtClean="0"/>
              <a:t>reformer 2018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sz="half" idx="2"/>
          </p:nvPr>
        </p:nvSpPr>
        <p:spPr>
          <a:xfrm>
            <a:off x="4808984" y="1467368"/>
            <a:ext cx="4392488" cy="463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Enligt KIs beräkningar </a:t>
            </a:r>
            <a:r>
              <a:rPr lang="sv-SE" dirty="0" smtClean="0"/>
              <a:t>		</a:t>
            </a:r>
            <a:r>
              <a:rPr lang="sv-SE" sz="1600" dirty="0" smtClean="0"/>
              <a:t>mdkr</a:t>
            </a:r>
            <a:endParaRPr lang="sv-SE" sz="1600" dirty="0"/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r>
              <a:rPr lang="sv-SE" sz="1400" dirty="0" smtClean="0"/>
              <a:t>Automatisk </a:t>
            </a:r>
            <a:r>
              <a:rPr lang="sv-SE" sz="1400" dirty="0"/>
              <a:t>budgetförstärkning 	12</a:t>
            </a:r>
          </a:p>
          <a:p>
            <a:pPr marL="0" indent="0">
              <a:buNone/>
            </a:pPr>
            <a:r>
              <a:rPr lang="sv-SE" sz="1400" dirty="0" smtClean="0"/>
              <a:t>Strukturellt spar 0,5% av </a:t>
            </a:r>
            <a:r>
              <a:rPr lang="sv-SE" sz="1400" dirty="0" err="1" smtClean="0"/>
              <a:t>pot</a:t>
            </a:r>
            <a:r>
              <a:rPr lang="sv-SE" sz="1400" dirty="0" smtClean="0"/>
              <a:t> BNP	 4</a:t>
            </a:r>
          </a:p>
          <a:p>
            <a:pPr marL="0" indent="0">
              <a:buNone/>
            </a:pPr>
            <a:r>
              <a:rPr lang="sv-SE" sz="1600" dirty="0" smtClean="0"/>
              <a:t>Budgetutrymme </a:t>
            </a:r>
            <a:r>
              <a:rPr lang="sv-SE" sz="1600" dirty="0"/>
              <a:t>i staten 	</a:t>
            </a:r>
            <a:r>
              <a:rPr lang="sv-SE" sz="1600" dirty="0" smtClean="0"/>
              <a:t>	 9 </a:t>
            </a:r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r>
              <a:rPr lang="sv-SE" sz="1600" dirty="0" smtClean="0"/>
              <a:t>Bibehållet </a:t>
            </a:r>
            <a:r>
              <a:rPr lang="sv-SE" sz="1600" dirty="0"/>
              <a:t>åtagande 	</a:t>
            </a:r>
            <a:r>
              <a:rPr lang="sv-SE" sz="1600" dirty="0" smtClean="0"/>
              <a:t>	14</a:t>
            </a:r>
            <a:endParaRPr lang="sv-SE" sz="1600" dirty="0"/>
          </a:p>
          <a:p>
            <a:pPr marL="0" indent="0">
              <a:buNone/>
              <a:tabLst>
                <a:tab pos="360363" algn="l"/>
              </a:tabLst>
            </a:pPr>
            <a:r>
              <a:rPr lang="sv-SE" sz="1600" dirty="0" smtClean="0"/>
              <a:t>	</a:t>
            </a:r>
            <a:r>
              <a:rPr lang="sv-SE" sz="1400" dirty="0" smtClean="0">
                <a:solidFill>
                  <a:srgbClr val="00B050"/>
                </a:solidFill>
              </a:rPr>
              <a:t>Statsbidrag till kommuner</a:t>
            </a:r>
            <a:r>
              <a:rPr lang="sv-SE" sz="1600" dirty="0" smtClean="0"/>
              <a:t>		 </a:t>
            </a:r>
            <a:r>
              <a:rPr lang="sv-SE" sz="1400" dirty="0" smtClean="0">
                <a:solidFill>
                  <a:srgbClr val="00B050"/>
                </a:solidFill>
              </a:rPr>
              <a:t>5</a:t>
            </a:r>
          </a:p>
          <a:p>
            <a:pPr marL="0" indent="0">
              <a:buNone/>
              <a:tabLst>
                <a:tab pos="360363" algn="l"/>
              </a:tabLst>
            </a:pPr>
            <a:r>
              <a:rPr lang="sv-SE" sz="1400" dirty="0"/>
              <a:t>	</a:t>
            </a:r>
            <a:r>
              <a:rPr lang="sv-SE" sz="1400" dirty="0" smtClean="0"/>
              <a:t>Statlig konsumtion och		</a:t>
            </a:r>
          </a:p>
          <a:p>
            <a:pPr marL="0" indent="0">
              <a:buNone/>
              <a:tabLst>
                <a:tab pos="360363" algn="l"/>
              </a:tabLst>
            </a:pPr>
            <a:r>
              <a:rPr lang="sv-SE" sz="1400" dirty="0"/>
              <a:t>	</a:t>
            </a:r>
            <a:r>
              <a:rPr lang="sv-SE" sz="1400" dirty="0" smtClean="0"/>
              <a:t>transfereringar till  hushåll		 9</a:t>
            </a:r>
            <a:endParaRPr lang="sv-SE" sz="1600" dirty="0" smtClean="0"/>
          </a:p>
          <a:p>
            <a:pPr marL="0" indent="0">
              <a:buNone/>
              <a:tabLst>
                <a:tab pos="360363" algn="l"/>
              </a:tabLst>
            </a:pPr>
            <a:r>
              <a:rPr lang="sv-SE" sz="1600" dirty="0"/>
              <a:t>	</a:t>
            </a:r>
          </a:p>
          <a:p>
            <a:pPr marL="0" indent="0">
              <a:buNone/>
            </a:pPr>
            <a:r>
              <a:rPr lang="sv-SE" sz="1600" dirty="0">
                <a:solidFill>
                  <a:srgbClr val="00B050"/>
                </a:solidFill>
              </a:rPr>
              <a:t>S</a:t>
            </a:r>
            <a:r>
              <a:rPr lang="sv-SE" sz="1600" dirty="0" smtClean="0">
                <a:solidFill>
                  <a:srgbClr val="00B050"/>
                </a:solidFill>
              </a:rPr>
              <a:t>kattehöjningar </a:t>
            </a:r>
            <a:r>
              <a:rPr lang="sv-SE" sz="1600" dirty="0">
                <a:solidFill>
                  <a:srgbClr val="00B050"/>
                </a:solidFill>
              </a:rPr>
              <a:t>	</a:t>
            </a:r>
            <a:r>
              <a:rPr lang="sv-SE" sz="1600" dirty="0" smtClean="0">
                <a:solidFill>
                  <a:srgbClr val="00B050"/>
                </a:solidFill>
              </a:rPr>
              <a:t>		5</a:t>
            </a:r>
            <a:r>
              <a:rPr lang="sv-SE" sz="1600" dirty="0" smtClean="0"/>
              <a:t> ________________________________</a:t>
            </a: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i="1" dirty="0" smtClean="0"/>
              <a:t>Nya ofinansierade </a:t>
            </a:r>
            <a:r>
              <a:rPr lang="sv-SE" sz="1600" i="1" dirty="0"/>
              <a:t>reformer	</a:t>
            </a:r>
            <a:r>
              <a:rPr lang="sv-SE" sz="1600" i="1" dirty="0" smtClean="0"/>
              <a:t>9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Ellips 2"/>
          <p:cNvSpPr/>
          <p:nvPr/>
        </p:nvSpPr>
        <p:spPr>
          <a:xfrm>
            <a:off x="8265368" y="3789040"/>
            <a:ext cx="720080" cy="576064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1" y="2564904"/>
            <a:ext cx="393227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 10"/>
          <p:cNvSpPr/>
          <p:nvPr/>
        </p:nvSpPr>
        <p:spPr>
          <a:xfrm>
            <a:off x="8284368" y="5157192"/>
            <a:ext cx="720080" cy="576064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5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12776"/>
            <a:ext cx="796766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6" y="260648"/>
            <a:ext cx="7156351" cy="706090"/>
          </a:xfrm>
        </p:spPr>
        <p:txBody>
          <a:bodyPr>
            <a:normAutofit/>
          </a:bodyPr>
          <a:lstStyle/>
          <a:p>
            <a:r>
              <a:rPr lang="sv-SE" dirty="0"/>
              <a:t>Prognosen i sammandrag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b="0" dirty="0" smtClean="0"/>
              <a:t>(</a:t>
            </a:r>
            <a:r>
              <a:rPr lang="sv-SE" b="0" dirty="0"/>
              <a:t>mars 2017 inom parentes)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/>
          </a:bodyPr>
          <a:lstStyle/>
          <a:p>
            <a:r>
              <a:rPr lang="sv-SE" sz="1600" b="1" dirty="0"/>
              <a:t>Årlig procentuell förändring respektive procent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3080792" y="4509120"/>
            <a:ext cx="1767519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4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-0,50</a:t>
            </a:r>
            <a:r>
              <a: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-0,50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1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i="1" dirty="0" smtClean="0"/>
              <a:t>”Svensk </a:t>
            </a:r>
            <a:r>
              <a:rPr lang="sv-SE" i="1" dirty="0"/>
              <a:t>ekonomi på väg mot </a:t>
            </a:r>
            <a:r>
              <a:rPr lang="sv-SE" i="1" dirty="0" smtClean="0"/>
              <a:t>högsommar”</a:t>
            </a:r>
            <a:endParaRPr lang="sv-SE" i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1824" y="1319213"/>
            <a:ext cx="7345512" cy="4990107"/>
          </a:xfrm>
        </p:spPr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sv-SE" dirty="0" smtClean="0"/>
              <a:t>Bred </a:t>
            </a:r>
            <a:r>
              <a:rPr lang="sv-SE" dirty="0"/>
              <a:t>återhämtning i OECD-länderna gynnar svensk export</a:t>
            </a:r>
          </a:p>
          <a:p>
            <a:endParaRPr lang="sv-SE" dirty="0"/>
          </a:p>
          <a:p>
            <a:r>
              <a:rPr lang="sv-SE" dirty="0"/>
              <a:t>Högkonjunkturen i Sverige förstärks 2017 och 2018</a:t>
            </a:r>
          </a:p>
          <a:p>
            <a:endParaRPr lang="sv-SE" dirty="0"/>
          </a:p>
          <a:p>
            <a:r>
              <a:rPr lang="sv-SE" dirty="0"/>
              <a:t>Sysselsättningen ökar snabbt och arbetslösheten minskar 2017 och 2018</a:t>
            </a:r>
          </a:p>
          <a:p>
            <a:endParaRPr lang="sv-SE" dirty="0"/>
          </a:p>
          <a:p>
            <a:r>
              <a:rPr lang="sv-SE" dirty="0"/>
              <a:t>Dämpade löneökningar bidrar till att inflationen inte varaktigt når 2 procent förrän 2020</a:t>
            </a:r>
          </a:p>
          <a:p>
            <a:endParaRPr lang="sv-SE" dirty="0"/>
          </a:p>
          <a:p>
            <a:r>
              <a:rPr lang="sv-SE" dirty="0"/>
              <a:t>Riksbanken avvaktar med att höja reporäntan till hösten 2018</a:t>
            </a:r>
          </a:p>
          <a:p>
            <a:endParaRPr lang="sv-SE" dirty="0"/>
          </a:p>
          <a:p>
            <a:r>
              <a:rPr lang="sv-SE" dirty="0"/>
              <a:t>Det finns ett visst </a:t>
            </a:r>
            <a:r>
              <a:rPr lang="sv-SE" dirty="0" smtClean="0"/>
              <a:t>utrymme </a:t>
            </a:r>
            <a:r>
              <a:rPr lang="sv-SE" dirty="0"/>
              <a:t>för nya ofinansierade reformer 2018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02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Osäkerhet i prognosen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I stort sett balanserad riskbild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  <a:tabLst>
                <a:tab pos="534988" algn="l"/>
              </a:tabLst>
            </a:pPr>
            <a:r>
              <a:rPr lang="sv-SE" b="1" dirty="0">
                <a:solidFill>
                  <a:srgbClr val="00B050"/>
                </a:solidFill>
                <a:sym typeface="Symbol"/>
              </a:rPr>
              <a:t></a:t>
            </a:r>
            <a:r>
              <a:rPr lang="sv-SE" dirty="0">
                <a:sym typeface="Symbol"/>
              </a:rPr>
              <a:t>     </a:t>
            </a:r>
            <a:r>
              <a:rPr lang="sv-SE" dirty="0"/>
              <a:t>Risk att styrkan i konjunkturförstärkningen    </a:t>
            </a:r>
            <a:r>
              <a:rPr lang="sv-SE" dirty="0" smtClean="0"/>
              <a:t>	underskattas</a:t>
            </a:r>
            <a:endParaRPr lang="sv-SE" dirty="0"/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</a:t>
            </a:r>
            <a:r>
              <a:rPr lang="sv-SE" b="1" dirty="0">
                <a:sym typeface="Symbol"/>
              </a:rPr>
              <a:t>/</a:t>
            </a:r>
            <a:r>
              <a:rPr lang="sv-SE" sz="1100" b="1" dirty="0">
                <a:solidFill>
                  <a:srgbClr val="00B050"/>
                </a:solidFill>
                <a:sym typeface="Symbol"/>
              </a:rPr>
              <a:t></a:t>
            </a:r>
            <a:r>
              <a:rPr lang="sv-SE" dirty="0">
                <a:sym typeface="Symbol"/>
              </a:rPr>
              <a:t>	</a:t>
            </a:r>
            <a:r>
              <a:rPr lang="sv-SE" dirty="0"/>
              <a:t>”</a:t>
            </a:r>
            <a:r>
              <a:rPr lang="sv-SE" dirty="0" err="1"/>
              <a:t>Trumponomics</a:t>
            </a:r>
            <a:r>
              <a:rPr lang="sv-SE" dirty="0"/>
              <a:t>”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</a:t>
            </a:r>
            <a:r>
              <a:rPr lang="sv-SE" dirty="0"/>
              <a:t>     Ekonomisk-politisk osäkerhet i Europa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 </a:t>
            </a:r>
            <a:r>
              <a:rPr lang="sv-SE" dirty="0" smtClean="0"/>
              <a:t>	Hårdlandning i Kina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</a:t>
            </a:r>
            <a:r>
              <a:rPr lang="sv-SE" dirty="0"/>
              <a:t>     Korrigering av tillgångspriser</a:t>
            </a:r>
          </a:p>
          <a:p>
            <a:pPr marL="0" indent="0">
              <a:buNone/>
              <a:tabLst>
                <a:tab pos="542925" algn="l"/>
              </a:tabLst>
            </a:pPr>
            <a:endParaRPr lang="sv-SE" dirty="0" smtClean="0">
              <a:sym typeface="Symbol"/>
            </a:endParaRP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 smtClean="0">
                <a:solidFill>
                  <a:srgbClr val="00B050"/>
                </a:solidFill>
                <a:sym typeface="Symbol"/>
              </a:rPr>
              <a:t></a:t>
            </a:r>
            <a:r>
              <a:rPr lang="sv-SE" dirty="0" smtClean="0">
                <a:sym typeface="Symbol"/>
              </a:rPr>
              <a:t> 	Underskattad svensk exportefterfrågan </a:t>
            </a:r>
            <a:endParaRPr lang="sv-SE" dirty="0">
              <a:sym typeface="Symbol"/>
            </a:endParaRP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00B050"/>
                </a:solidFill>
                <a:sym typeface="Symbol"/>
              </a:rPr>
              <a:t></a:t>
            </a:r>
            <a:r>
              <a:rPr lang="sv-SE" dirty="0">
                <a:sym typeface="Symbol"/>
              </a:rPr>
              <a:t> 	</a:t>
            </a:r>
            <a:r>
              <a:rPr lang="sv-SE" dirty="0"/>
              <a:t>Hushållens konsumtion (</a:t>
            </a:r>
            <a:r>
              <a:rPr lang="sv-SE" dirty="0" err="1"/>
              <a:t>sv</a:t>
            </a:r>
            <a:r>
              <a:rPr lang="sv-SE" dirty="0"/>
              <a:t>) kan bli starkare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</a:t>
            </a:r>
            <a:r>
              <a:rPr lang="sv-SE" dirty="0">
                <a:sym typeface="Symbol"/>
              </a:rPr>
              <a:t>	</a:t>
            </a:r>
            <a:r>
              <a:rPr lang="sv-SE" dirty="0"/>
              <a:t>Osäkerhet kring ytterligare verktyg för      	makrotillsynen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i="1" dirty="0"/>
              <a:t>”Högsommar </a:t>
            </a:r>
            <a:r>
              <a:rPr lang="sv-SE" i="1" dirty="0" smtClean="0"/>
              <a:t>med risk för </a:t>
            </a:r>
            <a:r>
              <a:rPr lang="sv-SE" i="1" dirty="0"/>
              <a:t>rejäla skurar”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75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7"/>
          <p:cNvSpPr txBox="1">
            <a:spLocks/>
          </p:cNvSpPr>
          <p:nvPr/>
        </p:nvSpPr>
        <p:spPr>
          <a:xfrm>
            <a:off x="560512" y="1467368"/>
            <a:ext cx="3744416" cy="476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b="1" dirty="0"/>
              <a:t>Tillverkningsindustrin</a:t>
            </a:r>
          </a:p>
          <a:p>
            <a:endParaRPr lang="sv-SE" sz="1200" dirty="0"/>
          </a:p>
          <a:p>
            <a:pPr marL="0" indent="0">
              <a:buNone/>
            </a:pPr>
            <a:r>
              <a:rPr lang="sv-SE" sz="1200" dirty="0"/>
              <a:t>Index medelvärde=100, månadsvärden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pPr marL="0" indent="0">
              <a:buNone/>
            </a:pPr>
            <a:r>
              <a:rPr lang="sv-SE" sz="900" dirty="0"/>
              <a:t>Källor: </a:t>
            </a:r>
            <a:r>
              <a:rPr lang="sv-SE" sz="900" dirty="0" err="1"/>
              <a:t>Institute</a:t>
            </a:r>
            <a:r>
              <a:rPr lang="sv-SE" sz="900" dirty="0"/>
              <a:t> for </a:t>
            </a:r>
            <a:r>
              <a:rPr lang="sv-SE" sz="900" dirty="0" err="1"/>
              <a:t>Supply</a:t>
            </a:r>
            <a:r>
              <a:rPr lang="sv-SE" sz="900" dirty="0"/>
              <a:t> Management, Europeiska kommissionen och </a:t>
            </a:r>
            <a:r>
              <a:rPr lang="sv-SE" sz="900" dirty="0" err="1"/>
              <a:t>Macrobond</a:t>
            </a:r>
            <a:r>
              <a:rPr lang="sv-SE" sz="900" dirty="0"/>
              <a:t>.</a:t>
            </a: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00472" y="188640"/>
            <a:ext cx="6860995" cy="933060"/>
          </a:xfrm>
        </p:spPr>
        <p:txBody>
          <a:bodyPr/>
          <a:lstStyle/>
          <a:p>
            <a:r>
              <a:rPr lang="sv-SE" dirty="0"/>
              <a:t>Tillverkningsindustri och konsumenter tror på bättre tider enligt indikatorer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>
          <a:xfrm>
            <a:off x="4448944" y="1434685"/>
            <a:ext cx="3888432" cy="4622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Konsumenter</a:t>
            </a:r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r>
              <a:rPr lang="sv-SE" sz="1200" dirty="0"/>
              <a:t>Index medelvärde=100, månadsvärden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r>
              <a:rPr lang="sv-SE" sz="900" dirty="0"/>
              <a:t>Källor: Conference Board, Europeiska kommissionen och </a:t>
            </a:r>
            <a:r>
              <a:rPr lang="sv-SE" sz="900" dirty="0" err="1"/>
              <a:t>Macrobond</a:t>
            </a:r>
            <a:r>
              <a:rPr lang="sv-SE" sz="900" dirty="0"/>
              <a:t>.</a:t>
            </a:r>
          </a:p>
        </p:txBody>
      </p:sp>
      <p:sp>
        <p:nvSpPr>
          <p:cNvPr id="9" name="Underrubrik 8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3" name="Platshållare för innehåll 32">
            <a:extLst>
              <a:ext uri="{FF2B5EF4-FFF2-40B4-BE49-F238E27FC236}">
                <a16:creationId xmlns:a16="http://schemas.microsoft.com/office/drawing/2014/main" xmlns="" id="{BA262F94-56BB-46FE-B8A1-14F913ADD4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9" y="2349200"/>
            <a:ext cx="3839505" cy="2880000"/>
          </a:xfr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xmlns="" id="{83D3F702-5AEA-4FBA-9C4C-DE37ABE0E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52" y="2349200"/>
            <a:ext cx="383950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6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Börserna </a:t>
            </a:r>
            <a:r>
              <a:rPr lang="sv-SE" dirty="0"/>
              <a:t>fortsätter att stiga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700808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647601"/>
          </a:xfrm>
        </p:spPr>
        <p:txBody>
          <a:bodyPr>
            <a:normAutofit/>
          </a:bodyPr>
          <a:lstStyle/>
          <a:p>
            <a:r>
              <a:rPr lang="sv-SE" sz="1400" dirty="0"/>
              <a:t>Index 2006-12-29=100, dagsvärden, 5-dagars glidande medelvärde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Standard &amp; </a:t>
            </a:r>
            <a:r>
              <a:rPr lang="sv-SE" dirty="0" err="1"/>
              <a:t>Poor’s</a:t>
            </a:r>
            <a:r>
              <a:rPr lang="sv-SE" dirty="0"/>
              <a:t>, STOXX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79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/>
              <a:t>Investeringskonjunkturen i OECD-länderna förstärks i år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Autofit/>
          </a:bodyPr>
          <a:lstStyle/>
          <a:p>
            <a:endParaRPr lang="sv-SE" sz="1400" dirty="0"/>
          </a:p>
          <a:p>
            <a:r>
              <a:rPr lang="sv-SE" sz="1400" dirty="0"/>
              <a:t>Investeringar i hela ekonomin, fasta priser, index 2006=100, säsongsrensade kvartalsvärden</a:t>
            </a:r>
          </a:p>
          <a:p>
            <a:endParaRPr lang="sv-SE" sz="14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6860995" cy="552723"/>
          </a:xfrm>
        </p:spPr>
        <p:txBody>
          <a:bodyPr/>
          <a:lstStyle/>
          <a:p>
            <a:r>
              <a:rPr lang="sv-SE" dirty="0"/>
              <a:t>Källor: Bureau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, Eurostat, </a:t>
            </a:r>
            <a:r>
              <a:rPr lang="sv-SE" dirty="0" err="1"/>
              <a:t>Macrobond</a:t>
            </a:r>
            <a:r>
              <a:rPr lang="sv-SE" dirty="0"/>
              <a:t> och Konjunktur­institutet. </a:t>
            </a:r>
          </a:p>
          <a:p>
            <a:endParaRPr lang="sv-SE" dirty="0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06748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Bred återhämtning i OECD-länderna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96752"/>
            <a:ext cx="7272808" cy="360363"/>
          </a:xfrm>
        </p:spPr>
        <p:txBody>
          <a:bodyPr>
            <a:noAutofit/>
          </a:bodyPr>
          <a:lstStyle/>
          <a:p>
            <a:r>
              <a:rPr lang="sv-SE" sz="1400" dirty="0"/>
              <a:t>BNP och </a:t>
            </a:r>
            <a:r>
              <a:rPr lang="sv-SE" sz="1400" dirty="0" smtClean="0"/>
              <a:t>BNP-gap, procentuell </a:t>
            </a:r>
            <a:r>
              <a:rPr lang="sv-SE" sz="1400" dirty="0"/>
              <a:t>förändring respektive procent av potentiell BNP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OECD, IMF,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17" name="Platshållare för innehåll 16">
            <a:extLst>
              <a:ext uri="{FF2B5EF4-FFF2-40B4-BE49-F238E27FC236}">
                <a16:creationId xmlns="" xmlns:a16="http://schemas.microsoft.com/office/drawing/2014/main" id="{F37B4759-5CC0-485C-9C4B-7A6D7BA71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7339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7"/>
          <p:cNvSpPr txBox="1">
            <a:spLocks/>
          </p:cNvSpPr>
          <p:nvPr/>
        </p:nvSpPr>
        <p:spPr>
          <a:xfrm>
            <a:off x="560512" y="1467368"/>
            <a:ext cx="3744416" cy="476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b="1" dirty="0"/>
              <a:t>Inflation</a:t>
            </a:r>
            <a:endParaRPr lang="sv-SE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sv-SE" sz="1200" dirty="0"/>
          </a:p>
          <a:p>
            <a:endParaRPr lang="sv-SE" sz="1200" dirty="0"/>
          </a:p>
          <a:p>
            <a:pPr marL="0" indent="0">
              <a:buNone/>
            </a:pPr>
            <a:r>
              <a:rPr lang="sv-SE" sz="1200" dirty="0"/>
              <a:t>Årlig procentuell förändring, månadsvärden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pPr marL="0" indent="0">
              <a:buNone/>
            </a:pPr>
            <a:r>
              <a:rPr lang="en-GB" sz="900" dirty="0" err="1"/>
              <a:t>Källor</a:t>
            </a:r>
            <a:r>
              <a:rPr lang="en-GB" sz="900" dirty="0"/>
              <a:t>: Eurostat, Office for National Statistics, Bureau of </a:t>
            </a:r>
            <a:r>
              <a:rPr lang="en-GB" sz="900" dirty="0" err="1"/>
              <a:t>Labor</a:t>
            </a:r>
            <a:r>
              <a:rPr lang="en-GB" sz="900" dirty="0"/>
              <a:t> Statistics, SCB </a:t>
            </a:r>
            <a:r>
              <a:rPr lang="en-GB" sz="900" dirty="0" err="1"/>
              <a:t>och</a:t>
            </a:r>
            <a:r>
              <a:rPr lang="en-GB" sz="900" dirty="0"/>
              <a:t> </a:t>
            </a:r>
            <a:r>
              <a:rPr lang="en-GB" sz="900" dirty="0" err="1"/>
              <a:t>Macrobond</a:t>
            </a:r>
            <a:r>
              <a:rPr lang="en-GB" sz="900" dirty="0"/>
              <a:t>.</a:t>
            </a:r>
            <a:endParaRPr lang="sv-SE" sz="900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00472" y="188640"/>
            <a:ext cx="6860995" cy="933060"/>
          </a:xfrm>
        </p:spPr>
        <p:txBody>
          <a:bodyPr/>
          <a:lstStyle/>
          <a:p>
            <a:r>
              <a:rPr lang="sv-SE" dirty="0"/>
              <a:t>Låg inflation och långsam återgång till mer normala styrräntor i USA och euroområdet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>
          <a:xfrm>
            <a:off x="4482025" y="1467368"/>
            <a:ext cx="3888432" cy="4622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Styrräntor </a:t>
            </a:r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r>
              <a:rPr lang="sv-SE" sz="1200" dirty="0"/>
              <a:t>Procent, dags- respektive månadsvärden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endParaRPr lang="sv-SE" sz="1300" dirty="0"/>
          </a:p>
          <a:p>
            <a:pPr marL="0" indent="0">
              <a:buNone/>
            </a:pPr>
            <a:r>
              <a:rPr lang="sv-SE" sz="900" dirty="0"/>
              <a:t>Källor: ECB, Federal </a:t>
            </a:r>
            <a:r>
              <a:rPr lang="sv-SE" sz="900" dirty="0" err="1"/>
              <a:t>Reserve</a:t>
            </a:r>
            <a:r>
              <a:rPr lang="sv-SE" sz="900" dirty="0"/>
              <a:t>, </a:t>
            </a:r>
            <a:r>
              <a:rPr lang="sv-SE" sz="900" dirty="0" err="1"/>
              <a:t>Macrobond</a:t>
            </a:r>
            <a:r>
              <a:rPr lang="sv-SE" sz="900" dirty="0"/>
              <a:t> och Konjunkturinstitutet</a:t>
            </a:r>
          </a:p>
        </p:txBody>
      </p:sp>
      <p:sp>
        <p:nvSpPr>
          <p:cNvPr id="9" name="Underrubrik 8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2" name="Platshållare för innehåll 21">
            <a:extLst>
              <a:ext uri="{FF2B5EF4-FFF2-40B4-BE49-F238E27FC236}">
                <a16:creationId xmlns:a16="http://schemas.microsoft.com/office/drawing/2014/main" xmlns="" id="{8EC6D088-ED0F-4EC6-BD63-890A015585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0" y="2519209"/>
            <a:ext cx="3839505" cy="2880000"/>
          </a:xfr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xmlns="" id="{273E7FB3-CD9D-4E8A-AFC6-73432CA2F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70" y="2513786"/>
            <a:ext cx="3839505" cy="2880000"/>
          </a:xfrm>
          <a:prstGeom prst="rect">
            <a:avLst/>
          </a:prstGeom>
        </p:spPr>
      </p:pic>
      <p:cxnSp>
        <p:nvCxnSpPr>
          <p:cNvPr id="3" name="Rak 2"/>
          <p:cNvCxnSpPr/>
          <p:nvPr/>
        </p:nvCxnSpPr>
        <p:spPr>
          <a:xfrm>
            <a:off x="3555987" y="2716235"/>
            <a:ext cx="0" cy="180020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Exportorderingången </a:t>
            </a:r>
            <a:r>
              <a:rPr lang="sv-SE" dirty="0"/>
              <a:t>ökar i industrin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647601"/>
          </a:xfrm>
        </p:spPr>
        <p:txBody>
          <a:bodyPr>
            <a:normAutofit/>
          </a:bodyPr>
          <a:lstStyle/>
          <a:p>
            <a:r>
              <a:rPr lang="sv-SE" sz="1400" dirty="0"/>
              <a:t>Diffusionsindex respektive nettotal, säsongsrensade månadsvärden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Swedbank/SILF,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  <a:p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2909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</TotalTime>
  <Words>681</Words>
  <Application>Microsoft Office PowerPoint</Application>
  <PresentationFormat>A4 (210 x 297 mm)</PresentationFormat>
  <Paragraphs>370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Office-tema</vt:lpstr>
      <vt:lpstr>KONJUNKTURINSTITUTET</vt:lpstr>
      <vt:lpstr>Sammanfattning</vt:lpstr>
      <vt:lpstr>Osäkerhet i prognosen </vt:lpstr>
      <vt:lpstr>Tillverkningsindustri och konsumenter tror på bättre tider enligt indikatorer</vt:lpstr>
      <vt:lpstr>Börserna fortsätter att stiga</vt:lpstr>
      <vt:lpstr>Investeringskonjunkturen i OECD-länderna förstärks i år</vt:lpstr>
      <vt:lpstr>Bred återhämtning i OECD-länderna</vt:lpstr>
      <vt:lpstr>Låg inflation och långsam återgång till mer normala styrräntor i USA och euroområdet</vt:lpstr>
      <vt:lpstr>Exportorderingången ökar i industrin</vt:lpstr>
      <vt:lpstr>Optimistiskt enligt Barometern</vt:lpstr>
      <vt:lpstr>Svensk BNP ökar snabbt de närmaste kvartalen</vt:lpstr>
      <vt:lpstr>Hushållen fortsatt positiva</vt:lpstr>
      <vt:lpstr>Hushållen buffertsparar för sämre tider</vt:lpstr>
      <vt:lpstr>Varuexport och investeringar ger skjuts till BNP </vt:lpstr>
      <vt:lpstr>Stramt på arbetsmarknaden</vt:lpstr>
      <vt:lpstr>Sysselsättningsgrad</vt:lpstr>
      <vt:lpstr>Högsommar i svensk ekonomi</vt:lpstr>
      <vt:lpstr>Låga löner inte bara svenskt fenomen</vt:lpstr>
      <vt:lpstr>Fortsatt låg inflation utmaning för Riksbanken</vt:lpstr>
      <vt:lpstr>Visst utrymme för nya ofinansierade reformer 2018</vt:lpstr>
      <vt:lpstr>Prognosen i sammandrag  (mars 2017 inom parentes)</vt:lpstr>
      <vt:lpstr>Sammanfattning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194</cp:revision>
  <cp:lastPrinted>2017-06-21T06:34:27Z</cp:lastPrinted>
  <dcterms:created xsi:type="dcterms:W3CDTF">2013-02-22T10:31:08Z</dcterms:created>
  <dcterms:modified xsi:type="dcterms:W3CDTF">2017-06-21T06:48:26Z</dcterms:modified>
</cp:coreProperties>
</file>