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98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99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2015-03-24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630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Förändring av BNP och real disponibel inkomst per capita 2007-2013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4108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4593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 i förhållande till efterfrågan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691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BNP per capita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fasta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4" y="1319213"/>
            <a:ext cx="6502221" cy="4774083"/>
          </a:xfrm>
        </p:spPr>
      </p:pic>
    </p:spTree>
    <p:extLst>
      <p:ext uri="{BB962C8B-B14F-4D97-AF65-F5344CB8AC3E}">
        <p14:creationId xmlns:p14="http://schemas.microsoft.com/office/powerpoint/2010/main" val="2010065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 BNI per capita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 kronor, fasta priser, referensår 2013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7605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Industriproduktionsindex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2005=100,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5517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Produktion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fasta priser,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9770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Bidrag till tillväxten i antalet arbetade timmar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Procentenheter, kalenderkorrigerade värden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8174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Anställningsplaner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Nettotal,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8463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Produktion, arbetade timmar och produktivitet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Årlig procentuell förändring, fasta priser, kalenderkorrigerade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47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Industrins 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4194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Miljoner respektive procentuell förändring,</a:t>
            </a:r>
            <a:br>
              <a:rPr lang="sv-SE" dirty="0" smtClean="0"/>
            </a:br>
            <a:r>
              <a:rPr lang="sv-SE" dirty="0" smtClean="0"/>
              <a:t>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9649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Nyanmälda lediga platser och lediga jobb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Tusental, säsongsrensade månads- respektive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151829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Sysselsättningsgrad och arbetskraftsdeltagande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befolkningen 15–74 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2005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Medelarbetstid per sysselsatt i EU och Norge, 2013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Genomsnittligt antal arbetade timmar per vecka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6333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Medelarbetstid per invånare 15−år i EU och Norge, 2013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Genomsnittligt faktiskt antal arbetade timmar per vecka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0620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Medelarbetstid och sysselsättningsgrad i EU och </a:t>
            </a:r>
            <a:r>
              <a:rPr lang="sv-SE" dirty="0"/>
              <a:t>N</a:t>
            </a:r>
            <a:r>
              <a:rPr lang="sv-SE" dirty="0" smtClean="0"/>
              <a:t>orge, 2013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7056215" cy="107964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sz="1600" dirty="0" smtClean="0"/>
              <a:t>Antal timmar per vecka och sysselsatt respektive sysselsatta som procent av befolkningen, 15−74 år</a:t>
            </a:r>
            <a:endParaRPr lang="sv-SE" sz="1600" dirty="0"/>
          </a:p>
        </p:txBody>
      </p:sp>
      <p:pic>
        <p:nvPicPr>
          <p:cNvPr id="6" name="Platshållare för innehåll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1628800"/>
            <a:ext cx="4709066" cy="4845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773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Deltidsarbete i EU och Norge, 2013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total sysselsättning, 15–74 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0842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3050" y="6116637"/>
            <a:ext cx="6860995" cy="552723"/>
          </a:xfrm>
        </p:spPr>
        <p:txBody>
          <a:bodyPr/>
          <a:lstStyle/>
          <a:p>
            <a:r>
              <a:rPr lang="sv-SE" dirty="0" smtClean="0"/>
              <a:t>Anm. Blå linjen visar nuvarande prognos, övriga linjer visar marsprognoser 2006−2014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40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Arbetskraftsdeltagande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befolkningen i respektive åldersgrupp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9764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Arbetskraftsdeltagande</a:t>
            </a:r>
            <a:r>
              <a:rPr lang="sv-SE" dirty="0"/>
              <a:t> </a:t>
            </a:r>
            <a:r>
              <a:rPr lang="sv-SE" dirty="0" smtClean="0"/>
              <a:t>bland äldre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befolkningen 55−74 år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533579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Svensk exportmarknad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0448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jämviktsarbetslöshet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arbetskraften, säsongsrensade kvartalsvärden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3386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Befolkning, 15-74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2118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Otillräcklig efterfrågan som främsta hinder för produktionen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4706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 på arbetskraft och arbetsmarknadsgap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Nettotal respektive procent av potentiellt arbetade timmar,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17495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Faktisk och potentiell BNP-tillväxt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27113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Potentiell BNP per capita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627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Timlön i hela ekonomin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05011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Arbetsmarknadsgap, timlön och KPIF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potentiellt arbetade timmar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69727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Timlön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10403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Enhetsarbetskostnad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140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Exportorderingång i tillverkningsindustrin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Nettotal respektive index 2005=100, fasta priser,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9342889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Lönsamhet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Procent, årsvärden respektive nettotal,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70009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Kapitalavkastning i näringslivet enligt nationalräkenskaperna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Procent, driftsöverskott som andel av realkapitalstocken i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42611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35336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Importpriser för konsumtionsvaror och växelkurs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53245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Pris på råolja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Dollar respektive svenska kronor per fat,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08348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Inflationsförväntningar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4025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kronor, fasta priser respektive 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4485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konsumtionsutgifter per capita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606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disponibel inkomst,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0668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 disponibel inkomst, BNP och BNI, per capita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2007=100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2576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Lönesumma och förädlingsvärde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 2007=100,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5918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477</Words>
  <Application>Microsoft Office PowerPoint</Application>
  <PresentationFormat>A4 (210 x 297 mm)</PresentationFormat>
  <Paragraphs>97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45</vt:i4>
      </vt:variant>
    </vt:vector>
  </HeadingPairs>
  <TitlesOfParts>
    <vt:vector size="46" baseType="lpstr">
      <vt:lpstr>Office-tema</vt:lpstr>
      <vt:lpstr>BNP</vt:lpstr>
      <vt:lpstr>Industrins investeringar</vt:lpstr>
      <vt:lpstr>Svensk exportmarknad</vt:lpstr>
      <vt:lpstr>Exportorderingång i tillverkningsindustrin</vt:lpstr>
      <vt:lpstr>Bostadsinvesteringar</vt:lpstr>
      <vt:lpstr>Hushållens konsumtionsutgifter per capita</vt:lpstr>
      <vt:lpstr>Hushållens sparande</vt:lpstr>
      <vt:lpstr>Real disponibel inkomst, BNP och BNI, per capita</vt:lpstr>
      <vt:lpstr>Lönesumma och förädlingsvärde i näringslivet</vt:lpstr>
      <vt:lpstr>Förändring av BNP och real disponibel inkomst per capita 2007-2013</vt:lpstr>
      <vt:lpstr>Offentliga konsumtionsutgifter</vt:lpstr>
      <vt:lpstr>Import i förhållande till efterfrågan</vt:lpstr>
      <vt:lpstr>BNP och BNP per capita</vt:lpstr>
      <vt:lpstr>Real BNI per capita</vt:lpstr>
      <vt:lpstr>Industriproduktionsindex</vt:lpstr>
      <vt:lpstr>Produktion i näringslivet</vt:lpstr>
      <vt:lpstr>Bidrag till tillväxten i antalet arbetade timmar</vt:lpstr>
      <vt:lpstr>Anställningsplaner i näringslivet</vt:lpstr>
      <vt:lpstr>Produktion, arbetade timmar och produktivitet i näringslivet</vt:lpstr>
      <vt:lpstr>Sysselsättning</vt:lpstr>
      <vt:lpstr>Nyanmälda lediga platser och lediga jobb</vt:lpstr>
      <vt:lpstr>Sysselsättningsgrad och arbetskraftsdeltagande</vt:lpstr>
      <vt:lpstr>Medelarbetstid per sysselsatt i EU och Norge, 2013</vt:lpstr>
      <vt:lpstr>Medelarbetstid per invånare 15−år i EU och Norge, 2013</vt:lpstr>
      <vt:lpstr>Medelarbetstid och sysselsättningsgrad i EU och Norge, 2013</vt:lpstr>
      <vt:lpstr>Deltidsarbete i EU och Norge, 2013</vt:lpstr>
      <vt:lpstr>Arbetskraft</vt:lpstr>
      <vt:lpstr>Arbetskraftsdeltagande</vt:lpstr>
      <vt:lpstr>Arbetskraftsdeltagande bland äldre</vt:lpstr>
      <vt:lpstr>Arbetslöshet och jämviktsarbetslöshet</vt:lpstr>
      <vt:lpstr>Befolkning, 15-74 år</vt:lpstr>
      <vt:lpstr>Otillräcklig efterfrågan som främsta hinder för produktionen i näringslivet</vt:lpstr>
      <vt:lpstr>Brist på arbetskraft och arbetsmarknadsgap</vt:lpstr>
      <vt:lpstr>Faktisk och potentiell BNP-tillväxt</vt:lpstr>
      <vt:lpstr>Potentiell BNP per capita</vt:lpstr>
      <vt:lpstr>Timlön i hela ekonomin</vt:lpstr>
      <vt:lpstr>Arbetsmarknadsgap, timlön och KPIF</vt:lpstr>
      <vt:lpstr>Timlön i näringslivet</vt:lpstr>
      <vt:lpstr>Enhetsarbetskostnad i näringslivet</vt:lpstr>
      <vt:lpstr>Lönsamhet i näringslivet</vt:lpstr>
      <vt:lpstr>Kapitalavkastning i näringslivet enligt nationalräkenskaperna</vt:lpstr>
      <vt:lpstr>Konsumentpriser</vt:lpstr>
      <vt:lpstr>Importpriser för konsumtionsvaror och växelkurs</vt:lpstr>
      <vt:lpstr>Pris på råolja</vt:lpstr>
      <vt:lpstr>Inflationsförväntningar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36</cp:revision>
  <dcterms:created xsi:type="dcterms:W3CDTF">2013-02-22T10:31:08Z</dcterms:created>
  <dcterms:modified xsi:type="dcterms:W3CDTF">2015-03-24T08:49:26Z</dcterms:modified>
</cp:coreProperties>
</file>