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57" r:id="rId2"/>
    <p:sldId id="458" r:id="rId3"/>
    <p:sldId id="459" r:id="rId4"/>
    <p:sldId id="460" r:id="rId5"/>
    <p:sldId id="461" r:id="rId6"/>
    <p:sldId id="462" r:id="rId7"/>
    <p:sldId id="463" r:id="rId8"/>
    <p:sldId id="464" r:id="rId9"/>
    <p:sldId id="465" r:id="rId10"/>
    <p:sldId id="466" r:id="rId11"/>
    <p:sldId id="467" r:id="rId12"/>
    <p:sldId id="468" r:id="rId13"/>
    <p:sldId id="469" r:id="rId14"/>
    <p:sldId id="470" r:id="rId15"/>
    <p:sldId id="471" r:id="rId16"/>
    <p:sldId id="472" r:id="rId17"/>
    <p:sldId id="473" r:id="rId18"/>
    <p:sldId id="474" r:id="rId19"/>
    <p:sldId id="475" r:id="rId20"/>
    <p:sldId id="476" r:id="rId21"/>
    <p:sldId id="477" r:id="rId22"/>
    <p:sldId id="478" r:id="rId23"/>
    <p:sldId id="479" r:id="rId24"/>
    <p:sldId id="480" r:id="rId25"/>
    <p:sldId id="481" r:id="rId26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674" y="-690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4"/>
          <p:cNvGrpSpPr>
            <a:grpSpLocks/>
          </p:cNvGrpSpPr>
          <p:nvPr userDrawn="1"/>
        </p:nvGrpSpPr>
        <p:grpSpPr bwMode="auto">
          <a:xfrm>
            <a:off x="1552575" y="3175"/>
            <a:ext cx="8353425" cy="6854825"/>
            <a:chOff x="978" y="2"/>
            <a:chExt cx="5262" cy="4318"/>
          </a:xfrm>
        </p:grpSpPr>
        <p:pic>
          <p:nvPicPr>
            <p:cNvPr id="8" name="Picture 20" descr="sv logotyp 20 cm 6% beskure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" y="2"/>
              <a:ext cx="5262" cy="4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21"/>
            <p:cNvGrpSpPr>
              <a:grpSpLocks/>
            </p:cNvGrpSpPr>
            <p:nvPr/>
          </p:nvGrpSpPr>
          <p:grpSpPr bwMode="auto">
            <a:xfrm>
              <a:off x="5269" y="2406"/>
              <a:ext cx="821" cy="1728"/>
              <a:chOff x="5252" y="2424"/>
              <a:chExt cx="821" cy="1728"/>
            </a:xfrm>
          </p:grpSpPr>
          <p:pic>
            <p:nvPicPr>
              <p:cNvPr id="11" name="Picture 22" descr="Miljoekonom_liteni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0" y="3979"/>
                <a:ext cx="120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23" descr="Analysunderla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423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24" descr="Barometernliten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5" y="3414"/>
                <a:ext cx="126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25" descr="Konjlaget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414"/>
                <a:ext cx="120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26" descr="Lonebildn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979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27" descr="Specialstudier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28" descr="SwedishEconomy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29" descr="WageFormation2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979"/>
                <a:ext cx="12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30" descr="Workingpaper2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9" y="3700"/>
                <a:ext cx="122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31" descr="Grå logotyp från eps copy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5" y="2424"/>
                <a:ext cx="818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" name="Picture 32" descr="Grå logotyp från eps copy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2" y="2406"/>
              <a:ext cx="818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2014-03-25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2014-03-25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2014-03-25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2014-03-25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2014-03-25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2014-03-25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jpeg"/><Relationship Id="rId18" Type="http://schemas.openxmlformats.org/officeDocument/2006/relationships/image" Target="../media/image9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1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jpe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jpeg"/><Relationship Id="rId10" Type="http://schemas.openxmlformats.org/officeDocument/2006/relationships/image" Target="../media/image1.jpeg"/><Relationship Id="rId19" Type="http://schemas.openxmlformats.org/officeDocument/2006/relationships/image" Target="../media/image10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343650"/>
            <a:chOff x="4544" y="0"/>
            <a:chExt cx="1696" cy="3996"/>
          </a:xfrm>
        </p:grpSpPr>
        <p:grpSp>
          <p:nvGrpSpPr>
            <p:cNvPr id="8" name="Group 90"/>
            <p:cNvGrpSpPr>
              <a:grpSpLocks/>
            </p:cNvGrpSpPr>
            <p:nvPr/>
          </p:nvGrpSpPr>
          <p:grpSpPr bwMode="auto">
            <a:xfrm>
              <a:off x="5728" y="3223"/>
              <a:ext cx="367" cy="773"/>
              <a:chOff x="5728" y="3223"/>
              <a:chExt cx="367" cy="773"/>
            </a:xfrm>
          </p:grpSpPr>
          <p:pic>
            <p:nvPicPr>
              <p:cNvPr id="10" name="Picture 65" descr="Miljoekonom_liteni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66" descr="Analysunderla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669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67" descr="Barometernliten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3" y="3665"/>
                <a:ext cx="56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68" descr="Konjlaget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665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69" descr="Lonebildn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70" descr="Specialstudier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71" descr="SwedishEconomy2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72" descr="WageFormation2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918"/>
                <a:ext cx="54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73" descr="Workingpaper2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89" descr="Grå logotyp från eps copy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8" y="3223"/>
                <a:ext cx="367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2014-03-25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 per capita 2012 justerat för köpkraft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US dollar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76383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Arbetslöshet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 av arbetskraften,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5645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Bidrag till sysselsättningstillväxten 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Procentenheter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5657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Andelen sysselsatta kvinnor av totalt sysselsatta, 2013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 lnSpcReduction="10000"/>
          </a:bodyPr>
          <a:lstStyle/>
          <a:p>
            <a:endParaRPr lang="sv-SE" dirty="0" smtClean="0"/>
          </a:p>
          <a:p>
            <a:r>
              <a:rPr lang="sv-SE" dirty="0" smtClean="0"/>
              <a:t>Procent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6343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Bidrag till sysselsättningstillväxten 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Procentenheter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0794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Bidrag till sysselsättningstillväxten 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Procentenheter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120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Sysselsättningsgrad bland män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befolkningen 15–74 år,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9602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Sysselsättningsgrad bland kvinnor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befolkningen 15–74 år,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4767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Demografisk försörjningskvot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Befolkning utanför arbetsför ålder som andel av befolkningen i arbetsför ålder (20–64 år)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95876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Befolkning, 90 år och äldre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Tusental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49703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Resursbehov för offentlig konsumtion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Volym, index 2014=100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0942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 per capita justerat för köpkraft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Index, OECD = 100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11666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Resursbehov per delsektor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Volym, index 2014=100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12782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Offentlig konsumtion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98949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Offentliga sektorns finansiella sparande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04422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Konsumtion i primärkommuner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78940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Konsumtion i landsting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86572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Kommunsektorns genomsnittliga skattesats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(kronor)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0936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Procentuell förändring, fasta priser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7616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 per capita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Procentuell förändring, fasta priser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7353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Arbetskraftsdeltagandet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befolkningen 15–74 år,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814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Bidrag till arbetskraftstillväxten 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Procentenheter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0616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Arbetskraftsdeltagande bland kvinnor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befolkningen 15–74 år,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005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Arbetskraftsdeltagande bland män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befolkningen 15–74 år,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9043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Sysselsättningsgrad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863625"/>
          </a:xfrm>
        </p:spPr>
        <p:txBody>
          <a:bodyPr>
            <a:normAutofit/>
          </a:bodyPr>
          <a:lstStyle/>
          <a:p>
            <a:r>
              <a:rPr lang="sv-SE" dirty="0" smtClean="0"/>
              <a:t>Andel sysselsatta i procent av befolkningen 15–74 år,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83551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492</TotalTime>
  <Words>193</Words>
  <Application>Microsoft Office PowerPoint</Application>
  <PresentationFormat>A4 (210 x 297 mm)</PresentationFormat>
  <Paragraphs>51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25</vt:i4>
      </vt:variant>
    </vt:vector>
  </HeadingPairs>
  <TitlesOfParts>
    <vt:vector size="26" baseType="lpstr">
      <vt:lpstr>Office-tema</vt:lpstr>
      <vt:lpstr>BNP per capita 2012 justerat för köpkraft</vt:lpstr>
      <vt:lpstr>BNP per capita justerat för köpkraft</vt:lpstr>
      <vt:lpstr>BNP</vt:lpstr>
      <vt:lpstr>BNP per capita</vt:lpstr>
      <vt:lpstr>Arbetskraftsdeltagandet</vt:lpstr>
      <vt:lpstr>Bidrag till arbetskraftstillväxten </vt:lpstr>
      <vt:lpstr>Arbetskraftsdeltagande bland kvinnor</vt:lpstr>
      <vt:lpstr>Arbetskraftsdeltagande bland män</vt:lpstr>
      <vt:lpstr>Sysselsättningsgrad</vt:lpstr>
      <vt:lpstr>Arbetslöshet</vt:lpstr>
      <vt:lpstr>Bidrag till sysselsättningstillväxten </vt:lpstr>
      <vt:lpstr>Andelen sysselsatta kvinnor av totalt sysselsatta, 2013</vt:lpstr>
      <vt:lpstr>Bidrag till sysselsättningstillväxten </vt:lpstr>
      <vt:lpstr>Bidrag till sysselsättningstillväxten </vt:lpstr>
      <vt:lpstr>Sysselsättningsgrad bland män</vt:lpstr>
      <vt:lpstr>Sysselsättningsgrad bland kvinnor</vt:lpstr>
      <vt:lpstr>Demografisk försörjningskvot</vt:lpstr>
      <vt:lpstr>Befolkning, 90 år och äldre</vt:lpstr>
      <vt:lpstr>Resursbehov för offentlig konsumtion</vt:lpstr>
      <vt:lpstr>Resursbehov per delsektor</vt:lpstr>
      <vt:lpstr>Offentlig konsumtion</vt:lpstr>
      <vt:lpstr>Offentliga sektorns finansiella sparande</vt:lpstr>
      <vt:lpstr>Konsumtion i primärkommuner</vt:lpstr>
      <vt:lpstr>Konsumtion i landsting</vt:lpstr>
      <vt:lpstr>Kommunsektorns genomsnittliga skattesats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Konjunkturinstitutet</dc:creator>
  <cp:lastModifiedBy>Rosmarie Andersson</cp:lastModifiedBy>
  <cp:revision>41</cp:revision>
  <dcterms:created xsi:type="dcterms:W3CDTF">2013-02-22T10:31:08Z</dcterms:created>
  <dcterms:modified xsi:type="dcterms:W3CDTF">2014-03-25T08:45:00Z</dcterms:modified>
</cp:coreProperties>
</file>