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55" r:id="rId2"/>
    <p:sldId id="356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7" r:id="rId24"/>
    <p:sldId id="378" r:id="rId25"/>
    <p:sldId id="379" r:id="rId26"/>
    <p:sldId id="380" r:id="rId27"/>
    <p:sldId id="381" r:id="rId28"/>
    <p:sldId id="382" r:id="rId29"/>
    <p:sldId id="383" r:id="rId30"/>
    <p:sldId id="384" r:id="rId31"/>
    <p:sldId id="385" r:id="rId32"/>
    <p:sldId id="386" r:id="rId33"/>
  </p:sldIdLst>
  <p:sldSz cx="9906000" cy="6858000" type="A4"/>
  <p:notesSz cx="7099300" cy="102346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F5050"/>
    <a:srgbClr val="C0C0C0"/>
    <a:srgbClr val="02619C"/>
    <a:srgbClr val="006096"/>
    <a:srgbClr val="006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5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-612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fld id="{62A4AD45-4564-4C49-A99A-41CDFC2F879B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754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8350"/>
            <a:ext cx="554355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fld id="{C51F49BB-C73B-4D01-9074-7C1BAA90E69C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3337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54000" y="254000"/>
            <a:ext cx="6796088" cy="496888"/>
          </a:xfrm>
        </p:spPr>
        <p:txBody>
          <a:bodyPr/>
          <a:lstStyle>
            <a:lvl1pPr>
              <a:spcAft>
                <a:spcPct val="50000"/>
              </a:spcAft>
              <a:defRPr/>
            </a:lvl1pPr>
          </a:lstStyle>
          <a:p>
            <a:pPr lvl="0"/>
            <a:r>
              <a:rPr lang="sv-SE" noProof="0" smtClean="0"/>
              <a:t>Klicka här för att skriva Huvudrubrik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54000" y="719138"/>
            <a:ext cx="6769100" cy="647700"/>
          </a:xfrm>
        </p:spPr>
        <p:txBody>
          <a:bodyPr lIns="90000" tIns="46800" rIns="90000" bIns="46800"/>
          <a:lstStyle>
            <a:lvl1pPr marL="0" indent="0">
              <a:spcBef>
                <a:spcPct val="0"/>
              </a:spcBef>
              <a:buFontTx/>
              <a:buNone/>
              <a:defRPr>
                <a:solidFill>
                  <a:srgbClr val="006096"/>
                </a:solidFill>
              </a:defRPr>
            </a:lvl1pPr>
          </a:lstStyle>
          <a:p>
            <a:pPr lvl="0"/>
            <a:r>
              <a:rPr lang="sv-SE" noProof="0" smtClean="0"/>
              <a:t>Klicka här för att skriva Underrubrik</a:t>
            </a:r>
          </a:p>
        </p:txBody>
      </p:sp>
      <p:grpSp>
        <p:nvGrpSpPr>
          <p:cNvPr id="4149" name="Group 53"/>
          <p:cNvGrpSpPr>
            <a:grpSpLocks/>
          </p:cNvGrpSpPr>
          <p:nvPr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4150" name="Group 54"/>
            <p:cNvGrpSpPr>
              <a:grpSpLocks/>
            </p:cNvGrpSpPr>
            <p:nvPr userDrawn="1"/>
          </p:nvGrpSpPr>
          <p:grpSpPr bwMode="auto">
            <a:xfrm>
              <a:off x="5729" y="3091"/>
              <a:ext cx="367" cy="905"/>
              <a:chOff x="5252" y="2160"/>
              <a:chExt cx="818" cy="2018"/>
            </a:xfrm>
          </p:grpSpPr>
          <p:pic>
            <p:nvPicPr>
              <p:cNvPr id="4151" name="Picture 55" descr="Konjlaget mindr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2160"/>
                <a:ext cx="818" cy="11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2" name="Picture 56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4005"/>
                <a:ext cx="120" cy="1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3" name="Picture 57" descr="Analysunderla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49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4" name="Picture 58" descr="Barometernliten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40"/>
                <a:ext cx="126" cy="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5" name="Picture 59" descr="Konjlaget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40"/>
                <a:ext cx="120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6" name="Picture 60" descr="Lonebildn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4005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7" name="Picture 61" descr="Specialstudier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26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8" name="Picture 62" descr="SwedishEconomy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26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9" name="Picture 63" descr="WageFormation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4005"/>
                <a:ext cx="121" cy="1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60" name="Picture 64" descr="Workingpaper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26"/>
                <a:ext cx="122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161" name="Picture 65" descr="sv logotyp 8 cm 6% beskruren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058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387975" y="254000"/>
            <a:ext cx="1711325" cy="6157913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54000" y="254000"/>
            <a:ext cx="4981575" cy="6157913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303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134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0166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6425" y="1265238"/>
            <a:ext cx="3163888" cy="514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22713" y="1265238"/>
            <a:ext cx="3165475" cy="514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981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857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98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12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876888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3445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Relationship Id="rId22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254000"/>
            <a:ext cx="68453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och skriva Huvudrubrik.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6425" y="1265238"/>
            <a:ext cx="6481763" cy="51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februari 2008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63" name="Text Box 39"/>
          <p:cNvSpPr txBox="1">
            <a:spLocks noChangeArrowheads="1"/>
          </p:cNvSpPr>
          <p:nvPr/>
        </p:nvSpPr>
        <p:spPr bwMode="auto">
          <a:xfrm>
            <a:off x="8266113" y="6491288"/>
            <a:ext cx="1639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v-SE" sz="1800">
              <a:latin typeface="Arial" charset="0"/>
            </a:endParaRPr>
          </a:p>
        </p:txBody>
      </p:sp>
      <p:grpSp>
        <p:nvGrpSpPr>
          <p:cNvPr id="1102" name="Group 78"/>
          <p:cNvGrpSpPr>
            <a:grpSpLocks/>
          </p:cNvGrpSpPr>
          <p:nvPr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1087" name="Group 63"/>
            <p:cNvGrpSpPr>
              <a:grpSpLocks/>
            </p:cNvGrpSpPr>
            <p:nvPr userDrawn="1"/>
          </p:nvGrpSpPr>
          <p:grpSpPr bwMode="auto">
            <a:xfrm>
              <a:off x="5729" y="3091"/>
              <a:ext cx="367" cy="905"/>
              <a:chOff x="5252" y="2160"/>
              <a:chExt cx="818" cy="2018"/>
            </a:xfrm>
          </p:grpSpPr>
          <p:pic>
            <p:nvPicPr>
              <p:cNvPr id="1088" name="Picture 64" descr="Konjlaget mindre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2160"/>
                <a:ext cx="818" cy="11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9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4005"/>
                <a:ext cx="120" cy="1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0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49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1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40"/>
                <a:ext cx="126" cy="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2" name="Picture 68" descr="Konjlaget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40"/>
                <a:ext cx="120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3" name="Picture 69" descr="Lonebildn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4005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4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26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5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26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6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4005"/>
                <a:ext cx="121" cy="1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7" name="Picture 73" descr="Workingpaper2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26"/>
                <a:ext cx="122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00" name="Picture 76" descr="sv logotyp 8 cm 6% beskruren"/>
            <p:cNvPicPr>
              <a:picLocks noChangeAspect="1" noChangeArrowheads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BNP till marknadspris</a:t>
            </a:r>
            <a:endParaRPr lang="sv-SE" dirty="0"/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46694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66949" name="Picture 5" descr="BNP_1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Hushållens konsumtion</a:t>
            </a:r>
            <a:endParaRPr lang="sv-SE" dirty="0"/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47616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76165" name="Picture 5" descr="BNP_3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Mikro- och makroindex</a:t>
            </a:r>
            <a:endParaRPr lang="sv-SE" dirty="0"/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Index, månadsvärden</a:t>
            </a:r>
            <a:endParaRPr lang="sv-SE" dirty="0"/>
          </a:p>
        </p:txBody>
      </p:sp>
      <p:sp>
        <p:nvSpPr>
          <p:cNvPr id="47718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77189" name="Picture 5" descr="BNP_3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Nyregistreringar av personbilar</a:t>
            </a:r>
            <a:endParaRPr lang="sv-SE" dirty="0"/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Tusental, 3-månaders glidande medelvärde, säsongsrensade månadsvärden</a:t>
            </a:r>
            <a:endParaRPr lang="sv-SE" dirty="0"/>
          </a:p>
        </p:txBody>
      </p:sp>
      <p:sp>
        <p:nvSpPr>
          <p:cNvPr id="47821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78213" name="Picture 5" descr="BNP_3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Bostadspriser</a:t>
            </a:r>
            <a:endParaRPr lang="sv-SE" dirty="0"/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HOX prisindex, januari 2005=100, säsongsrensade månadsvärden respektive nettotal, månadsvärden</a:t>
            </a:r>
            <a:endParaRPr lang="sv-SE" dirty="0"/>
          </a:p>
        </p:txBody>
      </p:sp>
      <p:sp>
        <p:nvSpPr>
          <p:cNvPr id="47923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79237" name="Picture 5" descr="BNP_3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Hushållens tillgångar</a:t>
            </a:r>
            <a:endParaRPr lang="sv-SE" dirty="0"/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Värde på olika tillgångar per vuxen, tusental kronor, 2011 års priser, kvartalsvärden</a:t>
            </a:r>
            <a:endParaRPr lang="sv-SE" dirty="0"/>
          </a:p>
        </p:txBody>
      </p:sp>
      <p:sp>
        <p:nvSpPr>
          <p:cNvPr id="48026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628775"/>
            <a:ext cx="7316603" cy="457244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Hushållens nettoförmögenhet</a:t>
            </a:r>
            <a:endParaRPr lang="sv-SE" dirty="0"/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Total nettoförmögenhet per vuxen, tusental kronor, 2011 års priser, kvartalsvärden</a:t>
            </a:r>
            <a:endParaRPr lang="sv-SE" dirty="0"/>
          </a:p>
        </p:txBody>
      </p:sp>
      <p:sp>
        <p:nvSpPr>
          <p:cNvPr id="48128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628775"/>
            <a:ext cx="7316603" cy="457244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Hushållens sparande</a:t>
            </a:r>
            <a:endParaRPr lang="sv-SE" dirty="0"/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 av disponibel inkomst, löpande priser</a:t>
            </a:r>
            <a:endParaRPr lang="sv-SE" dirty="0"/>
          </a:p>
        </p:txBody>
      </p:sp>
      <p:sp>
        <p:nvSpPr>
          <p:cNvPr id="48230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82309" name="Picture 5" descr="BNP_3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Offentliga konsumtionsutgifter</a:t>
            </a:r>
            <a:endParaRPr lang="sv-SE" dirty="0"/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48333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83333" name="Picture 5" descr="OFF_1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Statliga konsumtionsutgifter</a:t>
            </a:r>
            <a:endParaRPr lang="sv-SE" dirty="0"/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48435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84357" name="Picture 5" descr="OFF_1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Kommunala konsumtionsutgifter</a:t>
            </a:r>
            <a:endParaRPr lang="sv-SE" dirty="0"/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48538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85381" name="Picture 5" descr="OFF_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Hushållens konsumtion</a:t>
            </a:r>
            <a:endParaRPr lang="sv-SE" dirty="0"/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46797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67973" name="Picture 5" descr="BNP_3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Bidrag till investeringstillväxten</a:t>
            </a:r>
            <a:endParaRPr lang="sv-SE" dirty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Årlig procentuell förändring respektive procentenheter, kvartalsvärden</a:t>
            </a:r>
            <a:endParaRPr lang="sv-SE" dirty="0"/>
          </a:p>
        </p:txBody>
      </p:sp>
      <p:sp>
        <p:nvSpPr>
          <p:cNvPr id="48640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86405" name="Picture 5" descr="BNP_4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Industrins investeringar</a:t>
            </a:r>
            <a:endParaRPr lang="sv-SE" dirty="0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48742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87429" name="Picture 5" descr="BNP_4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Industrins kapacitetsutnyttjande</a:t>
            </a:r>
            <a:endParaRPr lang="sv-SE" dirty="0"/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Procent, säsongsrensade kvartalsvärden</a:t>
            </a:r>
            <a:endParaRPr lang="sv-SE" dirty="0"/>
          </a:p>
        </p:txBody>
      </p:sp>
      <p:sp>
        <p:nvSpPr>
          <p:cNvPr id="48845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88453" name="Picture 5" descr="BNP_4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Totala bostadsinvesteringar</a:t>
            </a:r>
            <a:endParaRPr lang="sv-SE" dirty="0"/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Miljarder kronor, fasta priser respektive procent</a:t>
            </a:r>
            <a:endParaRPr lang="sv-SE" dirty="0"/>
          </a:p>
        </p:txBody>
      </p:sp>
      <p:sp>
        <p:nvSpPr>
          <p:cNvPr id="48947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89477" name="Picture 5" descr="BNP_4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Offentliga myndigheters investeringar</a:t>
            </a:r>
            <a:endParaRPr lang="sv-SE" dirty="0"/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49050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90501" name="Picture 5" descr="BNP_4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Fasta bruttoinvesteringar</a:t>
            </a:r>
            <a:endParaRPr lang="sv-SE" dirty="0"/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49152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91525" name="Picture 5" descr="BNP_4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Lager</a:t>
            </a:r>
            <a:endParaRPr lang="sv-SE" dirty="0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Miljarder kronor, fasta priser respektive procent av BNP</a:t>
            </a:r>
            <a:endParaRPr lang="sv-SE" dirty="0"/>
          </a:p>
        </p:txBody>
      </p:sp>
      <p:sp>
        <p:nvSpPr>
          <p:cNvPr id="49254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92549" name="Picture 5" descr="BNP_5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Lageromdömen i handeln</a:t>
            </a:r>
            <a:endParaRPr lang="sv-SE" dirty="0"/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Nettotal, säsongsrensade månads- respektive kvartalsvärden</a:t>
            </a:r>
            <a:endParaRPr lang="sv-SE" dirty="0"/>
          </a:p>
        </p:txBody>
      </p:sp>
      <p:sp>
        <p:nvSpPr>
          <p:cNvPr id="49357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93573" name="Picture 5" descr="BNP_5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Lageromdömen i industrin</a:t>
            </a:r>
            <a:endParaRPr lang="sv-SE" dirty="0"/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Nettotal, säsongsrensade kvartalsvärden</a:t>
            </a:r>
            <a:endParaRPr lang="sv-SE" dirty="0"/>
          </a:p>
        </p:txBody>
      </p:sp>
      <p:sp>
        <p:nvSpPr>
          <p:cNvPr id="49459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94597" name="Picture 5" descr="BNP_5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Import</a:t>
            </a:r>
            <a:endParaRPr lang="sv-SE" dirty="0"/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Miljarder kronor, fasta priser respektive procent, säsongsrensade kvartalsvärden</a:t>
            </a:r>
            <a:endParaRPr lang="sv-SE" dirty="0"/>
          </a:p>
        </p:txBody>
      </p:sp>
      <p:sp>
        <p:nvSpPr>
          <p:cNvPr id="49562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95621" name="Picture 5" descr="BNP_6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Export</a:t>
            </a:r>
            <a:endParaRPr lang="sv-SE" dirty="0"/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Miljarder kronor, fasta priser respektive procent, säsongsrensade kvartalsvärden</a:t>
            </a:r>
            <a:endParaRPr lang="sv-SE" dirty="0"/>
          </a:p>
        </p:txBody>
      </p:sp>
      <p:sp>
        <p:nvSpPr>
          <p:cNvPr id="46899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68997" name="Picture 5" descr="BNP_2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Import</a:t>
            </a:r>
            <a:endParaRPr lang="sv-SE" dirty="0"/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Index 2010=100, fasta priser, säsongsrensade kvartalsvärden</a:t>
            </a:r>
            <a:endParaRPr lang="sv-SE" dirty="0"/>
          </a:p>
        </p:txBody>
      </p:sp>
      <p:sp>
        <p:nvSpPr>
          <p:cNvPr id="49664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96645" name="Picture 5" descr="BNP_6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Import</a:t>
            </a:r>
            <a:endParaRPr lang="sv-SE" dirty="0"/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Andel av efterfrågan, fasta priser, index 1980=100</a:t>
            </a:r>
            <a:endParaRPr lang="sv-SE" dirty="0"/>
          </a:p>
        </p:txBody>
      </p:sp>
      <p:sp>
        <p:nvSpPr>
          <p:cNvPr id="49766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97669" name="Picture 5" descr="BNP_6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Import och efterfrågan</a:t>
            </a:r>
            <a:endParaRPr lang="sv-SE" dirty="0"/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49869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98693" name="Picture 5" descr="BNP_6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Exportorderingång i industrin</a:t>
            </a:r>
            <a:endParaRPr lang="sv-SE" dirty="0"/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Index 2005=100,, fasta priser, säsongsrensade månadsvärden</a:t>
            </a:r>
            <a:endParaRPr lang="sv-SE" dirty="0"/>
          </a:p>
        </p:txBody>
      </p:sp>
      <p:sp>
        <p:nvSpPr>
          <p:cNvPr id="47002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70021" name="Picture 5" descr="BNP_2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Exportorderingång i industrin</a:t>
            </a:r>
            <a:endParaRPr lang="sv-SE" dirty="0"/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Nettotal, säsongsrensade månadsvärden</a:t>
            </a:r>
            <a:endParaRPr lang="sv-SE" dirty="0"/>
          </a:p>
        </p:txBody>
      </p:sp>
      <p:sp>
        <p:nvSpPr>
          <p:cNvPr id="47104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628775"/>
            <a:ext cx="7316603" cy="45724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Industrins omdöme om exportorderstocken</a:t>
            </a:r>
            <a:endParaRPr lang="sv-SE" dirty="0"/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Nettotal, säsongsrensade månadsvärden</a:t>
            </a:r>
            <a:endParaRPr lang="sv-SE" dirty="0"/>
          </a:p>
        </p:txBody>
      </p:sp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72069" name="Picture 5" descr="BNP_2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Kronans effektiva växelkurs – KIX </a:t>
            </a:r>
            <a:endParaRPr lang="sv-SE" dirty="0"/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Index 1992-11-18=100, månadsvärden</a:t>
            </a:r>
            <a:endParaRPr lang="sv-SE" dirty="0"/>
          </a:p>
        </p:txBody>
      </p:sp>
      <p:sp>
        <p:nvSpPr>
          <p:cNvPr id="47309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628775"/>
            <a:ext cx="7316603" cy="45724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Svensk exportmarknad</a:t>
            </a:r>
            <a:endParaRPr lang="sv-SE" dirty="0"/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47411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74117" name="Picture 5" descr="BNP_2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Hushållens reala disponibla inkomst</a:t>
            </a:r>
            <a:endParaRPr lang="sv-SE" dirty="0"/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47514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75141" name="Picture 5" descr="BNP_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srelease mall till KI 20 feb 2008">
  <a:themeElements>
    <a:clrScheme name="Pressrelease mall till KI 20 feb 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srelease mall till KI 20 feb 20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essrelease mall till KI 20 feb 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ease mall till KI 20 feb 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ease mall till KI 20 feb 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ease mall till KI 20 feb 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ease mall till KI 20 feb 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ease mall till KI 20 feb 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</TotalTime>
  <Words>311</Words>
  <Application>Microsoft Office PowerPoint</Application>
  <PresentationFormat>A4 (210 x 297 mm)</PresentationFormat>
  <Paragraphs>64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32</vt:i4>
      </vt:variant>
    </vt:vector>
  </HeadingPairs>
  <TitlesOfParts>
    <vt:vector size="33" baseType="lpstr">
      <vt:lpstr>Pressrelease mall till KI 20 feb 2008</vt:lpstr>
      <vt:lpstr>BNP till marknadspris</vt:lpstr>
      <vt:lpstr>Hushållens konsumtion</vt:lpstr>
      <vt:lpstr>Export</vt:lpstr>
      <vt:lpstr>Exportorderingång i industrin</vt:lpstr>
      <vt:lpstr>Exportorderingång i industrin</vt:lpstr>
      <vt:lpstr>Industrins omdöme om exportorderstocken</vt:lpstr>
      <vt:lpstr>Kronans effektiva växelkurs – KIX </vt:lpstr>
      <vt:lpstr>Svensk exportmarknad</vt:lpstr>
      <vt:lpstr>Hushållens reala disponibla inkomst</vt:lpstr>
      <vt:lpstr>Hushållens konsumtion</vt:lpstr>
      <vt:lpstr>Mikro- och makroindex</vt:lpstr>
      <vt:lpstr>Nyregistreringar av personbilar</vt:lpstr>
      <vt:lpstr>Bostadspriser</vt:lpstr>
      <vt:lpstr>Hushållens tillgångar</vt:lpstr>
      <vt:lpstr>Hushållens nettoförmögenhet</vt:lpstr>
      <vt:lpstr>Hushållens sparande</vt:lpstr>
      <vt:lpstr>Offentliga konsumtionsutgifter</vt:lpstr>
      <vt:lpstr>Statliga konsumtionsutgifter</vt:lpstr>
      <vt:lpstr>Kommunala konsumtionsutgifter</vt:lpstr>
      <vt:lpstr>Bidrag till investeringstillväxten</vt:lpstr>
      <vt:lpstr>Industrins investeringar</vt:lpstr>
      <vt:lpstr>Industrins kapacitetsutnyttjande</vt:lpstr>
      <vt:lpstr>Totala bostadsinvesteringar</vt:lpstr>
      <vt:lpstr>Offentliga myndigheters investeringar</vt:lpstr>
      <vt:lpstr>Fasta bruttoinvesteringar</vt:lpstr>
      <vt:lpstr>Lager</vt:lpstr>
      <vt:lpstr>Lageromdömen i handeln</vt:lpstr>
      <vt:lpstr>Lageromdömen i industrin</vt:lpstr>
      <vt:lpstr>Import</vt:lpstr>
      <vt:lpstr>Import</vt:lpstr>
      <vt:lpstr>Import</vt:lpstr>
      <vt:lpstr>Import och efterfrågan</vt:lpstr>
    </vt:vector>
  </TitlesOfParts>
  <Company>Erbenius 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Användarinstruktioner presskonferens</dc:title>
  <dc:creator>Eva Erbenius</dc:creator>
  <cp:lastModifiedBy>Rosmarie Andersson</cp:lastModifiedBy>
  <cp:revision>57</cp:revision>
  <dcterms:created xsi:type="dcterms:W3CDTF">2008-02-29T13:26:53Z</dcterms:created>
  <dcterms:modified xsi:type="dcterms:W3CDTF">2013-03-26T12:36:08Z</dcterms:modified>
</cp:coreProperties>
</file>