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491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</p:sldIdLst>
  <p:sldSz cx="9906000" cy="6858000" type="A4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5050"/>
    <a:srgbClr val="C0C0C0"/>
    <a:srgbClr val="02619C"/>
    <a:srgbClr val="006096"/>
    <a:srgbClr val="006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61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62A4AD45-4564-4C49-A99A-41CDFC2F879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54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C51F49BB-C73B-4D01-9074-7C1BAA90E69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3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796088" cy="496888"/>
          </a:xfrm>
        </p:spPr>
        <p:txBody>
          <a:bodyPr/>
          <a:lstStyle>
            <a:lvl1pPr>
              <a:spcAft>
                <a:spcPct val="50000"/>
              </a:spcAft>
              <a:defRPr/>
            </a:lvl1pPr>
          </a:lstStyle>
          <a:p>
            <a:pPr lvl="0"/>
            <a:r>
              <a:rPr lang="sv-SE" noProof="0" smtClean="0"/>
              <a:t>Klicka här för att skriva Huvudrubrik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4000" y="719138"/>
            <a:ext cx="6769100" cy="647700"/>
          </a:xfrm>
        </p:spPr>
        <p:txBody>
          <a:bodyPr lIns="90000" tIns="46800" rIns="90000" bIns="46800"/>
          <a:lstStyle>
            <a:lvl1pPr marL="0" indent="0">
              <a:spcBef>
                <a:spcPct val="0"/>
              </a:spcBef>
              <a:buFontTx/>
              <a:buNone/>
              <a:defRPr>
                <a:solidFill>
                  <a:srgbClr val="006096"/>
                </a:solidFill>
              </a:defRPr>
            </a:lvl1pPr>
          </a:lstStyle>
          <a:p>
            <a:pPr lvl="0"/>
            <a:r>
              <a:rPr lang="sv-SE" noProof="0" smtClean="0"/>
              <a:t>Klicka här för att skriva Underrubrik</a:t>
            </a:r>
          </a:p>
        </p:txBody>
      </p:sp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4151" name="Picture 55" descr="Konjlaget mindr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2" name="Picture 56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3" name="Picture 57" descr="Analysunder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4" name="Picture 58" descr="Barometernlite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5" name="Picture 59" descr="Konjlage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6" name="Picture 60" descr="Lonebild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7" name="Picture 61" descr="Specialstudi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8" name="Picture 62" descr="SwedishEconomy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9" name="Picture 63" descr="WageFormation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0" name="Picture 64" descr="Workingpaper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61" name="Picture 65" descr="sv logotyp 8 cm 6% beskruren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387975" y="254000"/>
            <a:ext cx="1711325" cy="61579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4981575" cy="61579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0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016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425" y="1265238"/>
            <a:ext cx="31638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22713" y="1265238"/>
            <a:ext cx="31654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57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98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7688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44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68453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och skriva Huvudrubrik.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265238"/>
            <a:ext cx="6481763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februari 2008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266113" y="6491288"/>
            <a:ext cx="163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1800">
              <a:latin typeface="Arial" charset="0"/>
            </a:endParaRPr>
          </a:p>
        </p:txBody>
      </p:sp>
      <p:grpSp>
        <p:nvGrpSpPr>
          <p:cNvPr id="1102" name="Group 78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1087" name="Group 63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1088" name="Picture 64" descr="Konjlaget mindr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68" descr="Konjlaget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69" descr="Lonebild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73" descr="Workingpaper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00" name="Picture 76" descr="sv logotyp 8 cm 6% beskruren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93221" name="Picture 5" descr="INT_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Fasta bruttoinvesteringar</a:t>
            </a:r>
            <a:endParaRPr lang="sv-SE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02437" name="Picture 5" descr="EKP_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BNP-gap och </a:t>
            </a:r>
            <a:r>
              <a:rPr lang="sv-SE" dirty="0" err="1" smtClean="0"/>
              <a:t>arbetsmarknadsgap</a:t>
            </a:r>
            <a:endParaRPr lang="sv-SE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03461" name="Picture 5" descr="EKP_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Arbetslöshet</a:t>
            </a:r>
            <a:endParaRPr lang="sv-SE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04485" name="Picture 5" descr="EKP_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Timlön och enhetsarbetskostnad i näringslivet</a:t>
            </a:r>
            <a:endParaRPr lang="sv-SE" dirty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05509" name="Picture 5" descr="EKP_1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Konsumentpriser</a:t>
            </a:r>
            <a:endParaRPr lang="sv-SE" dirty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Reporänta</a:t>
            </a:r>
            <a:endParaRPr lang="sv-SE" dirty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dags- respektive kvartalsvärden</a:t>
            </a:r>
            <a:endParaRPr lang="sv-SE" dirty="0"/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06533" name="Picture 5" descr="FIN_2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Styrräntor </a:t>
            </a:r>
            <a:endParaRPr lang="sv-SE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07557" name="Picture 5" descr="EKP_1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Statsobligationsräntor</a:t>
            </a:r>
            <a:endParaRPr lang="sv-SE" dirty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08581" name="Picture 5" descr="EKP_1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Kronans effektiva växelkurs – KIX </a:t>
            </a:r>
            <a:endParaRPr lang="sv-SE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1992-11-18=100, månadsvärden</a:t>
            </a:r>
            <a:endParaRPr lang="sv-SE" dirty="0"/>
          </a:p>
        </p:txBody>
      </p:sp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09605" name="Picture 5" descr="FIN_3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Växelkurser</a:t>
            </a:r>
            <a:endParaRPr lang="sv-SE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Kronor per valutaenhet, månadsvärden</a:t>
            </a:r>
            <a:endParaRPr lang="sv-SE" dirty="0"/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10629" name="Picture 5" descr="FIN_3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BNP-gap i OECD</a:t>
            </a:r>
            <a:endParaRPr lang="sv-SE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BNP, kvartalsvärden</a:t>
            </a:r>
            <a:endParaRPr lang="sv-SE" dirty="0"/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94245" name="Picture 5" descr="EKP_1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11653" name="Picture 5" descr="EKP_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BNP-gap och finanspolitik</a:t>
            </a:r>
            <a:endParaRPr lang="sv-SE" dirty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Produktivitet i näringslivet</a:t>
            </a:r>
            <a:endParaRPr lang="sv-SE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13701" name="Picture 5" descr="RPV_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Potentiell produktivitet, näringslivet</a:t>
            </a:r>
            <a:endParaRPr lang="sv-SE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Kronor per timme, fasta priser respektive procent</a:t>
            </a:r>
            <a:endParaRPr lang="sv-SE" dirty="0"/>
          </a:p>
        </p:txBody>
      </p:sp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14725" name="Picture 5" descr="RPV_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Potentiell arbetskraft</a:t>
            </a:r>
            <a:endParaRPr lang="sv-SE" dirty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Tusental personer respektive procent</a:t>
            </a:r>
            <a:endParaRPr lang="sv-SE" dirty="0"/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15749" name="Picture 5" descr="RPV_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Potentiell arbetskraft</a:t>
            </a:r>
            <a:endParaRPr lang="sv-SE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16773" name="Picture 5" descr="EKP_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Arbetslöshet och jämviktsarbetslöshet</a:t>
            </a:r>
            <a:endParaRPr lang="sv-SE" dirty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17797" name="Picture 5" descr="RPV_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Offentliga sektorns inkomster och utgifter vid oförändrade regler</a:t>
            </a:r>
            <a:endParaRPr lang="sv-SE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18821" name="Picture 5" descr="RFP_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Offentliga sektorns inkomster och utgifter vid oförändrade regler</a:t>
            </a:r>
            <a:endParaRPr lang="sv-SE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19845" name="Picture 5" descr="RFP_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Offentliga utgifter vid oförändrade regler</a:t>
            </a:r>
            <a:endParaRPr lang="sv-SE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20869" name="Picture 5" descr="RFP_1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Styrräntor</a:t>
            </a:r>
            <a:endParaRPr lang="sv-SE" dirty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95269" name="Picture 5" descr="EKP_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Offentliga utgifter vid oförändrade regler</a:t>
            </a:r>
            <a:endParaRPr lang="sv-SE" dirty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21893" name="Picture 5" descr="RFP_1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Utbetalningar från ålderspensionssystemet</a:t>
            </a:r>
            <a:endParaRPr lang="sv-SE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22917" name="Picture 5" descr="RFP_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Konjunkturjusterat sparande</a:t>
            </a:r>
            <a:endParaRPr lang="sv-SE" dirty="0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23941" name="Picture 5" descr="RFP_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Finansiellt sparande i offentlig sektor</a:t>
            </a:r>
            <a:endParaRPr lang="sv-SE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24965" name="Picture 5" descr="RFP_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 skuldsättning</a:t>
            </a:r>
            <a:endParaRPr lang="sv-SE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Försörjningsbörda </a:t>
            </a:r>
            <a:endParaRPr lang="sv-SE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Personer 0-19 år samt över 64 år dividerat med personer 20-64 år, procent</a:t>
            </a:r>
            <a:endParaRPr lang="sv-SE" dirty="0"/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Finansiellt sparande</a:t>
            </a:r>
            <a:endParaRPr lang="sv-SE" dirty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28037" name="Picture 5" descr="RFP_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899422" cy="496888"/>
          </a:xfrm>
        </p:spPr>
        <p:txBody>
          <a:bodyPr/>
          <a:lstStyle/>
          <a:p>
            <a:r>
              <a:rPr lang="sv-SE" dirty="0" smtClean="0"/>
              <a:t>Automatiska stabilisatorer och BNP-gap 2007-2017</a:t>
            </a:r>
            <a:endParaRPr lang="sv-SE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29061" name="Picture 5" descr="RFP_1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885354" cy="496888"/>
          </a:xfrm>
        </p:spPr>
        <p:txBody>
          <a:bodyPr/>
          <a:lstStyle/>
          <a:p>
            <a:r>
              <a:rPr lang="sv-SE" dirty="0" smtClean="0"/>
              <a:t>Automatiska stabilisatorer och BNP-gap 1995-2006</a:t>
            </a:r>
            <a:endParaRPr lang="sv-SE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30085" name="Picture 5" descr="RFP_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BNP-gap</a:t>
            </a:r>
            <a:endParaRPr lang="sv-SE" dirty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31109" name="Picture 5" descr="RFP_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BNP-gap och </a:t>
            </a:r>
            <a:r>
              <a:rPr lang="sv-SE" dirty="0" err="1" smtClean="0"/>
              <a:t>arbetsmarknadsgap</a:t>
            </a:r>
            <a:endParaRPr lang="sv-SE" dirty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 respektive potentiellt arbetade timmar, säsongsrensade kvartalsvärden</a:t>
            </a:r>
            <a:endParaRPr lang="sv-SE" dirty="0"/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96293" name="Picture 5" descr="EKP_1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Konjunkturjusterat sparande och BNP-gap</a:t>
            </a:r>
            <a:endParaRPr lang="sv-SE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32133" name="Picture 5" descr="RFP_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Finansiellt sparande i offentlig sektor</a:t>
            </a:r>
            <a:endParaRPr lang="sv-SE" dirty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33157" name="Picture 5" descr="RFP_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och inhemsk total efterfrågan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Index=100 kvartal 0, se teckenförklaring nedan</a:t>
            </a:r>
            <a:endParaRPr lang="sv-SE" dirty="0"/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97317" name="Picture 5" descr="EKP_1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54000" y="6159500"/>
            <a:ext cx="72771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dirty="0" smtClean="0">
                <a:solidFill>
                  <a:srgbClr val="006096"/>
                </a:solidFill>
                <a:latin typeface="Verdana"/>
              </a:rPr>
              <a:t>Anm. X-axeln avser kvartal. Datum 0 avser sista kvartalet före BNP började falla. Prognosstreck gäller för den nuvarande återhämtningen. </a:t>
            </a:r>
            <a:endParaRPr lang="sv-SE" sz="1400" dirty="0">
              <a:solidFill>
                <a:srgbClr val="006096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Svensk exportmarknad och export</a:t>
            </a:r>
            <a:endParaRPr lang="sv-SE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98341" name="Picture 5" descr="EKP_1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BNP-andelar</a:t>
            </a:r>
            <a:endParaRPr lang="sv-SE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99365" name="Picture 5" descr="EKP_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Hushållens konsumtion per capita</a:t>
            </a:r>
            <a:endParaRPr lang="sv-SE" dirty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00389" name="Picture 5" descr="EKP_1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Hushållens konsumtion och sparkvot</a:t>
            </a:r>
            <a:endParaRPr lang="sv-SE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01413" name="Picture 5" descr="EKP_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srelease mall till KI 20 feb 2008">
  <a:themeElements>
    <a:clrScheme name="Pressrelease mall till KI 20 feb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srelease mall till KI 20 feb 2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srelease mall till KI 20 feb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358</Words>
  <Application>Microsoft Office PowerPoint</Application>
  <PresentationFormat>A4 (210 x 297 mm)</PresentationFormat>
  <Paragraphs>87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2" baseType="lpstr">
      <vt:lpstr>Pressrelease mall till KI 20 feb 2008</vt:lpstr>
      <vt:lpstr>BNP i världen, OECD-länderna och tillväxtekonomierna</vt:lpstr>
      <vt:lpstr>BNP-gap i OECD</vt:lpstr>
      <vt:lpstr>Styrräntor</vt:lpstr>
      <vt:lpstr>BNP-gap och arbetsmarknadsgap</vt:lpstr>
      <vt:lpstr>BNP och inhemsk total efterfrågan</vt:lpstr>
      <vt:lpstr>Svensk exportmarknad och export</vt:lpstr>
      <vt:lpstr>BNP-andelar</vt:lpstr>
      <vt:lpstr>Hushållens konsumtion per capita</vt:lpstr>
      <vt:lpstr>Hushållens konsumtion och sparkvot</vt:lpstr>
      <vt:lpstr>Fasta bruttoinvesteringar</vt:lpstr>
      <vt:lpstr>BNP-gap och arbetsmarknadsgap</vt:lpstr>
      <vt:lpstr>Arbetslöshet</vt:lpstr>
      <vt:lpstr>Timlön och enhetsarbetskostnad i näringslivet</vt:lpstr>
      <vt:lpstr>Konsumentpriser</vt:lpstr>
      <vt:lpstr>Reporänta</vt:lpstr>
      <vt:lpstr>Styrräntor </vt:lpstr>
      <vt:lpstr>Statsobligationsräntor</vt:lpstr>
      <vt:lpstr>Kronans effektiva växelkurs – KIX </vt:lpstr>
      <vt:lpstr>Växelkurser</vt:lpstr>
      <vt:lpstr>Finansiellt sparande och konjunkturjusterat sparande i offentlig sektor</vt:lpstr>
      <vt:lpstr>BNP-gap och finanspolitik</vt:lpstr>
      <vt:lpstr>Produktivitet i näringslivet</vt:lpstr>
      <vt:lpstr>Potentiell produktivitet, näringslivet</vt:lpstr>
      <vt:lpstr>Potentiell arbetskraft</vt:lpstr>
      <vt:lpstr>Potentiell arbetskraft</vt:lpstr>
      <vt:lpstr>Arbetslöshet och jämviktsarbetslöshet</vt:lpstr>
      <vt:lpstr>Offentliga sektorns inkomster och utgifter vid oförändrade regler</vt:lpstr>
      <vt:lpstr>Offentliga sektorns inkomster och utgifter vid oförändrade regler</vt:lpstr>
      <vt:lpstr>Offentliga utgifter vid oförändrade regler</vt:lpstr>
      <vt:lpstr>Offentliga utgifter vid oförändrade regler</vt:lpstr>
      <vt:lpstr>Utbetalningar från ålderspensionssystemet</vt:lpstr>
      <vt:lpstr>Konjunkturjusterat sparande</vt:lpstr>
      <vt:lpstr>Finansiellt sparande i offentlig sektor</vt:lpstr>
      <vt:lpstr>Offentlig skuldsättning</vt:lpstr>
      <vt:lpstr>Försörjningsbörda </vt:lpstr>
      <vt:lpstr>Finansiellt sparande</vt:lpstr>
      <vt:lpstr>Automatiska stabilisatorer och BNP-gap 2007-2017</vt:lpstr>
      <vt:lpstr>Automatiska stabilisatorer och BNP-gap 1995-2006</vt:lpstr>
      <vt:lpstr>BNP-gap</vt:lpstr>
      <vt:lpstr>Konjunkturjusterat sparande och BNP-gap</vt:lpstr>
      <vt:lpstr>Finansiellt sparande i offentlig sektor</vt:lpstr>
    </vt:vector>
  </TitlesOfParts>
  <Company>Erbenius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Användarinstruktioner presskonferens</dc:title>
  <dc:creator>Eva Erbenius</dc:creator>
  <cp:lastModifiedBy>Rosmarie Andersson</cp:lastModifiedBy>
  <cp:revision>56</cp:revision>
  <dcterms:created xsi:type="dcterms:W3CDTF">2008-02-29T13:26:53Z</dcterms:created>
  <dcterms:modified xsi:type="dcterms:W3CDTF">2013-03-26T08:32:27Z</dcterms:modified>
</cp:coreProperties>
</file>