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</p:sldIdLst>
  <p:sldSz cx="9906000" cy="6858000" type="A4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5050"/>
    <a:srgbClr val="C0C0C0"/>
    <a:srgbClr val="02619C"/>
    <a:srgbClr val="006096"/>
    <a:srgbClr val="006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-61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62A4AD45-4564-4C49-A99A-41CDFC2F879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54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35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sv-SE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C51F49BB-C73B-4D01-9074-7C1BAA90E69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3337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54000" y="254000"/>
            <a:ext cx="6796088" cy="496888"/>
          </a:xfrm>
        </p:spPr>
        <p:txBody>
          <a:bodyPr/>
          <a:lstStyle>
            <a:lvl1pPr>
              <a:spcAft>
                <a:spcPct val="50000"/>
              </a:spcAft>
              <a:defRPr/>
            </a:lvl1pPr>
          </a:lstStyle>
          <a:p>
            <a:pPr lvl="0"/>
            <a:r>
              <a:rPr lang="sv-SE" noProof="0" smtClean="0"/>
              <a:t>Klicka här för att skriva Huvudrubrik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54000" y="719138"/>
            <a:ext cx="6769100" cy="647700"/>
          </a:xfrm>
        </p:spPr>
        <p:txBody>
          <a:bodyPr lIns="90000" tIns="46800" rIns="90000" bIns="46800"/>
          <a:lstStyle>
            <a:lvl1pPr marL="0" indent="0">
              <a:spcBef>
                <a:spcPct val="0"/>
              </a:spcBef>
              <a:buFontTx/>
              <a:buNone/>
              <a:defRPr>
                <a:solidFill>
                  <a:srgbClr val="006096"/>
                </a:solidFill>
              </a:defRPr>
            </a:lvl1pPr>
          </a:lstStyle>
          <a:p>
            <a:pPr lvl="0"/>
            <a:r>
              <a:rPr lang="sv-SE" noProof="0" smtClean="0"/>
              <a:t>Klicka här för att skriva Underrubrik</a:t>
            </a:r>
          </a:p>
        </p:txBody>
      </p:sp>
      <p:grpSp>
        <p:nvGrpSpPr>
          <p:cNvPr id="4149" name="Group 53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4150" name="Group 54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4151" name="Picture 55" descr="Konjlaget mindr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2" name="Picture 56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3" name="Picture 57" descr="Analysunderla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4" name="Picture 58" descr="Barometernlite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5" name="Picture 59" descr="Konjlage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6" name="Picture 60" descr="Lonebild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7" name="Picture 61" descr="Specialstudier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8" name="Picture 62" descr="SwedishEconomy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59" name="Picture 63" descr="WageFormation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60" name="Picture 64" descr="Workingpaper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161" name="Picture 65" descr="sv logotyp 8 cm 6% beskruren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581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387975" y="254000"/>
            <a:ext cx="1711325" cy="61579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4000" y="254000"/>
            <a:ext cx="4981575" cy="61579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0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016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6425" y="1265238"/>
            <a:ext cx="31638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22713" y="1265238"/>
            <a:ext cx="31654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8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57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98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12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7688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445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54000"/>
            <a:ext cx="68453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och skriva Huvudrubrik.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6425" y="1265238"/>
            <a:ext cx="6481763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februari 2008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266113" y="6491288"/>
            <a:ext cx="1639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1800">
              <a:latin typeface="Arial" charset="0"/>
            </a:endParaRPr>
          </a:p>
        </p:txBody>
      </p:sp>
      <p:grpSp>
        <p:nvGrpSpPr>
          <p:cNvPr id="1102" name="Group 78"/>
          <p:cNvGrpSpPr>
            <a:grpSpLocks/>
          </p:cNvGrpSpPr>
          <p:nvPr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1087" name="Group 63"/>
            <p:cNvGrpSpPr>
              <a:grpSpLocks/>
            </p:cNvGrpSpPr>
            <p:nvPr userDrawn="1"/>
          </p:nvGrpSpPr>
          <p:grpSpPr bwMode="auto">
            <a:xfrm>
              <a:off x="5729" y="3091"/>
              <a:ext cx="367" cy="905"/>
              <a:chOff x="5252" y="2160"/>
              <a:chExt cx="818" cy="2018"/>
            </a:xfrm>
          </p:grpSpPr>
          <p:pic>
            <p:nvPicPr>
              <p:cNvPr id="1088" name="Picture 64" descr="Konjlaget mindre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2160"/>
                <a:ext cx="818" cy="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9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4005"/>
                <a:ext cx="120" cy="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0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49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1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40"/>
                <a:ext cx="126" cy="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2" name="Picture 68" descr="Konjlaget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40"/>
                <a:ext cx="120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3" name="Picture 69" descr="Lonebildn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4005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4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5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26"/>
                <a:ext cx="121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6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4005"/>
                <a:ext cx="121" cy="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7" name="Picture 73" descr="Workingpaper2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26"/>
                <a:ext cx="122" cy="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00" name="Picture 76" descr="sv logotyp 8 cm 6% beskruren"/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100000"/>
        </a:spcAft>
        <a:defRPr b="1">
          <a:solidFill>
            <a:srgbClr val="006096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34181" name="Picture 5" descr="INT_7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Styrräntor</a:t>
            </a:r>
            <a:endParaRPr lang="sv-SE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43397" name="Picture 5" descr="FIN_2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Arbetslöshet i valda länder</a:t>
            </a:r>
            <a:endParaRPr lang="sv-SE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44421" name="Picture 5" descr="INT_7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Bytesbalans i valda länder</a:t>
            </a:r>
            <a:endParaRPr lang="sv-SE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BNP, säsongsrensade kvartalsvärden</a:t>
            </a:r>
            <a:endParaRPr lang="sv-SE" dirty="0"/>
          </a:p>
        </p:txBody>
      </p:sp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45445" name="Picture 5" descr="INT_7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Nominell enhetsarbetskostnad i valda länder</a:t>
            </a:r>
            <a:endParaRPr lang="sv-SE" dirty="0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2005=100, säsongsrensade kvartalsvärden</a:t>
            </a:r>
            <a:endParaRPr lang="sv-SE" dirty="0"/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46469" name="Picture 5" descr="INT_7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Valda statsobligationsräntor, skillnad mot Tyskland</a:t>
            </a:r>
            <a:endParaRPr lang="sv-SE" dirty="0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Procent, dagsvärden, 5-dagars glidande medelvärde</a:t>
            </a:r>
            <a:endParaRPr lang="sv-SE" dirty="0"/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48517" name="Picture 5" descr="FIN_2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Företags- och konsumentförtroende i euroområdet</a:t>
            </a:r>
            <a:endParaRPr lang="sv-SE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49541" name="Picture 5" descr="INT_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Konsumentpriser i euroområdet</a:t>
            </a:r>
            <a:endParaRPr lang="sv-SE" dirty="0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50565" name="Picture 5" descr="INT_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Styrränta oh dagslåneränta i euroområdet</a:t>
            </a:r>
            <a:endParaRPr lang="sv-SE" dirty="0"/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Procent, dagsvärden, 5-dagars glidande medelvärde</a:t>
            </a:r>
            <a:endParaRPr lang="sv-SE" dirty="0"/>
          </a:p>
        </p:txBody>
      </p:sp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51589" name="Picture 5" descr="INT_2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och efterfrågan i USA</a:t>
            </a:r>
            <a:endParaRPr lang="sv-SE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52613" name="Picture 5" descr="INT_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Inköpschefsindex i USA</a:t>
            </a:r>
            <a:endParaRPr lang="sv-SE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Diffusionsindex, månadsvärden</a:t>
            </a:r>
            <a:endParaRPr lang="sv-SE" dirty="0"/>
          </a:p>
        </p:txBody>
      </p: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53637" name="Picture 5" descr="INT_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i OECD-länderna</a:t>
            </a:r>
            <a:endParaRPr lang="sv-SE" dirty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35205" name="Picture 5" descr="INT_6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Arbetslöshet i USA</a:t>
            </a:r>
            <a:endParaRPr lang="sv-SE" dirty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54661" name="Picture 5" descr="INT_1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Konfidensindikator hos företag och hushåll i Japan</a:t>
            </a:r>
            <a:endParaRPr lang="sv-SE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Standardiserade avvikelser från medelvärde, månadsvärden</a:t>
            </a:r>
            <a:endParaRPr lang="sv-SE" dirty="0"/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55685" name="Picture 5" descr="INT_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Yenens växelkurs mot dollarn</a:t>
            </a:r>
            <a:endParaRPr lang="sv-SE" dirty="0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Index, månadsvärden</a:t>
            </a:r>
            <a:endParaRPr lang="sv-SE" dirty="0"/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56709" name="Picture 5" descr="INT_3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Börsen i Japan</a:t>
            </a:r>
            <a:endParaRPr lang="sv-SE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Index, dagsvärden</a:t>
            </a:r>
            <a:endParaRPr lang="sv-SE" dirty="0"/>
          </a:p>
        </p:txBody>
      </p:sp>
      <p:sp>
        <p:nvSpPr>
          <p:cNvPr id="45773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57733" name="Picture 5" descr="INT_3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och konsumentpriser i Japan</a:t>
            </a:r>
            <a:endParaRPr lang="sv-SE" dirty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58757" name="Picture 5" descr="INT_3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i Storbritannien</a:t>
            </a:r>
            <a:endParaRPr lang="sv-SE" dirty="0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förändring, säsongsrensade kvartalsvärden</a:t>
            </a:r>
            <a:endParaRPr lang="sv-SE" dirty="0"/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59781" name="Picture 5" descr="INT_4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Offentlig skuldsättning i Storbritannien</a:t>
            </a:r>
            <a:endParaRPr lang="sv-SE" dirty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628775"/>
            <a:ext cx="7316603" cy="45724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Nominella pundkurser</a:t>
            </a:r>
            <a:endParaRPr lang="sv-SE" dirty="0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Pund per valutaenhet, dagsvärden</a:t>
            </a:r>
            <a:endParaRPr lang="sv-SE" dirty="0"/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61829" name="Picture 5" descr="FIN_3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Bostadspriser i Peking och Shanghai</a:t>
            </a:r>
            <a:endParaRPr lang="sv-SE" dirty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förändring, 3-månaders glidande medelvärde, månadsvärden</a:t>
            </a:r>
            <a:endParaRPr lang="sv-SE" dirty="0"/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62853" name="Picture 5" descr="INT_3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och konsumentpriser i Kina</a:t>
            </a:r>
            <a:endParaRPr lang="sv-SE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63877" name="Picture 5" descr="INT_3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i tillväxtländer</a:t>
            </a:r>
            <a:endParaRPr lang="sv-SE" dirty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36229" name="Picture 5" descr="INT_7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och konsumentpriser i Brasilien</a:t>
            </a:r>
            <a:endParaRPr lang="sv-SE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64901" name="Picture 5" descr="INT_9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och konsumentpriser i Indien</a:t>
            </a:r>
            <a:endParaRPr lang="sv-SE" dirty="0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65925" name="Picture 5" descr="INT_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Förtroendeindikatorer i USA och euroområdet</a:t>
            </a:r>
            <a:endParaRPr lang="sv-SE" dirty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37253" name="Picture 5" descr="INT_7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och efterfrågan i OECD-länderna</a:t>
            </a:r>
            <a:endParaRPr lang="sv-SE" dirty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2008 kvartal 1=100, säsongsrensade kvartalsvärden</a:t>
            </a:r>
            <a:endParaRPr lang="sv-SE" dirty="0"/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38277" name="Picture 5" descr="INT_6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BNP i valda länder</a:t>
            </a:r>
            <a:endParaRPr lang="sv-SE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39301" name="Picture 5" descr="INT_7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Råvarupriser</a:t>
            </a:r>
            <a:endParaRPr lang="sv-SE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40325" name="Picture 5" descr="INT_6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Konsumentpriser i OECD</a:t>
            </a:r>
            <a:endParaRPr lang="sv-SE" dirty="0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Årlig procentuell förändring, månadsvärden</a:t>
            </a:r>
            <a:endParaRPr lang="sv-SE" dirty="0"/>
          </a:p>
        </p:txBody>
      </p:sp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41349" name="Picture 5" descr="INT_6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Oljepris</a:t>
            </a:r>
            <a:endParaRPr lang="sv-SE" dirty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Brent, dollar per fat respektive kronor per fat, månadsvärden</a:t>
            </a:r>
            <a:endParaRPr lang="sv-SE" dirty="0"/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273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sv-SE"/>
          </a:p>
        </p:txBody>
      </p:sp>
      <p:pic>
        <p:nvPicPr>
          <p:cNvPr id="442373" name="Picture 5" descr="INT_6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628775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srelease mall till KI 20 feb 2008">
  <a:themeElements>
    <a:clrScheme name="Pressrelease mall till KI 20 feb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srelease mall till KI 20 feb 20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essrelease mall till KI 20 feb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srelease mall till KI 20 feb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srelease mall till KI 20 feb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277</Words>
  <Application>Microsoft Office PowerPoint</Application>
  <PresentationFormat>A4 (210 x 297 mm)</PresentationFormat>
  <Paragraphs>64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2" baseType="lpstr">
      <vt:lpstr>Pressrelease mall till KI 20 feb 2008</vt:lpstr>
      <vt:lpstr>BNP i världen, OECD-länderna och tillväxtekonomierna</vt:lpstr>
      <vt:lpstr>BNP i OECD-länderna</vt:lpstr>
      <vt:lpstr>BNP i tillväxtländer</vt:lpstr>
      <vt:lpstr>Förtroendeindikatorer i USA och euroområdet</vt:lpstr>
      <vt:lpstr>BNP och efterfrågan i OECD-länderna</vt:lpstr>
      <vt:lpstr>BNP i valda länder</vt:lpstr>
      <vt:lpstr>Råvarupriser</vt:lpstr>
      <vt:lpstr>Konsumentpriser i OECD</vt:lpstr>
      <vt:lpstr>Oljepris</vt:lpstr>
      <vt:lpstr>Styrräntor</vt:lpstr>
      <vt:lpstr>Arbetslöshet i valda länder</vt:lpstr>
      <vt:lpstr>Bytesbalans i valda länder</vt:lpstr>
      <vt:lpstr>Nominell enhetsarbetskostnad i valda länder</vt:lpstr>
      <vt:lpstr>Valda statsobligationsräntor, skillnad mot Tyskland</vt:lpstr>
      <vt:lpstr>Företags- och konsumentförtroende i euroområdet</vt:lpstr>
      <vt:lpstr>Konsumentpriser i euroområdet</vt:lpstr>
      <vt:lpstr>Styrränta oh dagslåneränta i euroområdet</vt:lpstr>
      <vt:lpstr>BNP och efterfrågan i USA</vt:lpstr>
      <vt:lpstr>Inköpschefsindex i USA</vt:lpstr>
      <vt:lpstr>Arbetslöshet i USA</vt:lpstr>
      <vt:lpstr>Konfidensindikator hos företag och hushåll i Japan</vt:lpstr>
      <vt:lpstr>Yenens växelkurs mot dollarn</vt:lpstr>
      <vt:lpstr>Börsen i Japan</vt:lpstr>
      <vt:lpstr>BNP och konsumentpriser i Japan</vt:lpstr>
      <vt:lpstr>BNP i Storbritannien</vt:lpstr>
      <vt:lpstr>Offentlig skuldsättning i Storbritannien</vt:lpstr>
      <vt:lpstr>Nominella pundkurser</vt:lpstr>
      <vt:lpstr>Bostadspriser i Peking och Shanghai</vt:lpstr>
      <vt:lpstr>BNP och konsumentpriser i Kina</vt:lpstr>
      <vt:lpstr>BNP och konsumentpriser i Brasilien</vt:lpstr>
      <vt:lpstr>BNP och konsumentpriser i Indien</vt:lpstr>
    </vt:vector>
  </TitlesOfParts>
  <Company>Erbenius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Användarinstruktioner presskonferens</dc:title>
  <dc:creator>Eva Erbenius</dc:creator>
  <cp:lastModifiedBy>Rosmarie Andersson</cp:lastModifiedBy>
  <cp:revision>56</cp:revision>
  <dcterms:created xsi:type="dcterms:W3CDTF">2008-02-29T13:26:53Z</dcterms:created>
  <dcterms:modified xsi:type="dcterms:W3CDTF">2013-03-26T08:34:39Z</dcterms:modified>
</cp:coreProperties>
</file>