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25" r:id="rId2"/>
    <p:sldId id="426" r:id="rId3"/>
    <p:sldId id="427" r:id="rId4"/>
    <p:sldId id="428" r:id="rId5"/>
    <p:sldId id="429" r:id="rId6"/>
    <p:sldId id="430" r:id="rId7"/>
    <p:sldId id="431" r:id="rId8"/>
    <p:sldId id="432" r:id="rId9"/>
    <p:sldId id="433" r:id="rId10"/>
    <p:sldId id="434" r:id="rId11"/>
    <p:sldId id="435" r:id="rId12"/>
    <p:sldId id="436" r:id="rId13"/>
    <p:sldId id="437" r:id="rId14"/>
    <p:sldId id="438" r:id="rId15"/>
    <p:sldId id="439" r:id="rId16"/>
    <p:sldId id="440" r:id="rId17"/>
    <p:sldId id="441" r:id="rId18"/>
    <p:sldId id="442" r:id="rId19"/>
    <p:sldId id="443" r:id="rId20"/>
    <p:sldId id="444" r:id="rId21"/>
    <p:sldId id="445" r:id="rId22"/>
    <p:sldId id="446" r:id="rId23"/>
    <p:sldId id="447" r:id="rId24"/>
  </p:sldIdLst>
  <p:sldSz cx="9906000" cy="6858000" type="A4"/>
  <p:notesSz cx="7099300" cy="1023461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F5050"/>
    <a:srgbClr val="C0C0C0"/>
    <a:srgbClr val="02619C"/>
    <a:srgbClr val="006096"/>
    <a:srgbClr val="006C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5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-612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285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285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fld id="{62A4AD45-4564-4C49-A99A-41CDFC2F879B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7544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8350"/>
            <a:ext cx="554355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fld id="{C51F49BB-C73B-4D01-9074-7C1BAA90E69C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33372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54000" y="254000"/>
            <a:ext cx="6796088" cy="496888"/>
          </a:xfrm>
        </p:spPr>
        <p:txBody>
          <a:bodyPr/>
          <a:lstStyle>
            <a:lvl1pPr>
              <a:spcAft>
                <a:spcPct val="50000"/>
              </a:spcAft>
              <a:defRPr/>
            </a:lvl1pPr>
          </a:lstStyle>
          <a:p>
            <a:pPr lvl="0"/>
            <a:r>
              <a:rPr lang="sv-SE" noProof="0" smtClean="0"/>
              <a:t>Klicka här för att skriva Huvudrubrik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254000" y="719138"/>
            <a:ext cx="6769100" cy="647700"/>
          </a:xfrm>
        </p:spPr>
        <p:txBody>
          <a:bodyPr lIns="90000" tIns="46800" rIns="90000" bIns="46800"/>
          <a:lstStyle>
            <a:lvl1pPr marL="0" indent="0">
              <a:spcBef>
                <a:spcPct val="0"/>
              </a:spcBef>
              <a:buFontTx/>
              <a:buNone/>
              <a:defRPr>
                <a:solidFill>
                  <a:srgbClr val="006096"/>
                </a:solidFill>
              </a:defRPr>
            </a:lvl1pPr>
          </a:lstStyle>
          <a:p>
            <a:pPr lvl="0"/>
            <a:r>
              <a:rPr lang="sv-SE" noProof="0" smtClean="0"/>
              <a:t>Klicka här för att skriva Underrubrik</a:t>
            </a:r>
          </a:p>
        </p:txBody>
      </p:sp>
      <p:grpSp>
        <p:nvGrpSpPr>
          <p:cNvPr id="4149" name="Group 53"/>
          <p:cNvGrpSpPr>
            <a:grpSpLocks/>
          </p:cNvGrpSpPr>
          <p:nvPr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4150" name="Group 54"/>
            <p:cNvGrpSpPr>
              <a:grpSpLocks/>
            </p:cNvGrpSpPr>
            <p:nvPr userDrawn="1"/>
          </p:nvGrpSpPr>
          <p:grpSpPr bwMode="auto">
            <a:xfrm>
              <a:off x="5729" y="3091"/>
              <a:ext cx="367" cy="905"/>
              <a:chOff x="5252" y="2160"/>
              <a:chExt cx="818" cy="2018"/>
            </a:xfrm>
          </p:grpSpPr>
          <p:pic>
            <p:nvPicPr>
              <p:cNvPr id="4151" name="Picture 55" descr="Konjlaget mindr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2160"/>
                <a:ext cx="818" cy="11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2" name="Picture 56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4005"/>
                <a:ext cx="120" cy="1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3" name="Picture 57" descr="Analysunderla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49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4" name="Picture 58" descr="Barometernliten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40"/>
                <a:ext cx="126" cy="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5" name="Picture 59" descr="Konjlaget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40"/>
                <a:ext cx="120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6" name="Picture 60" descr="Lonebildn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4005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7" name="Picture 61" descr="Specialstudier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26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8" name="Picture 62" descr="SwedishEconomy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26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9" name="Picture 63" descr="WageFormation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4005"/>
                <a:ext cx="121" cy="1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60" name="Picture 64" descr="Workingpaper2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26"/>
                <a:ext cx="122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161" name="Picture 65" descr="sv logotyp 8 cm 6% beskruren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0581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387975" y="254000"/>
            <a:ext cx="1711325" cy="6157913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54000" y="254000"/>
            <a:ext cx="4981575" cy="6157913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303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134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0166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6425" y="1265238"/>
            <a:ext cx="3163888" cy="514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22713" y="1265238"/>
            <a:ext cx="3165475" cy="514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981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857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8984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126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876888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3445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Relationship Id="rId22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254000"/>
            <a:ext cx="68453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och skriva Huvudrubrik.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6425" y="1265238"/>
            <a:ext cx="6481763" cy="514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februari 2008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63" name="Text Box 39"/>
          <p:cNvSpPr txBox="1">
            <a:spLocks noChangeArrowheads="1"/>
          </p:cNvSpPr>
          <p:nvPr/>
        </p:nvSpPr>
        <p:spPr bwMode="auto">
          <a:xfrm>
            <a:off x="8266113" y="6491288"/>
            <a:ext cx="1639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v-SE" sz="1800">
              <a:latin typeface="Arial" charset="0"/>
            </a:endParaRPr>
          </a:p>
        </p:txBody>
      </p:sp>
      <p:grpSp>
        <p:nvGrpSpPr>
          <p:cNvPr id="1102" name="Group 78"/>
          <p:cNvGrpSpPr>
            <a:grpSpLocks/>
          </p:cNvGrpSpPr>
          <p:nvPr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1087" name="Group 63"/>
            <p:cNvGrpSpPr>
              <a:grpSpLocks/>
            </p:cNvGrpSpPr>
            <p:nvPr userDrawn="1"/>
          </p:nvGrpSpPr>
          <p:grpSpPr bwMode="auto">
            <a:xfrm>
              <a:off x="5729" y="3091"/>
              <a:ext cx="367" cy="905"/>
              <a:chOff x="5252" y="2160"/>
              <a:chExt cx="818" cy="2018"/>
            </a:xfrm>
          </p:grpSpPr>
          <p:pic>
            <p:nvPicPr>
              <p:cNvPr id="1088" name="Picture 64" descr="Konjlaget mindre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2160"/>
                <a:ext cx="818" cy="11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9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4005"/>
                <a:ext cx="120" cy="1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0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49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1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40"/>
                <a:ext cx="126" cy="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2" name="Picture 68" descr="Konjlaget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40"/>
                <a:ext cx="120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3" name="Picture 69" descr="Lonebildn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4005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4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26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5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26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6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4005"/>
                <a:ext cx="121" cy="1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7" name="Picture 73" descr="Workingpaper2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26"/>
                <a:ext cx="122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00" name="Picture 76" descr="sv logotyp 8 cm 6% beskruren"/>
            <p:cNvPicPr>
              <a:picLocks noChangeAspect="1" noChangeArrowheads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/>
              <a:t>Arbetsmarknadsgap</a:t>
            </a:r>
            <a:r>
              <a:rPr lang="sv-SE" dirty="0" smtClean="0"/>
              <a:t>, timlön och KPIF</a:t>
            </a:r>
            <a:endParaRPr lang="sv-SE" dirty="0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 av potentiellt arbetade timmar respektive årlig procentuell förändring, kvartalsvärden</a:t>
            </a:r>
            <a:endParaRPr lang="sv-SE" dirty="0"/>
          </a:p>
        </p:txBody>
      </p:sp>
      <p:sp>
        <p:nvSpPr>
          <p:cNvPr id="538628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38629" name="Picture 5" descr="LVP_1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Nominell importvägd effektiv växelkurs</a:t>
            </a:r>
            <a:endParaRPr lang="sv-SE" dirty="0"/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Index 1991=100, kvartalsvärden</a:t>
            </a:r>
            <a:endParaRPr lang="sv-SE" dirty="0"/>
          </a:p>
        </p:txBody>
      </p:sp>
      <p:sp>
        <p:nvSpPr>
          <p:cNvPr id="547844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47845" name="Picture 5" descr="BNP_6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Exportpriser</a:t>
            </a:r>
            <a:endParaRPr lang="sv-SE" dirty="0"/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Index 2000=100, säsongsrensade kvartalsvärden</a:t>
            </a:r>
            <a:endParaRPr lang="sv-SE" dirty="0"/>
          </a:p>
        </p:txBody>
      </p:sp>
      <p:sp>
        <p:nvSpPr>
          <p:cNvPr id="548868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48869" name="Picture 5" descr="BNP_6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Importpriser</a:t>
            </a:r>
            <a:endParaRPr lang="sv-SE" dirty="0"/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Index 2000=100, säsongsrensade kvartalsvärden</a:t>
            </a:r>
            <a:endParaRPr lang="sv-SE" dirty="0"/>
          </a:p>
        </p:txBody>
      </p:sp>
      <p:sp>
        <p:nvSpPr>
          <p:cNvPr id="549892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49893" name="Picture 5" descr="BNP_6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Bytesförhållande</a:t>
            </a:r>
            <a:endParaRPr lang="sv-SE" dirty="0"/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Index 2011=100</a:t>
            </a:r>
            <a:endParaRPr lang="sv-SE" dirty="0"/>
          </a:p>
        </p:txBody>
      </p:sp>
      <p:sp>
        <p:nvSpPr>
          <p:cNvPr id="550916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50917" name="Picture 5" descr="BNP_6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/>
              <a:t>Deflatorer</a:t>
            </a:r>
            <a:r>
              <a:rPr lang="sv-SE" dirty="0" smtClean="0"/>
              <a:t> för offentlig konsumtion, hushållens konsumtionsutgifter och investeringar</a:t>
            </a:r>
            <a:endParaRPr lang="sv-SE" dirty="0"/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51940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51941" name="Picture 5" descr="LVP_2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/>
              <a:t>Deflatorer</a:t>
            </a:r>
            <a:r>
              <a:rPr lang="sv-SE" dirty="0" smtClean="0"/>
              <a:t> för inhemsk slutlig användning och </a:t>
            </a:r>
            <a:r>
              <a:rPr lang="sv-SE" dirty="0" err="1" smtClean="0"/>
              <a:t>exportdeflator</a:t>
            </a:r>
            <a:endParaRPr lang="sv-SE" dirty="0"/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52964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52965" name="Picture 5" descr="LVP_2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Lönsamhet i näringslivet</a:t>
            </a:r>
            <a:endParaRPr lang="sv-SE" dirty="0"/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Procent, årsvärden respektive nettotal, säsongsrensade kvartalsvärden</a:t>
            </a:r>
            <a:endParaRPr lang="sv-SE" dirty="0"/>
          </a:p>
        </p:txBody>
      </p:sp>
      <p:sp>
        <p:nvSpPr>
          <p:cNvPr id="553988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53989" name="Picture 5" descr="LVP_2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Prisförväntningar i tillverkningsindustrin</a:t>
            </a:r>
            <a:endParaRPr lang="sv-SE" dirty="0"/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Nettotal, säsongsrensade kvartalsvärden</a:t>
            </a:r>
            <a:endParaRPr lang="sv-SE" dirty="0"/>
          </a:p>
        </p:txBody>
      </p:sp>
      <p:sp>
        <p:nvSpPr>
          <p:cNvPr id="555012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55013" name="Picture 5" descr="LVP_2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Vinstandel i näringslivet och efterfrågeläget</a:t>
            </a:r>
            <a:endParaRPr lang="sv-SE" dirty="0"/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Procent, årsvärden respektive nettotal, säsongsrensade kvartalsvärden</a:t>
            </a:r>
            <a:endParaRPr lang="sv-SE" dirty="0"/>
          </a:p>
        </p:txBody>
      </p:sp>
      <p:sp>
        <p:nvSpPr>
          <p:cNvPr id="556036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56037" name="Picture 5" descr="LVP_2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Konsumentpriser</a:t>
            </a:r>
            <a:endParaRPr lang="sv-SE" dirty="0"/>
          </a:p>
        </p:txBody>
      </p:sp>
      <p:sp>
        <p:nvSpPr>
          <p:cNvPr id="5570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Årlig procentuell förändring, månadsvärden</a:t>
            </a:r>
            <a:endParaRPr lang="sv-SE" dirty="0"/>
          </a:p>
        </p:txBody>
      </p:sp>
      <p:sp>
        <p:nvSpPr>
          <p:cNvPr id="557060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57061" name="Picture 5" descr="LVP_31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Enhetsarbetskostnad, produktivitet och vinstandel i näringslivet</a:t>
            </a:r>
            <a:endParaRPr lang="sv-SE" dirty="0"/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Procentuell förändring, kalenderkorrigerade värden respektive procent</a:t>
            </a:r>
            <a:endParaRPr lang="sv-SE" dirty="0"/>
          </a:p>
        </p:txBody>
      </p:sp>
      <p:sp>
        <p:nvSpPr>
          <p:cNvPr id="539652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39653" name="Picture 5" descr="LVP_2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Varu- och tjänstepriser i KPI, importpris och enhetsarbetskostnad</a:t>
            </a:r>
            <a:endParaRPr lang="sv-SE" dirty="0"/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Årlig procentuell förändring, kvartalsvärden</a:t>
            </a:r>
            <a:endParaRPr lang="sv-SE" dirty="0"/>
          </a:p>
        </p:txBody>
      </p:sp>
      <p:sp>
        <p:nvSpPr>
          <p:cNvPr id="558084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58085" name="Picture 5" descr="LVP_32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Företagens prisförväntningar</a:t>
            </a:r>
            <a:endParaRPr lang="sv-SE" dirty="0"/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Nettotal, månadsvärden, 3-månaders glidande medelvärde</a:t>
            </a:r>
            <a:endParaRPr lang="sv-SE" dirty="0"/>
          </a:p>
        </p:txBody>
      </p:sp>
      <p:sp>
        <p:nvSpPr>
          <p:cNvPr id="559108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59109" name="Picture 5" descr="LVP_37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Varu- och tjänstepriser</a:t>
            </a:r>
            <a:endParaRPr lang="sv-SE" dirty="0"/>
          </a:p>
        </p:txBody>
      </p:sp>
      <p:sp>
        <p:nvSpPr>
          <p:cNvPr id="5601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Årlig procentuell förändring, kvartalsvärden</a:t>
            </a:r>
            <a:endParaRPr lang="sv-SE" dirty="0"/>
          </a:p>
        </p:txBody>
      </p:sp>
      <p:sp>
        <p:nvSpPr>
          <p:cNvPr id="560132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60133" name="Picture 5" descr="LVP_32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Boendekostnader</a:t>
            </a:r>
            <a:endParaRPr lang="sv-SE" dirty="0"/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61156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61157" name="Picture 5" descr="LVP_35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Konsumentpriser</a:t>
            </a:r>
            <a:endParaRPr lang="sv-SE" dirty="0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Årlig procentuell förändring, månadsvärden</a:t>
            </a:r>
            <a:endParaRPr lang="sv-SE" dirty="0"/>
          </a:p>
        </p:txBody>
      </p:sp>
      <p:sp>
        <p:nvSpPr>
          <p:cNvPr id="540676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40677" name="Picture 5" descr="LVP_31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Timlön i näringslivet</a:t>
            </a:r>
            <a:endParaRPr lang="sv-SE" dirty="0"/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Årlig procentuell förändring, kvartalsvärden</a:t>
            </a:r>
            <a:endParaRPr lang="sv-SE" dirty="0"/>
          </a:p>
        </p:txBody>
      </p:sp>
      <p:sp>
        <p:nvSpPr>
          <p:cNvPr id="541700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41701" name="Picture 5" descr="LVP_1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Timlön i näringslivsbranscher</a:t>
            </a:r>
            <a:endParaRPr lang="sv-SE" dirty="0"/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42724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42725" name="Picture 5" descr="LVP_1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Timlön i näringsliv, kommunal sektor och stat</a:t>
            </a:r>
            <a:endParaRPr lang="sv-SE" dirty="0"/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43748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43749" name="Picture 5" descr="LVP_1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Nominell och real löneutveckling i hela ekonomin</a:t>
            </a:r>
            <a:endParaRPr lang="sv-SE" dirty="0"/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44773" name="Picture 5" descr="LVP_1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Timlön och arbetskostnad per timme i näringslivet</a:t>
            </a:r>
            <a:endParaRPr lang="sv-SE" dirty="0"/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Procentuell förändring, kalenderkorrigerade värden</a:t>
            </a:r>
            <a:endParaRPr lang="sv-SE" dirty="0"/>
          </a:p>
        </p:txBody>
      </p:sp>
      <p:sp>
        <p:nvSpPr>
          <p:cNvPr id="545796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45797" name="Picture 5" descr="LVP_1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Enhetsarbetskostnad i näringslivet</a:t>
            </a:r>
            <a:endParaRPr lang="sv-SE" dirty="0"/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Procentuell förändring, kalenderkorrigerade värden</a:t>
            </a:r>
            <a:endParaRPr lang="sv-SE" dirty="0"/>
          </a:p>
        </p:txBody>
      </p:sp>
      <p:sp>
        <p:nvSpPr>
          <p:cNvPr id="546820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46821" name="Picture 5" descr="LVP_1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srelease mall till KI 20 feb 2008">
  <a:themeElements>
    <a:clrScheme name="Pressrelease mall till KI 20 feb 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srelease mall till KI 20 feb 20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essrelease mall till KI 20 feb 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ease mall till KI 20 feb 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ease mall till KI 20 feb 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ease mall till KI 20 feb 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ease mall till KI 20 feb 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ease mall till KI 20 feb 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ease mall till KI 20 feb 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ease mall till KI 20 feb 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ease mall till KI 20 feb 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ease mall till KI 20 feb 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ease mall till KI 20 feb 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ease mall till KI 20 feb 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1099</TotalTime>
  <Words>202</Words>
  <Application>Microsoft Office PowerPoint</Application>
  <PresentationFormat>A4 (210 x 297 mm)</PresentationFormat>
  <Paragraphs>50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4" baseType="lpstr">
      <vt:lpstr>Pressrelease mall till KI 20 feb 2008</vt:lpstr>
      <vt:lpstr>Arbetsmarknadsgap, timlön och KPIF</vt:lpstr>
      <vt:lpstr>Enhetsarbetskostnad, produktivitet och vinstandel i näringslivet</vt:lpstr>
      <vt:lpstr>Konsumentpriser</vt:lpstr>
      <vt:lpstr>Timlön i näringslivet</vt:lpstr>
      <vt:lpstr>Timlön i näringslivsbranscher</vt:lpstr>
      <vt:lpstr>Timlön i näringsliv, kommunal sektor och stat</vt:lpstr>
      <vt:lpstr>Nominell och real löneutveckling i hela ekonomin</vt:lpstr>
      <vt:lpstr>Timlön och arbetskostnad per timme i näringslivet</vt:lpstr>
      <vt:lpstr>Enhetsarbetskostnad i näringslivet</vt:lpstr>
      <vt:lpstr>Nominell importvägd effektiv växelkurs</vt:lpstr>
      <vt:lpstr>Exportpriser</vt:lpstr>
      <vt:lpstr>Importpriser</vt:lpstr>
      <vt:lpstr>Bytesförhållande</vt:lpstr>
      <vt:lpstr>Deflatorer för offentlig konsumtion, hushållens konsumtionsutgifter och investeringar</vt:lpstr>
      <vt:lpstr>Deflatorer för inhemsk slutlig användning och exportdeflator</vt:lpstr>
      <vt:lpstr>Lönsamhet i näringslivet</vt:lpstr>
      <vt:lpstr>Prisförväntningar i tillverkningsindustrin</vt:lpstr>
      <vt:lpstr>Vinstandel i näringslivet och efterfrågeläget</vt:lpstr>
      <vt:lpstr>Konsumentpriser</vt:lpstr>
      <vt:lpstr>Varu- och tjänstepriser i KPI, importpris och enhetsarbetskostnad</vt:lpstr>
      <vt:lpstr>Företagens prisförväntningar</vt:lpstr>
      <vt:lpstr>Varu- och tjänstepriser</vt:lpstr>
      <vt:lpstr>Boendekostnader</vt:lpstr>
    </vt:vector>
  </TitlesOfParts>
  <Company>Erbenius 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Användarinstruktioner presskonferens</dc:title>
  <dc:creator>Eva Erbenius</dc:creator>
  <cp:lastModifiedBy>Rosmarie Andersson</cp:lastModifiedBy>
  <cp:revision>56</cp:revision>
  <dcterms:created xsi:type="dcterms:W3CDTF">2008-02-29T13:26:53Z</dcterms:created>
  <dcterms:modified xsi:type="dcterms:W3CDTF">2013-03-26T08:42:50Z</dcterms:modified>
</cp:coreProperties>
</file>