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387" r:id="rId2"/>
    <p:sldId id="388" r:id="rId3"/>
    <p:sldId id="389" r:id="rId4"/>
    <p:sldId id="390" r:id="rId5"/>
    <p:sldId id="391" r:id="rId6"/>
    <p:sldId id="392" r:id="rId7"/>
    <p:sldId id="393" r:id="rId8"/>
    <p:sldId id="394" r:id="rId9"/>
    <p:sldId id="395" r:id="rId10"/>
    <p:sldId id="396" r:id="rId11"/>
    <p:sldId id="397" r:id="rId12"/>
    <p:sldId id="398" r:id="rId13"/>
    <p:sldId id="399" r:id="rId14"/>
    <p:sldId id="400" r:id="rId15"/>
    <p:sldId id="401" r:id="rId16"/>
    <p:sldId id="402" r:id="rId17"/>
    <p:sldId id="403" r:id="rId18"/>
    <p:sldId id="404" r:id="rId19"/>
    <p:sldId id="405" r:id="rId20"/>
    <p:sldId id="406" r:id="rId21"/>
    <p:sldId id="407" r:id="rId22"/>
    <p:sldId id="408" r:id="rId23"/>
    <p:sldId id="409" r:id="rId24"/>
    <p:sldId id="410" r:id="rId25"/>
    <p:sldId id="411" r:id="rId26"/>
    <p:sldId id="412" r:id="rId27"/>
    <p:sldId id="413" r:id="rId28"/>
    <p:sldId id="414" r:id="rId29"/>
    <p:sldId id="415" r:id="rId30"/>
    <p:sldId id="416" r:id="rId31"/>
    <p:sldId id="417" r:id="rId32"/>
    <p:sldId id="418" r:id="rId33"/>
    <p:sldId id="419" r:id="rId34"/>
    <p:sldId id="420" r:id="rId35"/>
    <p:sldId id="421" r:id="rId36"/>
    <p:sldId id="422" r:id="rId37"/>
    <p:sldId id="423" r:id="rId38"/>
    <p:sldId id="424" r:id="rId39"/>
  </p:sldIdLst>
  <p:sldSz cx="9906000" cy="6858000" type="A4"/>
  <p:notesSz cx="7099300" cy="10234613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8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8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8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8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FF5050"/>
    <a:srgbClr val="C0C0C0"/>
    <a:srgbClr val="02619C"/>
    <a:srgbClr val="006096"/>
    <a:srgbClr val="006C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5" autoAdjust="0"/>
    <p:restoredTop sz="94660"/>
  </p:normalViewPr>
  <p:slideViewPr>
    <p:cSldViewPr snapToGrid="0">
      <p:cViewPr varScale="1">
        <p:scale>
          <a:sx n="135" d="100"/>
          <a:sy n="135" d="100"/>
        </p:scale>
        <p:origin x="-612" y="-9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</a:defRPr>
            </a:lvl1pPr>
          </a:lstStyle>
          <a:p>
            <a:endParaRPr lang="sv-SE"/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endParaRPr lang="sv-SE"/>
          </a:p>
        </p:txBody>
      </p:sp>
      <p:sp>
        <p:nvSpPr>
          <p:cNvPr id="285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</a:defRPr>
            </a:lvl1pPr>
          </a:lstStyle>
          <a:p>
            <a:endParaRPr lang="sv-SE"/>
          </a:p>
        </p:txBody>
      </p:sp>
      <p:sp>
        <p:nvSpPr>
          <p:cNvPr id="285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fld id="{62A4AD45-4564-4C49-A99A-41CDFC2F879B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7544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</a:defRPr>
            </a:lvl1pPr>
          </a:lstStyle>
          <a:p>
            <a:endParaRPr lang="sv-SE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endParaRPr lang="sv-SE"/>
          </a:p>
        </p:txBody>
      </p:sp>
      <p:sp>
        <p:nvSpPr>
          <p:cNvPr id="972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7875" y="768350"/>
            <a:ext cx="554355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72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</a:defRPr>
            </a:lvl1pPr>
          </a:lstStyle>
          <a:p>
            <a:endParaRPr lang="sv-SE"/>
          </a:p>
        </p:txBody>
      </p:sp>
      <p:sp>
        <p:nvSpPr>
          <p:cNvPr id="972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fld id="{C51F49BB-C73B-4D01-9074-7C1BAA90E69C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33372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254000" y="254000"/>
            <a:ext cx="6796088" cy="496888"/>
          </a:xfrm>
        </p:spPr>
        <p:txBody>
          <a:bodyPr/>
          <a:lstStyle>
            <a:lvl1pPr>
              <a:spcAft>
                <a:spcPct val="50000"/>
              </a:spcAft>
              <a:defRPr/>
            </a:lvl1pPr>
          </a:lstStyle>
          <a:p>
            <a:pPr lvl="0"/>
            <a:r>
              <a:rPr lang="sv-SE" noProof="0" smtClean="0"/>
              <a:t>Klicka här för att skriva Huvudrubrik</a:t>
            </a:r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254000" y="719138"/>
            <a:ext cx="6769100" cy="647700"/>
          </a:xfrm>
        </p:spPr>
        <p:txBody>
          <a:bodyPr lIns="90000" tIns="46800" rIns="90000" bIns="46800"/>
          <a:lstStyle>
            <a:lvl1pPr marL="0" indent="0">
              <a:spcBef>
                <a:spcPct val="0"/>
              </a:spcBef>
              <a:buFontTx/>
              <a:buNone/>
              <a:defRPr>
                <a:solidFill>
                  <a:srgbClr val="006096"/>
                </a:solidFill>
              </a:defRPr>
            </a:lvl1pPr>
          </a:lstStyle>
          <a:p>
            <a:pPr lvl="0"/>
            <a:r>
              <a:rPr lang="sv-SE" noProof="0" smtClean="0"/>
              <a:t>Klicka här för att skriva Underrubrik</a:t>
            </a:r>
          </a:p>
        </p:txBody>
      </p:sp>
      <p:grpSp>
        <p:nvGrpSpPr>
          <p:cNvPr id="4149" name="Group 53"/>
          <p:cNvGrpSpPr>
            <a:grpSpLocks/>
          </p:cNvGrpSpPr>
          <p:nvPr/>
        </p:nvGrpSpPr>
        <p:grpSpPr bwMode="auto">
          <a:xfrm>
            <a:off x="7213600" y="0"/>
            <a:ext cx="2692400" cy="6343650"/>
            <a:chOff x="4544" y="0"/>
            <a:chExt cx="1696" cy="3996"/>
          </a:xfrm>
        </p:grpSpPr>
        <p:grpSp>
          <p:nvGrpSpPr>
            <p:cNvPr id="4150" name="Group 54"/>
            <p:cNvGrpSpPr>
              <a:grpSpLocks/>
            </p:cNvGrpSpPr>
            <p:nvPr userDrawn="1"/>
          </p:nvGrpSpPr>
          <p:grpSpPr bwMode="auto">
            <a:xfrm>
              <a:off x="5729" y="3091"/>
              <a:ext cx="367" cy="905"/>
              <a:chOff x="5252" y="2160"/>
              <a:chExt cx="818" cy="2018"/>
            </a:xfrm>
          </p:grpSpPr>
          <p:pic>
            <p:nvPicPr>
              <p:cNvPr id="4151" name="Picture 55" descr="Konjlaget mindre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2160"/>
                <a:ext cx="818" cy="11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52" name="Picture 56" descr="Miljoekonom_liteni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0" y="4005"/>
                <a:ext cx="120" cy="1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53" name="Picture 57" descr="Analysunderla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449"/>
                <a:ext cx="121" cy="1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54" name="Picture 58" descr="Barometernliten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5" y="3440"/>
                <a:ext cx="126" cy="1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55" name="Picture 59" descr="Konjlaget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440"/>
                <a:ext cx="120" cy="1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56" name="Picture 60" descr="Lonebildn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4005"/>
                <a:ext cx="121" cy="1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57" name="Picture 61" descr="Specialstudier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726"/>
                <a:ext cx="121" cy="1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58" name="Picture 62" descr="SwedishEconomy2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726"/>
                <a:ext cx="121" cy="1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59" name="Picture 63" descr="WageFormation2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4005"/>
                <a:ext cx="121" cy="1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60" name="Picture 64" descr="Workingpaper2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9" y="3726"/>
                <a:ext cx="122" cy="1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161" name="Picture 65" descr="sv logotyp 8 cm 6% beskruren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0581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5387975" y="254000"/>
            <a:ext cx="1711325" cy="6157913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254000" y="254000"/>
            <a:ext cx="4981575" cy="6157913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3037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1344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901667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6425" y="1265238"/>
            <a:ext cx="3163888" cy="5146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22713" y="1265238"/>
            <a:ext cx="3165475" cy="5146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981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8576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8984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4126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876888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234454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9.jpe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20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23" Type="http://schemas.openxmlformats.org/officeDocument/2006/relationships/image" Target="../media/image1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Relationship Id="rId22" Type="http://schemas.openxmlformats.org/officeDocument/2006/relationships/image" Target="../media/image10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4000" y="254000"/>
            <a:ext cx="6845300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och skriva Huvudrubrik.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6425" y="1265238"/>
            <a:ext cx="6481763" cy="514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februari 2008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1063" name="Text Box 39"/>
          <p:cNvSpPr txBox="1">
            <a:spLocks noChangeArrowheads="1"/>
          </p:cNvSpPr>
          <p:nvPr/>
        </p:nvSpPr>
        <p:spPr bwMode="auto">
          <a:xfrm>
            <a:off x="8266113" y="6491288"/>
            <a:ext cx="16398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sv-SE" sz="1800">
              <a:latin typeface="Arial" charset="0"/>
            </a:endParaRPr>
          </a:p>
        </p:txBody>
      </p:sp>
      <p:grpSp>
        <p:nvGrpSpPr>
          <p:cNvPr id="1102" name="Group 78"/>
          <p:cNvGrpSpPr>
            <a:grpSpLocks/>
          </p:cNvGrpSpPr>
          <p:nvPr/>
        </p:nvGrpSpPr>
        <p:grpSpPr bwMode="auto">
          <a:xfrm>
            <a:off x="7213600" y="0"/>
            <a:ext cx="2692400" cy="6343650"/>
            <a:chOff x="4544" y="0"/>
            <a:chExt cx="1696" cy="3996"/>
          </a:xfrm>
        </p:grpSpPr>
        <p:grpSp>
          <p:nvGrpSpPr>
            <p:cNvPr id="1087" name="Group 63"/>
            <p:cNvGrpSpPr>
              <a:grpSpLocks/>
            </p:cNvGrpSpPr>
            <p:nvPr userDrawn="1"/>
          </p:nvGrpSpPr>
          <p:grpSpPr bwMode="auto">
            <a:xfrm>
              <a:off x="5729" y="3091"/>
              <a:ext cx="367" cy="905"/>
              <a:chOff x="5252" y="2160"/>
              <a:chExt cx="818" cy="2018"/>
            </a:xfrm>
          </p:grpSpPr>
          <p:pic>
            <p:nvPicPr>
              <p:cNvPr id="1088" name="Picture 64" descr="Konjlaget mindre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2160"/>
                <a:ext cx="818" cy="11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9" name="Picture 65" descr="Miljoekonom_liteni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0" y="4005"/>
                <a:ext cx="120" cy="1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0" name="Picture 66" descr="Analysunderlag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449"/>
                <a:ext cx="121" cy="1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1" name="Picture 67" descr="Barometernliten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5" y="3440"/>
                <a:ext cx="126" cy="1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2" name="Picture 68" descr="Konjlaget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440"/>
                <a:ext cx="120" cy="1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3" name="Picture 69" descr="Lonebildn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4005"/>
                <a:ext cx="121" cy="1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4" name="Picture 70" descr="Specialstudier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726"/>
                <a:ext cx="121" cy="1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5" name="Picture 71" descr="SwedishEconomy2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726"/>
                <a:ext cx="121" cy="1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6" name="Picture 72" descr="WageFormation2"/>
              <p:cNvPicPr>
                <a:picLocks noChangeAspect="1" noChangeArrowheads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4005"/>
                <a:ext cx="121" cy="1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7" name="Picture 73" descr="Workingpaper2"/>
              <p:cNvPicPr>
                <a:picLocks noChangeAspect="1" noChangeArrowheads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9" y="3726"/>
                <a:ext cx="122" cy="1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100" name="Picture 76" descr="sv logotyp 8 cm 6% beskruren"/>
            <p:cNvPicPr>
              <a:picLocks noChangeAspect="1" noChangeArrowheads="1"/>
            </p:cNvPicPr>
            <p:nvPr userDrawn="1"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100000"/>
        </a:spcAft>
        <a:defRPr b="1">
          <a:solidFill>
            <a:srgbClr val="00609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100000"/>
        </a:spcAft>
        <a:defRPr b="1">
          <a:solidFill>
            <a:srgbClr val="006096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100000"/>
        </a:spcAft>
        <a:defRPr b="1">
          <a:solidFill>
            <a:srgbClr val="006096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100000"/>
        </a:spcAft>
        <a:defRPr b="1">
          <a:solidFill>
            <a:srgbClr val="006096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100000"/>
        </a:spcAft>
        <a:defRPr b="1">
          <a:solidFill>
            <a:srgbClr val="006096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100000"/>
        </a:spcAft>
        <a:defRPr b="1">
          <a:solidFill>
            <a:srgbClr val="006096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100000"/>
        </a:spcAft>
        <a:defRPr b="1">
          <a:solidFill>
            <a:srgbClr val="006096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100000"/>
        </a:spcAft>
        <a:defRPr b="1">
          <a:solidFill>
            <a:srgbClr val="006096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100000"/>
        </a:spcAft>
        <a:defRPr b="1">
          <a:solidFill>
            <a:srgbClr val="006096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Näringslivets produktion</a:t>
            </a:r>
            <a:endParaRPr lang="sv-SE" dirty="0"/>
          </a:p>
        </p:txBody>
      </p:sp>
      <p:sp>
        <p:nvSpPr>
          <p:cNvPr id="4997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Miljarder kronor, fasta priser respektive procentuell förändring, säsongsrensade kvartalsvärden</a:t>
            </a:r>
            <a:endParaRPr lang="sv-SE" dirty="0"/>
          </a:p>
        </p:txBody>
      </p:sp>
      <p:sp>
        <p:nvSpPr>
          <p:cNvPr id="499716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499717" name="Picture 5" descr="PPT_1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Bidrag till efterfrågetillväxten</a:t>
            </a:r>
            <a:endParaRPr lang="sv-SE" dirty="0"/>
          </a:p>
        </p:txBody>
      </p:sp>
      <p:sp>
        <p:nvSpPr>
          <p:cNvPr id="50893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Förändring i procent av BNP föregående år</a:t>
            </a:r>
            <a:endParaRPr lang="sv-SE" dirty="0"/>
          </a:p>
        </p:txBody>
      </p:sp>
      <p:sp>
        <p:nvSpPr>
          <p:cNvPr id="508932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508933" name="Picture 5" descr="BNP_1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Produktionsvolymen enligt Konjunkturbarometern i tillverkningsindustrin och industriproduktion</a:t>
            </a:r>
            <a:endParaRPr lang="sv-SE" dirty="0"/>
          </a:p>
        </p:txBody>
      </p:sp>
      <p:sp>
        <p:nvSpPr>
          <p:cNvPr id="50995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 smtClean="0"/>
          </a:p>
          <a:p>
            <a:r>
              <a:rPr lang="sv-SE" dirty="0" smtClean="0"/>
              <a:t>Nettotal respektive procentuell förändring, säsongsrensade månads- respektive kvartalsvärden</a:t>
            </a:r>
            <a:endParaRPr lang="sv-SE" dirty="0"/>
          </a:p>
        </p:txBody>
      </p:sp>
      <p:sp>
        <p:nvSpPr>
          <p:cNvPr id="509956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628775"/>
            <a:ext cx="7316603" cy="457244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Utsikterna på byggmarknaden på ett års sikt</a:t>
            </a:r>
            <a:endParaRPr lang="sv-SE" dirty="0"/>
          </a:p>
        </p:txBody>
      </p:sp>
      <p:sp>
        <p:nvSpPr>
          <p:cNvPr id="51097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Nettotal, säsongsrensade kvartalsvärden</a:t>
            </a:r>
            <a:endParaRPr lang="sv-SE" dirty="0"/>
          </a:p>
        </p:txBody>
      </p:sp>
      <p:sp>
        <p:nvSpPr>
          <p:cNvPr id="510980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510981" name="Picture 5" descr="PPT_4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Anställningsplaner i tillverkningsindustri och byggindustri</a:t>
            </a:r>
            <a:endParaRPr lang="sv-SE" dirty="0"/>
          </a:p>
        </p:txBody>
      </p:sp>
      <p:sp>
        <p:nvSpPr>
          <p:cNvPr id="51200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 smtClean="0"/>
          </a:p>
          <a:p>
            <a:r>
              <a:rPr lang="sv-SE" dirty="0" smtClean="0"/>
              <a:t>Nettotal, säsongsrensade månadsvärden</a:t>
            </a:r>
            <a:endParaRPr lang="sv-SE" dirty="0"/>
          </a:p>
        </p:txBody>
      </p:sp>
      <p:sp>
        <p:nvSpPr>
          <p:cNvPr id="512004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512005" name="Picture 5" descr="ARB_7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Resursutnyttjandet inom industrin</a:t>
            </a:r>
            <a:endParaRPr lang="sv-SE" dirty="0"/>
          </a:p>
        </p:txBody>
      </p:sp>
      <p:sp>
        <p:nvSpPr>
          <p:cNvPr id="51302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Andel arbetsställen som utnyttjar personalresurserna nästan fullt ut, procent</a:t>
            </a:r>
            <a:endParaRPr lang="sv-SE" dirty="0"/>
          </a:p>
        </p:txBody>
      </p:sp>
      <p:sp>
        <p:nvSpPr>
          <p:cNvPr id="513028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513029" name="Picture 5" descr="PPT_3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Konfidensindikatorer för tjänstebranscher</a:t>
            </a:r>
            <a:endParaRPr lang="sv-SE" dirty="0"/>
          </a:p>
        </p:txBody>
      </p:sp>
      <p:sp>
        <p:nvSpPr>
          <p:cNvPr id="514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Nettotal, säsongsrensade månadsvärden</a:t>
            </a:r>
            <a:endParaRPr lang="sv-SE" dirty="0"/>
          </a:p>
        </p:txBody>
      </p:sp>
      <p:sp>
        <p:nvSpPr>
          <p:cNvPr id="514052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514053" name="Picture 5" descr="PPT_4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Anställningsplaner i privata tjänstenäringar</a:t>
            </a:r>
            <a:endParaRPr lang="sv-SE" dirty="0"/>
          </a:p>
        </p:txBody>
      </p:sp>
      <p:sp>
        <p:nvSpPr>
          <p:cNvPr id="515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Nettotal, säsongsrensade månadsvärden</a:t>
            </a:r>
            <a:endParaRPr lang="sv-SE" dirty="0"/>
          </a:p>
        </p:txBody>
      </p:sp>
      <p:sp>
        <p:nvSpPr>
          <p:cNvPr id="515076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515077" name="Picture 5" descr="PPT_4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Bidrag till tillväxten i antalet arbetade timmar</a:t>
            </a:r>
            <a:endParaRPr lang="sv-SE" dirty="0"/>
          </a:p>
        </p:txBody>
      </p:sp>
      <p:sp>
        <p:nvSpPr>
          <p:cNvPr id="516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Procentenheter, kalenderkorrigerade värden</a:t>
            </a:r>
            <a:endParaRPr lang="sv-SE" dirty="0"/>
          </a:p>
        </p:txBody>
      </p:sp>
      <p:sp>
        <p:nvSpPr>
          <p:cNvPr id="516100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516101" name="Picture 5" descr="PPT_2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Offentlig produktion som andel av konsumtion</a:t>
            </a:r>
            <a:endParaRPr lang="sv-SE" dirty="0"/>
          </a:p>
        </p:txBody>
      </p:sp>
      <p:sp>
        <p:nvSpPr>
          <p:cNvPr id="517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Procent, löpande priser</a:t>
            </a:r>
            <a:endParaRPr lang="sv-SE" dirty="0"/>
          </a:p>
        </p:txBody>
      </p:sp>
      <p:sp>
        <p:nvSpPr>
          <p:cNvPr id="517124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517125" name="Picture 5" descr="OFF_13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Kommunalt finansierade arbetade timmar</a:t>
            </a:r>
            <a:endParaRPr lang="sv-SE" dirty="0"/>
          </a:p>
        </p:txBody>
      </p:sp>
      <p:sp>
        <p:nvSpPr>
          <p:cNvPr id="5181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Miljoner arbetade timmar, kalenderkorrigerade värden</a:t>
            </a:r>
            <a:endParaRPr lang="sv-SE" dirty="0"/>
          </a:p>
        </p:txBody>
      </p:sp>
      <p:sp>
        <p:nvSpPr>
          <p:cNvPr id="518148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518149" name="Picture 5" descr="OFF_4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Sysselsättning och arbetslöshet</a:t>
            </a:r>
            <a:endParaRPr lang="sv-SE" dirty="0"/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Procentuell förändring respektive procent, säsongsrensade kvartalsvärden</a:t>
            </a:r>
            <a:endParaRPr lang="sv-SE" dirty="0"/>
          </a:p>
        </p:txBody>
      </p:sp>
      <p:sp>
        <p:nvSpPr>
          <p:cNvPr id="500740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500741" name="Picture 5" descr="ARB_1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Sysselsättningsgrad</a:t>
            </a:r>
            <a:endParaRPr lang="sv-SE" dirty="0"/>
          </a:p>
        </p:txBody>
      </p:sp>
      <p:sp>
        <p:nvSpPr>
          <p:cNvPr id="5191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Andel sysselsatta i procent av befolkningen 15-74 år,  säsongsrensade kvartalsvärden</a:t>
            </a:r>
            <a:endParaRPr lang="sv-SE" dirty="0"/>
          </a:p>
        </p:txBody>
      </p:sp>
      <p:sp>
        <p:nvSpPr>
          <p:cNvPr id="519172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519173" name="Picture 5" descr="ARB_1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Arbetskraftsdeltagande</a:t>
            </a:r>
            <a:endParaRPr lang="sv-SE" dirty="0"/>
          </a:p>
        </p:txBody>
      </p:sp>
      <p:sp>
        <p:nvSpPr>
          <p:cNvPr id="5201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Procent, säsongsrensade kvartalsvärden</a:t>
            </a:r>
            <a:endParaRPr lang="sv-SE" dirty="0"/>
          </a:p>
        </p:txBody>
      </p:sp>
      <p:sp>
        <p:nvSpPr>
          <p:cNvPr id="520196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628775"/>
            <a:ext cx="7316603" cy="457244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Arbetslöshet</a:t>
            </a:r>
            <a:endParaRPr lang="sv-SE" dirty="0"/>
          </a:p>
        </p:txBody>
      </p:sp>
      <p:sp>
        <p:nvSpPr>
          <p:cNvPr id="5212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Procent av arbetskraften, säsongsrensade kvartalsvärden</a:t>
            </a:r>
            <a:endParaRPr lang="sv-SE" dirty="0"/>
          </a:p>
        </p:txBody>
      </p:sp>
      <p:sp>
        <p:nvSpPr>
          <p:cNvPr id="521220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628775"/>
            <a:ext cx="7316603" cy="457244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Sysselsättning och arbetslöshet</a:t>
            </a:r>
            <a:endParaRPr lang="sv-SE" dirty="0"/>
          </a:p>
        </p:txBody>
      </p:sp>
      <p:sp>
        <p:nvSpPr>
          <p:cNvPr id="52224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Tusental respektive procent av arbetskraften, säsongsrensade månadsvärden, 3-månaders glidande medelvärde</a:t>
            </a:r>
            <a:endParaRPr lang="sv-SE" dirty="0"/>
          </a:p>
        </p:txBody>
      </p:sp>
      <p:sp>
        <p:nvSpPr>
          <p:cNvPr id="522244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522245" name="Picture 5" descr="ARB_3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Nyanmälda lediga platser oh varsel om uppsägning</a:t>
            </a:r>
            <a:endParaRPr lang="sv-SE" dirty="0"/>
          </a:p>
        </p:txBody>
      </p:sp>
      <p:sp>
        <p:nvSpPr>
          <p:cNvPr id="52326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Tusental, månadsvärden, 3-månaders glidande medelvärde</a:t>
            </a:r>
            <a:endParaRPr lang="sv-SE" dirty="0"/>
          </a:p>
        </p:txBody>
      </p:sp>
      <p:sp>
        <p:nvSpPr>
          <p:cNvPr id="523268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523269" name="Picture 5" descr="ARB_6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Anställningsplaner i näringslivet</a:t>
            </a:r>
            <a:endParaRPr lang="sv-SE" dirty="0"/>
          </a:p>
        </p:txBody>
      </p:sp>
      <p:sp>
        <p:nvSpPr>
          <p:cNvPr id="52429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Nettotal, säsongsrensade månadsvärden</a:t>
            </a:r>
            <a:endParaRPr lang="sv-SE" dirty="0"/>
          </a:p>
        </p:txBody>
      </p:sp>
      <p:sp>
        <p:nvSpPr>
          <p:cNvPr id="524292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524293" name="Picture 5" descr="ARB_7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BNP och sysselsättning</a:t>
            </a:r>
            <a:endParaRPr lang="sv-SE" dirty="0"/>
          </a:p>
        </p:txBody>
      </p:sp>
      <p:sp>
        <p:nvSpPr>
          <p:cNvPr id="5253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Årlig procentuell förändring, säsongsrensade kvartalsvärden</a:t>
            </a:r>
            <a:endParaRPr lang="sv-SE" dirty="0"/>
          </a:p>
        </p:txBody>
      </p:sp>
      <p:sp>
        <p:nvSpPr>
          <p:cNvPr id="525316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525317" name="Picture 5" descr="ARB_1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Sysselsatta</a:t>
            </a:r>
            <a:endParaRPr lang="sv-SE" dirty="0"/>
          </a:p>
        </p:txBody>
      </p:sp>
      <p:sp>
        <p:nvSpPr>
          <p:cNvPr id="5263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Procentuell förändring</a:t>
            </a:r>
            <a:endParaRPr lang="sv-SE" dirty="0"/>
          </a:p>
        </p:txBody>
      </p:sp>
      <p:sp>
        <p:nvSpPr>
          <p:cNvPr id="526340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526341" name="Picture 5" descr="ARB_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Arbetskraften och sysselsatta</a:t>
            </a:r>
            <a:endParaRPr lang="sv-SE" dirty="0"/>
          </a:p>
        </p:txBody>
      </p:sp>
      <p:sp>
        <p:nvSpPr>
          <p:cNvPr id="527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Miljoner, säsongsrensade kvartalsvärden</a:t>
            </a:r>
            <a:endParaRPr lang="sv-SE" dirty="0"/>
          </a:p>
        </p:txBody>
      </p:sp>
      <p:sp>
        <p:nvSpPr>
          <p:cNvPr id="527364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527365" name="Picture 5" descr="ARB_1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Arbetslöshet</a:t>
            </a:r>
            <a:endParaRPr lang="sv-SE" dirty="0"/>
          </a:p>
        </p:txBody>
      </p:sp>
      <p:sp>
        <p:nvSpPr>
          <p:cNvPr id="52838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Procent av arbetskraften, säsongsrensade kvartalsvärden</a:t>
            </a:r>
            <a:endParaRPr lang="sv-SE" dirty="0"/>
          </a:p>
        </p:txBody>
      </p:sp>
      <p:sp>
        <p:nvSpPr>
          <p:cNvPr id="528388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528389" name="Picture 5" descr="ARB_3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BNP-gap och </a:t>
            </a:r>
            <a:r>
              <a:rPr lang="sv-SE" dirty="0" err="1" smtClean="0"/>
              <a:t>arbetsmarknadsgap</a:t>
            </a:r>
            <a:endParaRPr lang="sv-SE" dirty="0"/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Procent av potentiell BNP respektive potentiellt arbetade timmar</a:t>
            </a:r>
            <a:endParaRPr lang="sv-SE" dirty="0"/>
          </a:p>
        </p:txBody>
      </p:sp>
      <p:sp>
        <p:nvSpPr>
          <p:cNvPr id="501764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501765" name="Picture 5" descr="ARB_8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Arbetsmarknadspolitiska program</a:t>
            </a:r>
            <a:endParaRPr lang="sv-SE" dirty="0"/>
          </a:p>
        </p:txBody>
      </p:sp>
      <p:sp>
        <p:nvSpPr>
          <p:cNvPr id="52941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Tusental personer, säsongsrensade kvartalsvärden</a:t>
            </a:r>
            <a:endParaRPr lang="sv-SE" dirty="0"/>
          </a:p>
        </p:txBody>
      </p:sp>
      <p:sp>
        <p:nvSpPr>
          <p:cNvPr id="529412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529413" name="Picture 5" descr="ARB_5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Otillräcklig efterfrågan som främsta hinder för produktionen i industrin och de privata tjänstenäringarna</a:t>
            </a:r>
            <a:endParaRPr lang="sv-SE" dirty="0"/>
          </a:p>
        </p:txBody>
      </p:sp>
      <p:sp>
        <p:nvSpPr>
          <p:cNvPr id="5304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 smtClean="0"/>
          </a:p>
          <a:p>
            <a:endParaRPr lang="sv-SE" dirty="0"/>
          </a:p>
          <a:p>
            <a:r>
              <a:rPr lang="sv-SE" dirty="0" smtClean="0"/>
              <a:t>Procent, säsongsrensade kvartalsvärden</a:t>
            </a:r>
            <a:endParaRPr lang="sv-SE" dirty="0"/>
          </a:p>
        </p:txBody>
      </p:sp>
      <p:sp>
        <p:nvSpPr>
          <p:cNvPr id="530436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530437" name="Picture 5" descr="PPT_4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Industrins kapacitetsutnyttjande</a:t>
            </a:r>
            <a:endParaRPr lang="sv-SE" dirty="0"/>
          </a:p>
        </p:txBody>
      </p:sp>
      <p:sp>
        <p:nvSpPr>
          <p:cNvPr id="53145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Procent, säsongsrensade kvartalsvärden</a:t>
            </a:r>
            <a:endParaRPr lang="sv-SE" dirty="0"/>
          </a:p>
        </p:txBody>
      </p:sp>
      <p:sp>
        <p:nvSpPr>
          <p:cNvPr id="531460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531461" name="Picture 5" descr="PPT_4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Brist på arbetskraft i näringslivet</a:t>
            </a:r>
            <a:endParaRPr lang="sv-SE" dirty="0"/>
          </a:p>
        </p:txBody>
      </p:sp>
      <p:sp>
        <p:nvSpPr>
          <p:cNvPr id="5324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Procent, säsongsrensade kvartalsvärden</a:t>
            </a:r>
            <a:endParaRPr lang="sv-SE" dirty="0"/>
          </a:p>
        </p:txBody>
      </p:sp>
      <p:sp>
        <p:nvSpPr>
          <p:cNvPr id="532484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532485" name="Picture 5" descr="ARB_7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Genomsnittlig tid i arbetslöshet</a:t>
            </a:r>
            <a:endParaRPr lang="sv-SE" dirty="0"/>
          </a:p>
        </p:txBody>
      </p:sp>
      <p:sp>
        <p:nvSpPr>
          <p:cNvPr id="53350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Veckor, säsongsrensade kvartalsvärden</a:t>
            </a:r>
            <a:endParaRPr lang="sv-SE" dirty="0"/>
          </a:p>
        </p:txBody>
      </p:sp>
      <p:sp>
        <p:nvSpPr>
          <p:cNvPr id="533508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533509" name="Picture 5" descr="ARB_3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err="1" smtClean="0"/>
              <a:t>Rekryteringstid</a:t>
            </a:r>
            <a:r>
              <a:rPr lang="sv-SE" dirty="0" smtClean="0"/>
              <a:t> i privat sektor</a:t>
            </a:r>
            <a:endParaRPr lang="sv-SE" dirty="0"/>
          </a:p>
        </p:txBody>
      </p:sp>
      <p:sp>
        <p:nvSpPr>
          <p:cNvPr id="53453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Genomsnittlig </a:t>
            </a:r>
            <a:r>
              <a:rPr lang="sv-SE" dirty="0" err="1" smtClean="0"/>
              <a:t>rekryteringstid</a:t>
            </a:r>
            <a:r>
              <a:rPr lang="sv-SE" dirty="0" smtClean="0"/>
              <a:t> i månader, säsongsrensade kvartalsvärden</a:t>
            </a:r>
            <a:endParaRPr lang="sv-SE" dirty="0"/>
          </a:p>
        </p:txBody>
      </p:sp>
      <p:sp>
        <p:nvSpPr>
          <p:cNvPr id="534532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534533" name="Picture 5" descr="ARB_6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BNP-gap och </a:t>
            </a:r>
            <a:r>
              <a:rPr lang="sv-SE" dirty="0" err="1" smtClean="0"/>
              <a:t>arbetsmarknadsgap</a:t>
            </a:r>
            <a:endParaRPr lang="sv-SE" dirty="0"/>
          </a:p>
        </p:txBody>
      </p:sp>
      <p:sp>
        <p:nvSpPr>
          <p:cNvPr id="53555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Procent av potentiell BNP respektive potentiellt arbetade timmar</a:t>
            </a:r>
            <a:endParaRPr lang="sv-SE" dirty="0"/>
          </a:p>
        </p:txBody>
      </p:sp>
      <p:sp>
        <p:nvSpPr>
          <p:cNvPr id="535556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535557" name="Picture 5" descr="ARB_8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Faktisk och potentiell produktivitet i näringslivet</a:t>
            </a:r>
            <a:endParaRPr lang="sv-SE" dirty="0"/>
          </a:p>
        </p:txBody>
      </p:sp>
      <p:sp>
        <p:nvSpPr>
          <p:cNvPr id="53657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Procentuell förändring, kalenderkorrigerade värden</a:t>
            </a:r>
            <a:endParaRPr lang="sv-SE" dirty="0"/>
          </a:p>
        </p:txBody>
      </p:sp>
      <p:sp>
        <p:nvSpPr>
          <p:cNvPr id="536580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536581" name="Picture 5" descr="PPT_3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err="1" smtClean="0"/>
              <a:t>Produktivitetsgap</a:t>
            </a:r>
            <a:r>
              <a:rPr lang="sv-SE" dirty="0" smtClean="0"/>
              <a:t> i näringslivet</a:t>
            </a:r>
            <a:endParaRPr lang="sv-SE" dirty="0"/>
          </a:p>
        </p:txBody>
      </p:sp>
      <p:sp>
        <p:nvSpPr>
          <p:cNvPr id="53760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Procent av potentiell produktivitet</a:t>
            </a:r>
            <a:endParaRPr lang="sv-SE" dirty="0"/>
          </a:p>
        </p:txBody>
      </p:sp>
      <p:sp>
        <p:nvSpPr>
          <p:cNvPr id="537604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537605" name="Picture 5" descr="PPT_3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Industriproduktionsindex och tjänsteproduktionsindex</a:t>
            </a:r>
            <a:endParaRPr lang="sv-SE" dirty="0"/>
          </a:p>
        </p:txBody>
      </p:sp>
      <p:sp>
        <p:nvSpPr>
          <p:cNvPr id="50278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 smtClean="0"/>
          </a:p>
          <a:p>
            <a:r>
              <a:rPr lang="sv-SE" dirty="0" smtClean="0"/>
              <a:t>Årlig procentuell förändring, kalenderkorrigerade månadsvärden</a:t>
            </a:r>
            <a:endParaRPr lang="sv-SE" dirty="0"/>
          </a:p>
        </p:txBody>
      </p:sp>
      <p:sp>
        <p:nvSpPr>
          <p:cNvPr id="502788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502789" name="Picture 5" descr="PPT_4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Konfidensindikator för näringslivet</a:t>
            </a:r>
            <a:endParaRPr lang="sv-SE" dirty="0"/>
          </a:p>
        </p:txBody>
      </p:sp>
      <p:sp>
        <p:nvSpPr>
          <p:cNvPr id="50381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Nettotal, säsongsrensade månadsvärden</a:t>
            </a:r>
            <a:endParaRPr lang="sv-SE" dirty="0"/>
          </a:p>
        </p:txBody>
      </p:sp>
      <p:sp>
        <p:nvSpPr>
          <p:cNvPr id="503812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503813" name="Picture 5" descr="PPT_4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Produktion i inköpschefsindex</a:t>
            </a:r>
            <a:endParaRPr lang="sv-SE" dirty="0"/>
          </a:p>
        </p:txBody>
      </p:sp>
      <p:sp>
        <p:nvSpPr>
          <p:cNvPr id="5048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Säsongsrensade månadsvärden</a:t>
            </a:r>
            <a:endParaRPr lang="sv-SE" dirty="0"/>
          </a:p>
        </p:txBody>
      </p:sp>
      <p:sp>
        <p:nvSpPr>
          <p:cNvPr id="504836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504837" name="Picture 5" descr="PPT_1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Anställningsplaner och arbetade timmar i näringslivet</a:t>
            </a:r>
            <a:endParaRPr lang="sv-SE" dirty="0"/>
          </a:p>
        </p:txBody>
      </p:sp>
      <p:sp>
        <p:nvSpPr>
          <p:cNvPr id="50585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 smtClean="0"/>
          </a:p>
          <a:p>
            <a:r>
              <a:rPr lang="sv-SE" dirty="0" smtClean="0"/>
              <a:t>Nettotal respektive årlig procentuell förändring, säsongsrensade månads- respektive kvartalsvärden</a:t>
            </a:r>
            <a:endParaRPr lang="sv-SE" dirty="0"/>
          </a:p>
        </p:txBody>
      </p:sp>
      <p:sp>
        <p:nvSpPr>
          <p:cNvPr id="505860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505861" name="Picture 5" descr="PPT_4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Produktion, arbetade timmar och produktivitet i näringslivet</a:t>
            </a:r>
            <a:endParaRPr lang="sv-SE" dirty="0"/>
          </a:p>
        </p:txBody>
      </p:sp>
      <p:sp>
        <p:nvSpPr>
          <p:cNvPr id="5068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 smtClean="0"/>
          </a:p>
          <a:p>
            <a:r>
              <a:rPr lang="sv-SE" dirty="0" smtClean="0"/>
              <a:t>Årlig procentuell förändring, fasta priser kalenderkorrigerade kvartalsvärden</a:t>
            </a:r>
            <a:endParaRPr lang="sv-SE" dirty="0"/>
          </a:p>
        </p:txBody>
      </p:sp>
      <p:sp>
        <p:nvSpPr>
          <p:cNvPr id="506884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506885" name="Picture 5" descr="PPT_1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Förädlingsvärdeandelar i näringslivet</a:t>
            </a:r>
            <a:endParaRPr lang="sv-SE" dirty="0"/>
          </a:p>
        </p:txBody>
      </p:sp>
      <p:sp>
        <p:nvSpPr>
          <p:cNvPr id="50790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Procent av näringslivets förädlingsvärde</a:t>
            </a:r>
            <a:endParaRPr lang="sv-SE" dirty="0"/>
          </a:p>
        </p:txBody>
      </p:sp>
      <p:sp>
        <p:nvSpPr>
          <p:cNvPr id="507908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507909" name="Picture 5" descr="PPT_1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essrelease mall till KI 20 feb 2008">
  <a:themeElements>
    <a:clrScheme name="Pressrelease mall till KI 20 feb 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srelease mall till KI 20 feb 200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Pressrelease mall till KI 20 feb 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srelease mall till KI 20 feb 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srelease mall till KI 20 feb 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srelease mall till KI 20 feb 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srelease mall till KI 20 feb 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srelease mall till KI 20 feb 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srelease mall till KI 20 feb 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srelease mall till KI 20 feb 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srelease mall till KI 20 feb 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srelease mall till KI 20 feb 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srelease mall till KI 20 feb 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srelease mall till KI 20 feb 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1100</TotalTime>
  <Words>372</Words>
  <Application>Microsoft Office PowerPoint</Application>
  <PresentationFormat>A4 (210 x 297 mm)</PresentationFormat>
  <Paragraphs>83</Paragraphs>
  <Slides>38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38</vt:i4>
      </vt:variant>
    </vt:vector>
  </HeadingPairs>
  <TitlesOfParts>
    <vt:vector size="39" baseType="lpstr">
      <vt:lpstr>Pressrelease mall till KI 20 feb 2008</vt:lpstr>
      <vt:lpstr>Näringslivets produktion</vt:lpstr>
      <vt:lpstr>Sysselsättning och arbetslöshet</vt:lpstr>
      <vt:lpstr>BNP-gap och arbetsmarknadsgap</vt:lpstr>
      <vt:lpstr>Industriproduktionsindex och tjänsteproduktionsindex</vt:lpstr>
      <vt:lpstr>Konfidensindikator för näringslivet</vt:lpstr>
      <vt:lpstr>Produktion i inköpschefsindex</vt:lpstr>
      <vt:lpstr>Anställningsplaner och arbetade timmar i näringslivet</vt:lpstr>
      <vt:lpstr>Produktion, arbetade timmar och produktivitet i näringslivet</vt:lpstr>
      <vt:lpstr>Förädlingsvärdeandelar i näringslivet</vt:lpstr>
      <vt:lpstr>Bidrag till efterfrågetillväxten</vt:lpstr>
      <vt:lpstr>Produktionsvolymen enligt Konjunkturbarometern i tillverkningsindustrin och industriproduktion</vt:lpstr>
      <vt:lpstr>Utsikterna på byggmarknaden på ett års sikt</vt:lpstr>
      <vt:lpstr>Anställningsplaner i tillverkningsindustri och byggindustri</vt:lpstr>
      <vt:lpstr>Resursutnyttjandet inom industrin</vt:lpstr>
      <vt:lpstr>Konfidensindikatorer för tjänstebranscher</vt:lpstr>
      <vt:lpstr>Anställningsplaner i privata tjänstenäringar</vt:lpstr>
      <vt:lpstr>Bidrag till tillväxten i antalet arbetade timmar</vt:lpstr>
      <vt:lpstr>Offentlig produktion som andel av konsumtion</vt:lpstr>
      <vt:lpstr>Kommunalt finansierade arbetade timmar</vt:lpstr>
      <vt:lpstr>Sysselsättningsgrad</vt:lpstr>
      <vt:lpstr>Arbetskraftsdeltagande</vt:lpstr>
      <vt:lpstr>Arbetslöshet</vt:lpstr>
      <vt:lpstr>Sysselsättning och arbetslöshet</vt:lpstr>
      <vt:lpstr>Nyanmälda lediga platser oh varsel om uppsägning</vt:lpstr>
      <vt:lpstr>Anställningsplaner i näringslivet</vt:lpstr>
      <vt:lpstr>BNP och sysselsättning</vt:lpstr>
      <vt:lpstr>Sysselsatta</vt:lpstr>
      <vt:lpstr>Arbetskraften och sysselsatta</vt:lpstr>
      <vt:lpstr>Arbetslöshet</vt:lpstr>
      <vt:lpstr>Arbetsmarknadspolitiska program</vt:lpstr>
      <vt:lpstr>Otillräcklig efterfrågan som främsta hinder för produktionen i industrin och de privata tjänstenäringarna</vt:lpstr>
      <vt:lpstr>Industrins kapacitetsutnyttjande</vt:lpstr>
      <vt:lpstr>Brist på arbetskraft i näringslivet</vt:lpstr>
      <vt:lpstr>Genomsnittlig tid i arbetslöshet</vt:lpstr>
      <vt:lpstr>Rekryteringstid i privat sektor</vt:lpstr>
      <vt:lpstr>BNP-gap och arbetsmarknadsgap</vt:lpstr>
      <vt:lpstr>Faktisk och potentiell produktivitet i näringslivet</vt:lpstr>
      <vt:lpstr>Produktivitetsgap i näringslivet</vt:lpstr>
    </vt:vector>
  </TitlesOfParts>
  <Company>Erbenius Media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Användarinstruktioner presskonferens</dc:title>
  <dc:creator>Eva Erbenius</dc:creator>
  <cp:lastModifiedBy>Rosmarie Andersson</cp:lastModifiedBy>
  <cp:revision>56</cp:revision>
  <dcterms:created xsi:type="dcterms:W3CDTF">2008-02-29T13:26:53Z</dcterms:created>
  <dcterms:modified xsi:type="dcterms:W3CDTF">2013-03-26T08:40:27Z</dcterms:modified>
</cp:coreProperties>
</file>