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30" d="100"/>
          <a:sy n="130" d="100"/>
        </p:scale>
        <p:origin x="-732" y="-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2013-06-18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Styrräntor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Procent, dagsvärden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6331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Fasta bruttoinvesteringar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1775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BNP-gap och </a:t>
            </a:r>
            <a:r>
              <a:rPr lang="sv-SE" dirty="0" err="1" smtClean="0"/>
              <a:t>arbetsmarknadsgap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575593"/>
          </a:xfrm>
        </p:spPr>
        <p:txBody>
          <a:bodyPr>
            <a:noAutofit/>
          </a:bodyPr>
          <a:lstStyle/>
          <a:p>
            <a:r>
              <a:rPr lang="sv-SE" dirty="0" smtClean="0"/>
              <a:t>Procent av potentiell BNP respektive potentiellt arbetade timmar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5485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Sysselsättning och arbetslöshet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575593"/>
          </a:xfrm>
        </p:spPr>
        <p:txBody>
          <a:bodyPr>
            <a:noAutofit/>
          </a:bodyPr>
          <a:lstStyle/>
          <a:p>
            <a:r>
              <a:rPr lang="sv-SE" dirty="0" smtClean="0"/>
              <a:t>Procentuell förändring respektive procent av arbetskraften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0764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Timlön och enhetsarbetskostnad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6434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Konsumentpriser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9831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Reporänta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Procent, dags- respektive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974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Långräntor, tioåriga statsobligationer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8126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Kronans effektiva växelkurs – KIX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 1992-11-18=100, månadsvärden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8091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Finansiellt sparande och konjunkturjusterat sparande i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3206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BNP-gap och finanspolitik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2661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BNP i världen, OECD-länderna och tillväxtekonomierna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575593"/>
          </a:xfrm>
        </p:spPr>
        <p:txBody>
          <a:bodyPr>
            <a:normAutofit fontScale="92500" lnSpcReduction="20000"/>
          </a:bodyPr>
          <a:lstStyle/>
          <a:p>
            <a:endParaRPr lang="sv-SE" dirty="0" smtClean="0"/>
          </a:p>
          <a:p>
            <a:r>
              <a:rPr lang="sv-SE" sz="1900" dirty="0" smtClean="0"/>
              <a:t>Procentuell förändring</a:t>
            </a:r>
            <a:endParaRPr lang="sv-SE" sz="1900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2958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Konsoliderad bruttoskuld (Maastrichtskuld)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503585"/>
          </a:xfrm>
        </p:spPr>
        <p:txBody>
          <a:bodyPr>
            <a:noAutofit/>
          </a:bodyPr>
          <a:lstStyle/>
          <a:p>
            <a:r>
              <a:rPr lang="sv-SE" dirty="0" smtClean="0"/>
              <a:t>Miljarder kronor respektive 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4984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Primära konjunkturjusterade inkomster och utgifter vid oförändrade regler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1364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Hushållens skulder och tillgångar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Tusental kronor, 2012 års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1207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Belåningsgrad i olika åldersgrupper för nya bolån 2012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575593"/>
          </a:xfrm>
        </p:spPr>
        <p:txBody>
          <a:bodyPr>
            <a:normAutofit fontScale="92500" lnSpcReduction="20000"/>
          </a:bodyPr>
          <a:lstStyle/>
          <a:p>
            <a:endParaRPr lang="sv-SE" dirty="0" smtClean="0"/>
          </a:p>
          <a:p>
            <a:r>
              <a:rPr lang="sv-SE" dirty="0" smtClean="0"/>
              <a:t>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695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Hushållens skulder i förhållande till disponibel inkomst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0936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Belåningsgrad och skuldtjänstkvot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Andel av privat bruttoförmögenhet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9259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Hushållens sparande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disponibel inkomst,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2141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BNP-gap och automatiska stabilisatorer: Fiktivt exempel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 av potentiell BNP respektive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6431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BNP-gap, automatiska stabilisatorer och aktiv finanspolitik: Fiktivt exempel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 av potentiell BNP respektive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2092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Nivå och förändring i offentligt sparande: Fiktivt exempel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575593"/>
          </a:xfrm>
        </p:spPr>
        <p:txBody>
          <a:bodyPr>
            <a:normAutofit fontScale="92500" lnSpcReduction="20000"/>
          </a:bodyPr>
          <a:lstStyle/>
          <a:p>
            <a:endParaRPr lang="sv-SE" dirty="0" smtClean="0"/>
          </a:p>
          <a:p>
            <a:r>
              <a:rPr lang="sv-SE" dirty="0" smtClean="0"/>
              <a:t>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5121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BNP-gap i OECD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485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BNP-gap och finanspolitik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423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Konjunkturjusterat sparande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5484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BNP-gap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4826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Arbetslöshet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64241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KPIF-inflation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50463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Reporänta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7339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Finansiellt sparande i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63406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Finansiellt sparande i offentlig sektor, avvikelse mot huvudscenario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2642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Sjuårsindikatorn</a:t>
            </a:r>
            <a:r>
              <a:rPr lang="sv-SE" dirty="0" smtClean="0"/>
              <a:t>, finansiellt sparande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37362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Sjuårsindikatorn</a:t>
            </a:r>
            <a:r>
              <a:rPr lang="sv-SE" dirty="0" smtClean="0"/>
              <a:t>, konjunkturjusterat sparande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3857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BNP-gap och </a:t>
            </a:r>
            <a:r>
              <a:rPr lang="sv-SE" dirty="0" err="1" smtClean="0"/>
              <a:t>arbetsmarknadsgap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 BNP respektive potentiellt arbetade timmar,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75461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Tioårigt genomsnitt för finansiellt sparande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94837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Tioårigt genomsnitt för konjunkturjusterat sparande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27073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SCB:s befolkningsprognos vid olika tillfällen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Miljoner personer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09344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Befolkningen 15–74 år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Tusental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80337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Potentiell arbetskraft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Tusental personer respektive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8455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Jämviktsarbetslöshet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9080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Produktivitet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984207" cy="719609"/>
          </a:xfrm>
        </p:spPr>
        <p:txBody>
          <a:bodyPr>
            <a:noAutofit/>
          </a:bodyPr>
          <a:lstStyle/>
          <a:p>
            <a:r>
              <a:rPr lang="sv-SE" dirty="0" smtClean="0"/>
              <a:t>Förädlingsvärde per timme, fasta priser, kalender-korrigerade värden. Nivå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1710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Befolkningsprognos, 15–74 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Miljoner personer respektive skillnad mot föregående prognos i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0721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Export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6930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BNP-andelar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7964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Hushållens konsumtion och sparkvot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575593"/>
          </a:xfrm>
        </p:spPr>
        <p:txBody>
          <a:bodyPr>
            <a:noAutofit/>
          </a:bodyPr>
          <a:lstStyle/>
          <a:p>
            <a:r>
              <a:rPr lang="sv-SE" dirty="0" smtClean="0"/>
              <a:t>Procentuell förändring, kalenderkorrigerade värden,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0937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387</Words>
  <Application>Microsoft Office PowerPoint</Application>
  <PresentationFormat>A4 (210 x 297 mm)</PresentationFormat>
  <Paragraphs>100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45</vt:i4>
      </vt:variant>
    </vt:vector>
  </HeadingPairs>
  <TitlesOfParts>
    <vt:vector size="46" baseType="lpstr">
      <vt:lpstr>Office-tema</vt:lpstr>
      <vt:lpstr>Styrräntor</vt:lpstr>
      <vt:lpstr>BNP i världen, OECD-länderna och tillväxtekonomierna</vt:lpstr>
      <vt:lpstr>BNP-gap i OECD</vt:lpstr>
      <vt:lpstr>BNP-gap och arbetsmarknadsgap</vt:lpstr>
      <vt:lpstr>Produktivitet i näringslivet</vt:lpstr>
      <vt:lpstr>Befolkningsprognos, 15–74 år</vt:lpstr>
      <vt:lpstr>Export</vt:lpstr>
      <vt:lpstr>BNP-andelar</vt:lpstr>
      <vt:lpstr>Hushållens konsumtion och sparkvot</vt:lpstr>
      <vt:lpstr>Fasta bruttoinvesteringar</vt:lpstr>
      <vt:lpstr>BNP-gap och arbetsmarknadsgap</vt:lpstr>
      <vt:lpstr>Sysselsättning och arbetslöshet</vt:lpstr>
      <vt:lpstr>Timlön och enhetsarbetskostnad i näringslivet</vt:lpstr>
      <vt:lpstr>Konsumentpriser</vt:lpstr>
      <vt:lpstr>Reporänta</vt:lpstr>
      <vt:lpstr>Långräntor, tioåriga statsobligationer</vt:lpstr>
      <vt:lpstr>Kronans effektiva växelkurs – KIX</vt:lpstr>
      <vt:lpstr>Finansiellt sparande och konjunkturjusterat sparande i offentlig sektor</vt:lpstr>
      <vt:lpstr>BNP-gap och finanspolitik</vt:lpstr>
      <vt:lpstr>Konsoliderad bruttoskuld (Maastrichtskuld)</vt:lpstr>
      <vt:lpstr>Primära konjunkturjusterade inkomster och utgifter vid oförändrade regler</vt:lpstr>
      <vt:lpstr>Hushållens skulder och tillgångar</vt:lpstr>
      <vt:lpstr>Belåningsgrad i olika åldersgrupper för nya bolån 2012</vt:lpstr>
      <vt:lpstr>Hushållens skulder i förhållande till disponibel inkomst</vt:lpstr>
      <vt:lpstr>Belåningsgrad och skuldtjänstkvot</vt:lpstr>
      <vt:lpstr>Hushållens sparande</vt:lpstr>
      <vt:lpstr>BNP-gap och automatiska stabilisatorer: Fiktivt exempel</vt:lpstr>
      <vt:lpstr>BNP-gap, automatiska stabilisatorer och aktiv finanspolitik: Fiktivt exempel</vt:lpstr>
      <vt:lpstr>Nivå och förändring i offentligt sparande: Fiktivt exempel</vt:lpstr>
      <vt:lpstr>BNP-gap och finanspolitik</vt:lpstr>
      <vt:lpstr>Konjunkturjusterat sparande</vt:lpstr>
      <vt:lpstr>BNP-gap</vt:lpstr>
      <vt:lpstr>Arbetslöshet</vt:lpstr>
      <vt:lpstr>KPIF-inflation</vt:lpstr>
      <vt:lpstr>Reporänta</vt:lpstr>
      <vt:lpstr>Finansiellt sparande i offentlig sektor</vt:lpstr>
      <vt:lpstr>Finansiellt sparande i offentlig sektor, avvikelse mot huvudscenario</vt:lpstr>
      <vt:lpstr>Sjuårsindikatorn, finansiellt sparande</vt:lpstr>
      <vt:lpstr>Sjuårsindikatorn, konjunkturjusterat sparande</vt:lpstr>
      <vt:lpstr>Tioårigt genomsnitt för finansiellt sparande</vt:lpstr>
      <vt:lpstr>Tioårigt genomsnitt för konjunkturjusterat sparande</vt:lpstr>
      <vt:lpstr>SCB:s befolkningsprognos vid olika tillfällen</vt:lpstr>
      <vt:lpstr>Befolkningen 15–74 år</vt:lpstr>
      <vt:lpstr>Potentiell arbetskraft</vt:lpstr>
      <vt:lpstr>Jämviktsarbetslöshet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Amie Peterson</dc:creator>
  <cp:lastModifiedBy>Rosmarie Andersson</cp:lastModifiedBy>
  <cp:revision>41</cp:revision>
  <dcterms:created xsi:type="dcterms:W3CDTF">2013-02-22T10:31:08Z</dcterms:created>
  <dcterms:modified xsi:type="dcterms:W3CDTF">2013-06-18T07:49:22Z</dcterms:modified>
</cp:coreProperties>
</file>