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321" r:id="rId4"/>
    <p:sldId id="322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494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732" y="-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</c:spPr>
          <c:invertIfNegative val="0"/>
          <c:cat>
            <c:strRef>
              <c:f>Blad1!$A$1:$A$11</c:f>
              <c:strCache>
                <c:ptCount val="11"/>
                <c:pt idx="0">
                  <c:v>Grekland</c:v>
                </c:pt>
                <c:pt idx="1">
                  <c:v>Spanien</c:v>
                </c:pt>
                <c:pt idx="2">
                  <c:v>Irland</c:v>
                </c:pt>
                <c:pt idx="3">
                  <c:v>Portugal</c:v>
                </c:pt>
                <c:pt idx="4">
                  <c:v>Italien</c:v>
                </c:pt>
                <c:pt idx="5">
                  <c:v>Nederländerna</c:v>
                </c:pt>
                <c:pt idx="6">
                  <c:v>Frankrike</c:v>
                </c:pt>
                <c:pt idx="7">
                  <c:v>Finland</c:v>
                </c:pt>
                <c:pt idx="8">
                  <c:v>Belgien</c:v>
                </c:pt>
                <c:pt idx="9">
                  <c:v>Tyskland</c:v>
                </c:pt>
                <c:pt idx="10">
                  <c:v>Österrike</c:v>
                </c:pt>
              </c:strCache>
            </c:strRef>
          </c:cat>
          <c:val>
            <c:numRef>
              <c:f>Blad1!$B$1:$B$11</c:f>
              <c:numCache>
                <c:formatCode>0.000</c:formatCode>
                <c:ptCount val="11"/>
                <c:pt idx="0">
                  <c:v>38.262999999999998</c:v>
                </c:pt>
                <c:pt idx="1">
                  <c:v>25.126999999999999</c:v>
                </c:pt>
                <c:pt idx="2">
                  <c:v>24.213999999999999</c:v>
                </c:pt>
                <c:pt idx="3">
                  <c:v>20.690999999999999</c:v>
                </c:pt>
                <c:pt idx="4">
                  <c:v>18.420999999999999</c:v>
                </c:pt>
                <c:pt idx="5">
                  <c:v>15.007999999999999</c:v>
                </c:pt>
                <c:pt idx="6">
                  <c:v>13.077999999999999</c:v>
                </c:pt>
                <c:pt idx="7">
                  <c:v>11.387</c:v>
                </c:pt>
                <c:pt idx="8">
                  <c:v>10.712</c:v>
                </c:pt>
                <c:pt idx="9">
                  <c:v>8.4529999999999994</c:v>
                </c:pt>
                <c:pt idx="10">
                  <c:v>7.782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03040"/>
        <c:axId val="37304576"/>
      </c:barChart>
      <c:catAx>
        <c:axId val="37303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5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37304576"/>
        <c:crosses val="autoZero"/>
        <c:auto val="1"/>
        <c:lblAlgn val="ctr"/>
        <c:lblOffset val="100"/>
        <c:noMultiLvlLbl val="0"/>
      </c:catAx>
      <c:valAx>
        <c:axId val="37304576"/>
        <c:scaling>
          <c:orientation val="minMax"/>
          <c:max val="40"/>
        </c:scaling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5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37303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24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43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Bytesbalans i valda länder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42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Nominell enhetsarbetskostnad i valda länder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7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Autofit/>
          </a:bodyPr>
          <a:lstStyle/>
          <a:p>
            <a:r>
              <a:rPr lang="sv-SE" dirty="0" smtClean="0"/>
              <a:t>Tillgång till finansiering som främsta hinder för verksamhet i små- och medelstora företag i euroområdet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79649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endParaRPr lang="sv-SE" sz="1400" dirty="0" smtClean="0"/>
          </a:p>
          <a:p>
            <a:r>
              <a:rPr lang="sv-SE" sz="1400" dirty="0" smtClean="0"/>
              <a:t>Andel företag som uppger tillgång till finansiering som främsta hinder för verksamheten i procent, oktober2012-mars 2013</a:t>
            </a:r>
            <a:endParaRPr lang="sv-SE" sz="14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504117"/>
              </p:ext>
            </p:extLst>
          </p:nvPr>
        </p:nvGraphicFramePr>
        <p:xfrm>
          <a:off x="272480" y="1844824"/>
          <a:ext cx="74168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0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Företags- och konsumentförtroende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7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BNP-gap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potentiell BNP,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9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47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 och dagslåneränta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87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Huspriser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90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efterfrågan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29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Börsutveckling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13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Inköpschefsindex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Diffusionsindex,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86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41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Arbetskraftsdeltagande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 äldre än 15 år,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690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Konfidensindikator hos företag och hushåll i Japan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66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Effektiv växelkurs för yenen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74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Börsen i Japan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64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konsumentpriser i Japan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25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Hushållens inflationsförväntningar kommande året i Japan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6160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 i Peking och Shanghai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Procentuell förändring, 3-månaders glidande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828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konsumentpriser i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73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Förtroendeindikatorer för tillverkningsindustrin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986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Huspriser i Danmark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2006 =100,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003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konsumentpriser i Danmark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190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konsumentpriser i Norge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702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Småhuspriser och hushållens skuldsättning i Norge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Autofit/>
          </a:bodyPr>
          <a:lstStyle/>
          <a:p>
            <a:r>
              <a:rPr lang="sv-SE" dirty="0" smtClean="0"/>
              <a:t>Index januari 2006=100 respektive procent av disponibel inkomst, säsongsrensade kvartalsvärden, 4 kvartals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0454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OECD-länderna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55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efterfrågan i OECD-länderna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Index 2008 kvartal 1=100,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61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valda länder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2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Råvarupriser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08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 i OECD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20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44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340</Words>
  <Application>Microsoft Office PowerPoint</Application>
  <PresentationFormat>A4 (210 x 297 mm)</PresentationFormat>
  <Paragraphs>70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4" baseType="lpstr">
      <vt:lpstr>Office-tema</vt:lpstr>
      <vt:lpstr>BNP i USA och euroområdet</vt:lpstr>
      <vt:lpstr>Börsutveckling</vt:lpstr>
      <vt:lpstr>Förtroendeindikatorer för tillverkningsindustrin i USA och euroområdet</vt:lpstr>
      <vt:lpstr>BNP i OECD-länderna</vt:lpstr>
      <vt:lpstr>BNP och efterfrågan i OECD-länderna</vt:lpstr>
      <vt:lpstr>BNP i valda länder</vt:lpstr>
      <vt:lpstr>Råvarupriser</vt:lpstr>
      <vt:lpstr>Konsumentpriser i OECD</vt:lpstr>
      <vt:lpstr>Styrräntor</vt:lpstr>
      <vt:lpstr>Arbetslöshet i euroområdet</vt:lpstr>
      <vt:lpstr>Bytesbalans i valda länder</vt:lpstr>
      <vt:lpstr>Nominell enhetsarbetskostnad i valda länder</vt:lpstr>
      <vt:lpstr>Tillgång till finansiering som främsta hinder för verksamhet i små- och medelstora företag i euroområdet</vt:lpstr>
      <vt:lpstr>Företags- och konsumentförtroende i euroområdet</vt:lpstr>
      <vt:lpstr>BNP och BNP-gap i euroområdet</vt:lpstr>
      <vt:lpstr>Konsumentpriser i euroområdet</vt:lpstr>
      <vt:lpstr>Styrräntor och dagslåneränta i euroområdet</vt:lpstr>
      <vt:lpstr>Huspriser i USA</vt:lpstr>
      <vt:lpstr>BNP och efterfrågan i USA</vt:lpstr>
      <vt:lpstr>Inköpschefsindex i USA</vt:lpstr>
      <vt:lpstr>Arbetslöshet i USA</vt:lpstr>
      <vt:lpstr>Arbetskraftsdeltagande i USA</vt:lpstr>
      <vt:lpstr>Konfidensindikator hos företag och hushåll i Japan</vt:lpstr>
      <vt:lpstr>Effektiv växelkurs för yenen</vt:lpstr>
      <vt:lpstr>Börsen i Japan</vt:lpstr>
      <vt:lpstr>BNP och konsumentpriser i Japan</vt:lpstr>
      <vt:lpstr>Hushållens inflationsförväntningar kommande året i Japan</vt:lpstr>
      <vt:lpstr>Bostadspriser i Peking och Shanghai</vt:lpstr>
      <vt:lpstr>BNP och konsumentpriser i Kina</vt:lpstr>
      <vt:lpstr>Huspriser i Danmark</vt:lpstr>
      <vt:lpstr>BNP och konsumentpriser i Danmark</vt:lpstr>
      <vt:lpstr>BNP och konsumentpriser i Norge</vt:lpstr>
      <vt:lpstr>Småhuspriser och hushållens skuldsättning i Norge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41</cp:revision>
  <dcterms:created xsi:type="dcterms:W3CDTF">2013-02-22T10:31:08Z</dcterms:created>
  <dcterms:modified xsi:type="dcterms:W3CDTF">2013-06-18T07:51:42Z</dcterms:modified>
</cp:coreProperties>
</file>