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9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7" r:id="rId40"/>
    <p:sldId id="428" r:id="rId41"/>
    <p:sldId id="429" r:id="rId42"/>
    <p:sldId id="430" r:id="rId43"/>
    <p:sldId id="431" r:id="rId44"/>
    <p:sldId id="432" r:id="rId45"/>
    <p:sldId id="433" r:id="rId46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30" d="100"/>
          <a:sy n="130" d="100"/>
        </p:scale>
        <p:origin x="-732" y="-6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2013-06-18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Näringslivets 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4856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Produktion i inköpschefsindex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Diffusionsindex,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4913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Anställningsplaner i tillverkningsindustri och byggindustri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9673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Resursutnyttjandet inom 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Andel arbetsställen som utnyttjar personalresurserna nästan fullt ut,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019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Byggproduktion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Index, medelvärde=100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328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Produktion, arbetade timmar och produktivitet i byggsektorn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förändring, fasta priser,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1409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Konfidensindikatorer för tjänstebranscher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Index,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985934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Konfidensindikator för bemanningsbranschen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Index,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3320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Anställningsplaner i privata tjänstenäringar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1826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Resursutnyttjandet inom tjänstebranscherna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Andel arbetsställen som utnyttjar personalresurserna nästan fullt ut, procent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6528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tillväxten i antalet arbetade timmar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Procentenheter, kalenderkorrigerade 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920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 och 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3644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Offentlig produktion som andel av konsumtion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löpande priser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0050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Kommunalt finansierade arbetade timmar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Miljoner arbetade timmar,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4940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 och 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Tusental respektive procent av arbetskraften,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4174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Nyanmälda lediga platser och varsel om uppsägning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fontScale="92500" lnSpcReduction="10000"/>
          </a:bodyPr>
          <a:lstStyle/>
          <a:p>
            <a:endParaRPr lang="sv-SE" dirty="0" smtClean="0"/>
          </a:p>
          <a:p>
            <a:r>
              <a:rPr lang="sv-SE" sz="1900" dirty="0" smtClean="0"/>
              <a:t>Tusental, månadsvärden, 3-månaders glidande medelvärde</a:t>
            </a:r>
            <a:endParaRPr lang="sv-SE" sz="19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8118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Andel sysselsatta i procent av befolkningen 15–74 år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3533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sysselsättningstillväxten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596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Sysselsatta och personer i arbete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Miljoner,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1307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Sysselsatta, arbetade timmar och medelarbetstid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2001=100,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9312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 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Miljoner respektive procentuell förändring,</a:t>
            </a:r>
            <a:br>
              <a:rPr lang="sv-SE" dirty="0" smtClean="0"/>
            </a:br>
            <a:r>
              <a:rPr lang="sv-SE" dirty="0" smtClean="0"/>
              <a:t>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0588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144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arbetsmarknadsgap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respektive potentiellt arbetade timmar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386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Arbetsmarknadspolitiska program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Tusental personer,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9860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Arbetskraftsstatus 2012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befolkning, årsgenomsnitt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8204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53250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Inaktiva ungdomar som andel av befolkningen 2012, 15–24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Procent, årsgenomsnitt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1439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Otillräcklig efterfrågan som främsta hinder för produktionen i industrin och de privata tjänstenäringarna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100764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4463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kapacitetsutnyttjande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3445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Resursutnyttjande inom företagen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7200231" cy="863625"/>
          </a:xfrm>
        </p:spPr>
        <p:txBody>
          <a:bodyPr>
            <a:noAutofit/>
          </a:bodyPr>
          <a:lstStyle/>
          <a:p>
            <a:r>
              <a:rPr lang="sv-SE" dirty="0" smtClean="0"/>
              <a:t>Andel arbetsställen som utnyttjar personalresurserna nästan fullt ut (standardiserad) respektive </a:t>
            </a:r>
            <a:r>
              <a:rPr lang="sv-SE" dirty="0" err="1" smtClean="0"/>
              <a:t>produktivitetsgap</a:t>
            </a:r>
            <a:r>
              <a:rPr lang="sv-SE" dirty="0" smtClean="0"/>
              <a:t>, procent, säsongsrensade halvårsvärden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1275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Brist på arbetskraft i industri, byggverksamhet, handel och privata tjänstenäringar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Andel ja-svar,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16644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Beveridgekurvan med lediga jobb från SCB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8187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Rekryteringstid i privat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Genomsnittlig </a:t>
            </a:r>
            <a:r>
              <a:rPr lang="sv-SE" dirty="0" err="1" smtClean="0"/>
              <a:t>rekryteringstid</a:t>
            </a:r>
            <a:r>
              <a:rPr lang="sv-SE" dirty="0" smtClean="0"/>
              <a:t> i månader,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60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Konfidensindikator för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Index,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59737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arbetsmarknadsgap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respektive potentiellt arbetade timmar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79456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Produktivitetsgap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potentiell produktivitet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645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Ingående variabler i konfidensindikatorn för byggverksamhet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3678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Byggproduktion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Index, medelvärde=100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28205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Ledande indikatorer ur konjunkturbarometern för byggproduktionen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Korrelation med procentuell förändring av byggproduktionen vid olika tidpunkter,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18282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Byggproduktion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Nettotal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026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Arbetade timmar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Index 2003=100,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357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Anställningsplaner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2861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Arbetade timmar, AKU 15–74 år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Miljoner, säsongsrensade </a:t>
            </a:r>
            <a:r>
              <a:rPr lang="sv-SE" dirty="0"/>
              <a:t>månadsvärden, 3- månaders </a:t>
            </a:r>
            <a:r>
              <a:rPr lang="sv-SE" dirty="0" smtClean="0"/>
              <a:t>centrerat glidande </a:t>
            </a:r>
            <a:r>
              <a:rPr lang="sv-SE" dirty="0"/>
              <a:t>medelvärde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97648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/>
              <a:t>Produktion, arbetade timmar och produktivitet i näringslivet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30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Orderingång i tillverkningsindustrin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415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451</Words>
  <Application>Microsoft Office PowerPoint</Application>
  <PresentationFormat>A4 (210 x 297 mm)</PresentationFormat>
  <Paragraphs>100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45</vt:i4>
      </vt:variant>
    </vt:vector>
  </HeadingPairs>
  <TitlesOfParts>
    <vt:vector size="46" baseType="lpstr">
      <vt:lpstr>Office-tema</vt:lpstr>
      <vt:lpstr>Näringslivets produktion</vt:lpstr>
      <vt:lpstr>Sysselsättning och arbetslöshet</vt:lpstr>
      <vt:lpstr>BNP-gap och arbetsmarknadsgap</vt:lpstr>
      <vt:lpstr>Konfidensindikator för näringslivet</vt:lpstr>
      <vt:lpstr>Arbetade timmar i näringslivet</vt:lpstr>
      <vt:lpstr>Anställningsplaner i näringslivet</vt:lpstr>
      <vt:lpstr>Arbetade timmar, AKU 15–74 år</vt:lpstr>
      <vt:lpstr>Produktion, arbetade timmar och produktivitet i näringslivet</vt:lpstr>
      <vt:lpstr>Orderingång i tillverkningsindustrin</vt:lpstr>
      <vt:lpstr>Produktion i inköpschefsindex</vt:lpstr>
      <vt:lpstr>Anställningsplaner i tillverkningsindustri och byggindustri</vt:lpstr>
      <vt:lpstr>Resursutnyttjandet inom industrin</vt:lpstr>
      <vt:lpstr>Byggproduktion</vt:lpstr>
      <vt:lpstr>Produktion, arbetade timmar och produktivitet i byggsektorn</vt:lpstr>
      <vt:lpstr>Konfidensindikatorer för tjänstebranscher</vt:lpstr>
      <vt:lpstr>Konfidensindikator för bemanningsbranschen </vt:lpstr>
      <vt:lpstr>Anställningsplaner i privata tjänstenäringar</vt:lpstr>
      <vt:lpstr>Resursutnyttjandet inom tjänstebranscherna</vt:lpstr>
      <vt:lpstr>Bidrag till tillväxten i antalet arbetade timmar</vt:lpstr>
      <vt:lpstr>Offentlig produktion som andel av konsumtion</vt:lpstr>
      <vt:lpstr>Kommunalt finansierade arbetade timmar</vt:lpstr>
      <vt:lpstr>Sysselsättning och arbetslöshet</vt:lpstr>
      <vt:lpstr>Nyanmälda lediga platser och varsel om uppsägning</vt:lpstr>
      <vt:lpstr>Sysselsättningsgrad</vt:lpstr>
      <vt:lpstr>Bidrag till sysselsättningstillväxten </vt:lpstr>
      <vt:lpstr>Sysselsatta och personer i arbete</vt:lpstr>
      <vt:lpstr>Sysselsatta, arbetade timmar och medelarbetstid</vt:lpstr>
      <vt:lpstr>Arbetskraft </vt:lpstr>
      <vt:lpstr>Arbetslöshet</vt:lpstr>
      <vt:lpstr>Arbetsmarknadspolitiska program</vt:lpstr>
      <vt:lpstr>Arbetskraftsstatus 2012</vt:lpstr>
      <vt:lpstr>Arbetslöshet</vt:lpstr>
      <vt:lpstr>Inaktiva ungdomar som andel av befolkningen 2012, 15–24 år</vt:lpstr>
      <vt:lpstr>Otillräcklig efterfrågan som främsta hinder för produktionen i industrin och de privata tjänstenäringarna</vt:lpstr>
      <vt:lpstr>Industrins kapacitetsutnyttjande</vt:lpstr>
      <vt:lpstr>Resursutnyttjande inom företagen</vt:lpstr>
      <vt:lpstr>Brist på arbetskraft i industri, byggverksamhet, handel och privata tjänstenäringar</vt:lpstr>
      <vt:lpstr>Beveridgekurvan med lediga jobb från SCB</vt:lpstr>
      <vt:lpstr>Rekryteringstid i privat sektor</vt:lpstr>
      <vt:lpstr>BNP-gap och arbetsmarknadsgap</vt:lpstr>
      <vt:lpstr>Produktivitetsgap i näringslivet</vt:lpstr>
      <vt:lpstr>Ingående variabler i konfidensindikatorn för byggverksamhet</vt:lpstr>
      <vt:lpstr>Byggproduktion</vt:lpstr>
      <vt:lpstr>Ledande indikatorer ur konjunkturbarometern för byggproduktionen</vt:lpstr>
      <vt:lpstr>Byggproduktion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Amie Peterson</dc:creator>
  <cp:lastModifiedBy>Rosmarie Andersson</cp:lastModifiedBy>
  <cp:revision>41</cp:revision>
  <dcterms:created xsi:type="dcterms:W3CDTF">2013-02-22T10:31:08Z</dcterms:created>
  <dcterms:modified xsi:type="dcterms:W3CDTF">2013-06-18T07:56:15Z</dcterms:modified>
</cp:coreProperties>
</file>