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9" r:id="rId3"/>
    <p:sldId id="293" r:id="rId4"/>
    <p:sldId id="272" r:id="rId5"/>
    <p:sldId id="261" r:id="rId6"/>
    <p:sldId id="280" r:id="rId7"/>
    <p:sldId id="262" r:id="rId8"/>
    <p:sldId id="271" r:id="rId9"/>
    <p:sldId id="260" r:id="rId10"/>
    <p:sldId id="303" r:id="rId11"/>
    <p:sldId id="285" r:id="rId12"/>
    <p:sldId id="283" r:id="rId13"/>
    <p:sldId id="273" r:id="rId14"/>
    <p:sldId id="287" r:id="rId15"/>
    <p:sldId id="264" r:id="rId16"/>
    <p:sldId id="265" r:id="rId17"/>
    <p:sldId id="302" r:id="rId18"/>
    <p:sldId id="266" r:id="rId19"/>
    <p:sldId id="289" r:id="rId20"/>
    <p:sldId id="292" r:id="rId21"/>
    <p:sldId id="290" r:id="rId22"/>
    <p:sldId id="291" r:id="rId23"/>
    <p:sldId id="299" r:id="rId24"/>
    <p:sldId id="267" r:id="rId25"/>
    <p:sldId id="268" r:id="rId26"/>
    <p:sldId id="309" r:id="rId27"/>
  </p:sldIdLst>
  <p:sldSz cx="9906000" cy="6858000" type="A4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B15D3-0FB6-4AC4-B3DA-074309D54569}" type="datetimeFigureOut">
              <a:rPr lang="en-GB" smtClean="0"/>
              <a:t>19/06/2013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382D6-82AA-4C4B-911B-17F0BF40E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161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Jesper Hansson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KONJUNKTURINSTITUTET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19 juni 2013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90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560270" cy="1066130"/>
          </a:xfrm>
        </p:spPr>
        <p:txBody>
          <a:bodyPr>
            <a:normAutofit/>
          </a:bodyPr>
          <a:lstStyle/>
          <a:p>
            <a:r>
              <a:rPr lang="sv-SE" dirty="0"/>
              <a:t>Export </a:t>
            </a:r>
            <a:r>
              <a:rPr lang="sv-SE" dirty="0" smtClean="0"/>
              <a:t>och investeringar faller – hushållens konsumtion växer skapligt, men ofrivillig lageruppbyggnad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556792"/>
            <a:ext cx="6768752" cy="4230073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00472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Procentuell </a:t>
            </a:r>
            <a:r>
              <a:rPr lang="sv-SE" dirty="0"/>
              <a:t>förändring, säsongsrensade kvartalsvärden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350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Viss förbättring av exportorderingång i industrin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268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Genomsnittligt förtroende för den egna ekonomin enligt Hushållsbarometern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Mikro- </a:t>
            </a:r>
            <a:r>
              <a:rPr lang="sv-SE" dirty="0"/>
              <a:t>och </a:t>
            </a:r>
            <a:r>
              <a:rPr lang="sv-SE" dirty="0" smtClean="0"/>
              <a:t>makroindex, medelvärde=100,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57627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Hushållens konsumtion viktig drivkraft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556792"/>
            <a:ext cx="6912768" cy="4320075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Autofit/>
          </a:bodyPr>
          <a:lstStyle/>
          <a:p>
            <a:r>
              <a:rPr lang="sv-SE" dirty="0" smtClean="0"/>
              <a:t>Hushållens konsumtion, procentuell förändring respektive sparande,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7930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Sysselsättning och arbetskraft fortsätter öka något mer än väntat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08720"/>
            <a:ext cx="6912199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Tusentals personer, säsongsrensade kvartalsvärden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556792"/>
            <a:ext cx="6985471" cy="4365510"/>
          </a:xfrm>
        </p:spPr>
      </p:pic>
    </p:spTree>
    <p:extLst>
      <p:ext uri="{BB962C8B-B14F-4D97-AF65-F5344CB8AC3E}">
        <p14:creationId xmlns:p14="http://schemas.microsoft.com/office/powerpoint/2010/main" val="1765857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Arbetslösheten har fortsatt stiga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456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Stabil och jämförelsevis hög </a:t>
            </a:r>
            <a:r>
              <a:rPr lang="sv-SE" dirty="0"/>
              <a:t>s</a:t>
            </a:r>
            <a:r>
              <a:rPr lang="sv-SE" dirty="0" smtClean="0"/>
              <a:t>ysselsättningsgrad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984207" cy="575593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20–64 år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340768"/>
            <a:ext cx="760475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63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272238" cy="778098"/>
          </a:xfrm>
        </p:spPr>
        <p:txBody>
          <a:bodyPr>
            <a:noAutofit/>
          </a:bodyPr>
          <a:lstStyle/>
          <a:p>
            <a:r>
              <a:rPr lang="sv-SE" dirty="0" smtClean="0"/>
              <a:t>Hög ungdomsarbetslöshet i Sverige, men kanske ännu viktigare att studera antalet inaktiva ungdomar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912768" cy="720080"/>
          </a:xfrm>
        </p:spPr>
        <p:txBody>
          <a:bodyPr>
            <a:normAutofit fontScale="92500"/>
          </a:bodyPr>
          <a:lstStyle/>
          <a:p>
            <a:r>
              <a:rPr lang="sv-SE" dirty="0" smtClean="0"/>
              <a:t>Andel inaktiva unga, procent av </a:t>
            </a:r>
            <a:r>
              <a:rPr lang="sv-SE" dirty="0"/>
              <a:t>befolkningen </a:t>
            </a:r>
            <a:r>
              <a:rPr lang="sv-SE" dirty="0" smtClean="0"/>
              <a:t>15–24 år, 2012, årsgenomsnitt, (Not in </a:t>
            </a:r>
            <a:r>
              <a:rPr lang="sv-SE" dirty="0" err="1" smtClean="0"/>
              <a:t>Employment</a:t>
            </a:r>
            <a:r>
              <a:rPr lang="sv-SE" dirty="0" smtClean="0"/>
              <a:t>, </a:t>
            </a:r>
            <a:r>
              <a:rPr lang="sv-SE" dirty="0" err="1" smtClean="0"/>
              <a:t>Education</a:t>
            </a:r>
            <a:r>
              <a:rPr lang="sv-SE" dirty="0" smtClean="0"/>
              <a:t> or </a:t>
            </a:r>
            <a:r>
              <a:rPr lang="sv-SE" dirty="0" err="1" smtClean="0"/>
              <a:t>Training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4439419" y="3692649"/>
            <a:ext cx="432048" cy="17281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128222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Industrin satte märket – treåriga avtal på måttlig nivå bäddar för låg inflation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44488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Timlön i hela ekonomin,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46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Fortsatt låg inflation 2013-2014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628800"/>
            <a:ext cx="6955979" cy="434707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13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Överraskande stark tillväxt i Sverige första kvartalet</a:t>
            </a:r>
          </a:p>
          <a:p>
            <a:endParaRPr lang="sv-SE" dirty="0"/>
          </a:p>
          <a:p>
            <a:r>
              <a:rPr lang="sv-SE" dirty="0" smtClean="0"/>
              <a:t>Fortsatt svag utveckling i Europa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Återhämtning inleds mot slutet av året</a:t>
            </a:r>
          </a:p>
          <a:p>
            <a:endParaRPr lang="sv-SE" dirty="0"/>
          </a:p>
          <a:p>
            <a:r>
              <a:rPr lang="sv-SE" dirty="0" smtClean="0"/>
              <a:t>Måttliga löneavtal bäddar för låg inflation </a:t>
            </a:r>
          </a:p>
          <a:p>
            <a:endParaRPr lang="sv-SE" dirty="0"/>
          </a:p>
          <a:p>
            <a:r>
              <a:rPr lang="sv-SE" dirty="0" smtClean="0"/>
              <a:t>Riksbanken rör inte reporäntan</a:t>
            </a:r>
          </a:p>
          <a:p>
            <a:endParaRPr lang="sv-SE" dirty="0"/>
          </a:p>
          <a:p>
            <a:r>
              <a:rPr lang="sv-SE" dirty="0" smtClean="0"/>
              <a:t>Finanspolitiken är expansiv i år men måste stramas åt framöver om överskottsmålet ska nås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45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Riksbanken rör inte reporäntan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7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Hushållens skulder på historisk hög nivå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skulder,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02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Genomsnittliga tillgångar har stigit minst lika snabbt som skulderna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628800"/>
            <a:ext cx="6913416" cy="4320480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Tusental kronor per invånare 20- år, 2012 års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0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Lånar hushållen för mycket?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44488" y="836712"/>
            <a:ext cx="7272808" cy="5256584"/>
          </a:xfrm>
        </p:spPr>
        <p:txBody>
          <a:bodyPr>
            <a:normAutofit/>
          </a:bodyPr>
          <a:lstStyle/>
          <a:p>
            <a:r>
              <a:rPr lang="sv-SE" dirty="0" smtClean="0"/>
              <a:t>Aggregerade data, men </a:t>
            </a:r>
          </a:p>
          <a:p>
            <a:pPr lvl="1"/>
            <a:r>
              <a:rPr lang="sv-SE" dirty="0" smtClean="0"/>
              <a:t>Skev fördelning av skulder och likvid förmögenhet</a:t>
            </a:r>
          </a:p>
          <a:p>
            <a:pPr lvl="1"/>
            <a:r>
              <a:rPr lang="sv-SE" dirty="0" smtClean="0"/>
              <a:t>Hushållsdata bör studeras i större utsträckning</a:t>
            </a:r>
          </a:p>
          <a:p>
            <a:pPr lvl="1"/>
            <a:endParaRPr lang="sv-SE" dirty="0"/>
          </a:p>
          <a:p>
            <a:r>
              <a:rPr lang="sv-SE" dirty="0" smtClean="0"/>
              <a:t>Skulder behövs</a:t>
            </a:r>
          </a:p>
          <a:p>
            <a:pPr lvl="1"/>
            <a:r>
              <a:rPr lang="sv-SE" dirty="0" smtClean="0"/>
              <a:t>Jämna ut konsumtion över tiden</a:t>
            </a:r>
          </a:p>
          <a:p>
            <a:pPr lvl="1"/>
            <a:r>
              <a:rPr lang="sv-SE" dirty="0" smtClean="0"/>
              <a:t>Knappast rationellt för äldre att ha </a:t>
            </a:r>
            <a:r>
              <a:rPr lang="sv-SE" dirty="0" err="1" smtClean="0"/>
              <a:t>obelånad</a:t>
            </a:r>
            <a:r>
              <a:rPr lang="sv-SE" dirty="0" smtClean="0"/>
              <a:t> fastighet</a:t>
            </a:r>
          </a:p>
          <a:p>
            <a:pPr lvl="1"/>
            <a:r>
              <a:rPr lang="sv-SE" dirty="0" smtClean="0"/>
              <a:t>Regleringar behövs eftersom hushåll och banker inte alltid tar hänsyn till negativa </a:t>
            </a:r>
            <a:r>
              <a:rPr lang="sv-SE" dirty="0" err="1" smtClean="0"/>
              <a:t>externaliteter</a:t>
            </a:r>
            <a:endParaRPr lang="sv-SE" dirty="0" smtClean="0"/>
          </a:p>
          <a:p>
            <a:pPr lvl="1"/>
            <a:r>
              <a:rPr lang="sv-SE" dirty="0" smtClean="0"/>
              <a:t>Regleringar kommer dock med både intäkter och kostnader</a:t>
            </a:r>
          </a:p>
          <a:p>
            <a:pPr lvl="1"/>
            <a:endParaRPr lang="sv-SE" dirty="0"/>
          </a:p>
          <a:p>
            <a:r>
              <a:rPr lang="sv-SE" dirty="0" smtClean="0"/>
              <a:t>Finansiella stabiliteten inte hotad</a:t>
            </a:r>
          </a:p>
          <a:p>
            <a:pPr lvl="1"/>
            <a:r>
              <a:rPr lang="sv-SE" dirty="0" smtClean="0"/>
              <a:t>Få tecken på fundamental </a:t>
            </a:r>
            <a:r>
              <a:rPr lang="sv-SE" dirty="0" err="1" smtClean="0"/>
              <a:t>felprissättning</a:t>
            </a:r>
            <a:r>
              <a:rPr lang="sv-SE" dirty="0" smtClean="0"/>
              <a:t> av bostäder</a:t>
            </a:r>
          </a:p>
          <a:p>
            <a:pPr lvl="1"/>
            <a:r>
              <a:rPr lang="sv-SE" dirty="0" smtClean="0"/>
              <a:t>Men åtgärder för ökat utbud kan sänka jämviktspriset</a:t>
            </a:r>
          </a:p>
          <a:p>
            <a:pPr lvl="1"/>
            <a:r>
              <a:rPr lang="sv-SE" dirty="0" smtClean="0"/>
              <a:t>Hushållens skuldsättning inget hot mot finansiell stabilitet</a:t>
            </a:r>
          </a:p>
          <a:p>
            <a:pPr lvl="1"/>
            <a:r>
              <a:rPr lang="sv-SE" dirty="0" smtClean="0"/>
              <a:t>Ett isolerat prisfall skulle få begränsade realekonomiska konsekvenser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pPr lvl="1"/>
            <a:endParaRPr lang="sv-SE" dirty="0"/>
          </a:p>
          <a:p>
            <a:endParaRPr lang="sv-SE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0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Underskott i de offentliga finanserna – kräver åtstramning om överskottsmålet ska nås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7056215" cy="791617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dirty="0"/>
              <a:t>Faktiskt och konjunkturjusterat finansiellt </a:t>
            </a:r>
            <a:r>
              <a:rPr lang="sv-SE" dirty="0" smtClean="0"/>
              <a:t>sparande, procent av BNP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603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Låg statsskuld som faller ytterligare som andel av BNP efter 2013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575593"/>
          </a:xfrm>
        </p:spPr>
        <p:txBody>
          <a:bodyPr>
            <a:noAutofit/>
          </a:bodyPr>
          <a:lstStyle/>
          <a:p>
            <a:r>
              <a:rPr lang="sv-SE" dirty="0"/>
              <a:t>Konsoliderad bruttoskuld (Maastrichtskuld</a:t>
            </a:r>
            <a:r>
              <a:rPr lang="sv-SE" dirty="0" smtClean="0"/>
              <a:t>), miljarder kronor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900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Finanspolitiska utmaningar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 prognosen ligger 20 mdr kr ofinansierade finanspolitiska åtgärder 2014</a:t>
            </a:r>
          </a:p>
          <a:p>
            <a:endParaRPr lang="sv-SE" dirty="0" smtClean="0"/>
          </a:p>
          <a:p>
            <a:r>
              <a:rPr lang="sv-SE" dirty="0" smtClean="0"/>
              <a:t>Målkonflikt mellan att påskynda återhämtning och uppnå överskottsmålet, se fördjupning</a:t>
            </a:r>
          </a:p>
          <a:p>
            <a:endParaRPr lang="sv-SE" dirty="0" smtClean="0"/>
          </a:p>
          <a:p>
            <a:r>
              <a:rPr lang="sv-SE" dirty="0" smtClean="0"/>
              <a:t>Regeringen bör vara tydlig med hur man gör denna avvägning</a:t>
            </a:r>
          </a:p>
          <a:p>
            <a:endParaRPr lang="sv-SE" dirty="0" smtClean="0"/>
          </a:p>
          <a:p>
            <a:r>
              <a:rPr lang="sv-SE" dirty="0" smtClean="0"/>
              <a:t>Bibehållet offentligt åtagande på 2013 års nivå kräver skattehöjningar på 72 mdr kr t.o.m. 2017 om överskottsmålet ska nås (med KI:s makroprognos)</a:t>
            </a:r>
          </a:p>
          <a:p>
            <a:endParaRPr lang="sv-SE" dirty="0" smtClean="0"/>
          </a:p>
          <a:p>
            <a:r>
              <a:rPr lang="sv-SE" dirty="0" smtClean="0"/>
              <a:t>Men dags för en utredning om lämplig nivå på överskottsmålet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9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8937" y="260648"/>
            <a:ext cx="6912198" cy="706090"/>
          </a:xfrm>
        </p:spPr>
        <p:txBody>
          <a:bodyPr/>
          <a:lstStyle/>
          <a:p>
            <a:r>
              <a:rPr lang="sv-SE" dirty="0" smtClean="0"/>
              <a:t>Prognosen i sammandrag</a:t>
            </a:r>
            <a:br>
              <a:rPr lang="sv-SE" dirty="0" smtClean="0"/>
            </a:br>
            <a:r>
              <a:rPr lang="sv-SE" b="0" dirty="0" smtClean="0"/>
              <a:t>(mars 2013 inom parentes)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80303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159649"/>
            <a:ext cx="6860995" cy="3169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88937" y="1519238"/>
            <a:ext cx="7372375" cy="4618037"/>
            <a:chOff x="75" y="1001"/>
            <a:chExt cx="4630" cy="290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12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sz="1800" b="1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1,2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(-1,1)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720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(-1,4)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728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(-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5" y="342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Offentligt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finansiellt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sparande</a:t>
              </a:r>
              <a:r>
                <a:rPr lang="en-GB" sz="1800" baseline="300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712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1,00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(1,00)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720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1,00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(1,00)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728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1,00 </a:t>
              </a: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(1,00)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5" y="294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Reporänta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2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1,3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(1,4)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720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 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728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 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" y="246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KPIF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712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(8,2)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720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8,3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(8,2)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28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(8,0)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5" y="198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Arbetslöshet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712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2,5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(2,3)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720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(1,3)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728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(0,8)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5" y="150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BNP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712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2014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720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2013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728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2012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5" y="1001"/>
              <a:ext cx="1653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75" y="1001"/>
              <a:ext cx="1653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75" y="3909"/>
              <a:ext cx="4629" cy="1"/>
            </a:xfrm>
            <a:prstGeom prst="line">
              <a:avLst/>
            </a:prstGeom>
            <a:noFill/>
            <a:ln w="12600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75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704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1728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75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720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3712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4704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75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4704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75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704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75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75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4704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8342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Fördjupningar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/>
              <a:t>Lånar hushållen för </a:t>
            </a:r>
            <a:r>
              <a:rPr lang="sv-SE" i="1" dirty="0" smtClean="0"/>
              <a:t>mycket?</a:t>
            </a:r>
          </a:p>
          <a:p>
            <a:endParaRPr lang="sv-SE" i="1" dirty="0" smtClean="0"/>
          </a:p>
          <a:p>
            <a:r>
              <a:rPr lang="sv-SE" i="1" dirty="0" smtClean="0"/>
              <a:t>Alternativ </a:t>
            </a:r>
            <a:r>
              <a:rPr lang="sv-SE" i="1" dirty="0"/>
              <a:t>finanspolitik: Effekter på </a:t>
            </a:r>
            <a:r>
              <a:rPr lang="sv-SE" i="1" dirty="0" smtClean="0"/>
              <a:t>konjunktur-återhämtning </a:t>
            </a:r>
            <a:r>
              <a:rPr lang="sv-SE" i="1" dirty="0"/>
              <a:t>och offentligt finansiellt </a:t>
            </a:r>
            <a:r>
              <a:rPr lang="sv-SE" i="1" dirty="0" smtClean="0"/>
              <a:t>sparande</a:t>
            </a:r>
          </a:p>
          <a:p>
            <a:endParaRPr lang="sv-SE" i="1" dirty="0"/>
          </a:p>
          <a:p>
            <a:r>
              <a:rPr lang="sv-SE" i="1" dirty="0"/>
              <a:t>Ny befolkningsprognos påverkar prognosen för arbetsmarknaden på längre </a:t>
            </a:r>
            <a:r>
              <a:rPr lang="sv-SE" i="1" dirty="0" smtClean="0"/>
              <a:t>sikt</a:t>
            </a:r>
          </a:p>
          <a:p>
            <a:endParaRPr lang="sv-SE" i="1" dirty="0"/>
          </a:p>
          <a:p>
            <a:r>
              <a:rPr lang="sv-SE" i="1" dirty="0"/>
              <a:t>Framåtblickande indikatorer för </a:t>
            </a:r>
            <a:r>
              <a:rPr lang="sv-SE" i="1" dirty="0" smtClean="0"/>
              <a:t>byggproduktionen</a:t>
            </a:r>
          </a:p>
          <a:p>
            <a:endParaRPr lang="sv-SE" i="1" dirty="0"/>
          </a:p>
          <a:p>
            <a:r>
              <a:rPr lang="sv-SE" i="1" dirty="0" smtClean="0"/>
              <a:t>Det </a:t>
            </a:r>
            <a:r>
              <a:rPr lang="sv-SE" i="1" dirty="0"/>
              <a:t>svenska bytesförhållandets utveckling åren </a:t>
            </a:r>
            <a:r>
              <a:rPr lang="sv-SE" i="1" dirty="0" smtClean="0"/>
              <a:t>1998–2012</a:t>
            </a:r>
            <a:endParaRPr lang="sv-SE" i="1" dirty="0"/>
          </a:p>
          <a:p>
            <a:endParaRPr lang="en-GB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0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Svag industrikonjunktur i världen – inköpschefsindex nära 50-gränsen för tillväxt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sv-SE" dirty="0" smtClean="0"/>
          </a:p>
          <a:p>
            <a:endParaRPr lang="sv-SE" sz="3800" dirty="0" smtClean="0"/>
          </a:p>
          <a:p>
            <a:r>
              <a:rPr lang="sv-SE" sz="7200" dirty="0" smtClean="0"/>
              <a:t>Diffusionsindex, säsongsrensade månadsvärden</a:t>
            </a:r>
            <a:endParaRPr lang="sv-SE" sz="72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26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Stark börsutveckling trots svag realekonomi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Index 2006-12-29=100, dagsvärden, 5-dagars glidande medelvärde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700807"/>
            <a:ext cx="6798194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4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BNP fortsätter att falla i euroområdet, långsam konjunkturuppgång i USA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556792"/>
            <a:ext cx="6840760" cy="4275074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fontScale="92500"/>
          </a:bodyPr>
          <a:lstStyle/>
          <a:p>
            <a:r>
              <a:rPr lang="sv-SE" dirty="0" smtClean="0"/>
              <a:t>BNP,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2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BNP-tillväxten i världen ökar 2014-2015 – drivs främsta av starkare tillväxt i EU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484784"/>
            <a:ext cx="7344816" cy="4590080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sz="1900" dirty="0" smtClean="0"/>
              <a:t>BNP, procentuell förändring</a:t>
            </a:r>
            <a:endParaRPr lang="sv-SE" sz="19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2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Överraskande stark tillväxt första kvartalet – faller tillbaka andra kvartalet innan återhämtning påbörjas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08720"/>
            <a:ext cx="8352359" cy="791617"/>
          </a:xfrm>
        </p:spPr>
        <p:txBody>
          <a:bodyPr>
            <a:noAutofit/>
          </a:bodyPr>
          <a:lstStyle/>
          <a:p>
            <a:r>
              <a:rPr lang="sv-SE" dirty="0" smtClean="0"/>
              <a:t>Barometerindikator index medelvärde=100, månadsvärden respektive BNP,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628800"/>
            <a:ext cx="7489534" cy="4680520"/>
          </a:xfrm>
        </p:spPr>
      </p:pic>
    </p:spTree>
    <p:extLst>
      <p:ext uri="{BB962C8B-B14F-4D97-AF65-F5344CB8AC3E}">
        <p14:creationId xmlns:p14="http://schemas.microsoft.com/office/powerpoint/2010/main" val="28833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673</Words>
  <Application>Microsoft Office PowerPoint</Application>
  <PresentationFormat>A4 (210 x 297 mm)</PresentationFormat>
  <Paragraphs>130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27" baseType="lpstr">
      <vt:lpstr>Office-tema</vt:lpstr>
      <vt:lpstr>KONJUNKTURINSTITUTET</vt:lpstr>
      <vt:lpstr>Sammanfattning</vt:lpstr>
      <vt:lpstr>Prognosen i sammandrag (mars 2013 inom parentes)</vt:lpstr>
      <vt:lpstr>Fördjupningar</vt:lpstr>
      <vt:lpstr>Svag industrikonjunktur i världen – inköpschefsindex nära 50-gränsen för tillväxt</vt:lpstr>
      <vt:lpstr>Stark börsutveckling trots svag realekonomi</vt:lpstr>
      <vt:lpstr>BNP fortsätter att falla i euroområdet, långsam konjunkturuppgång i USA</vt:lpstr>
      <vt:lpstr>BNP-tillväxten i världen ökar 2014-2015 – drivs främsta av starkare tillväxt i EU</vt:lpstr>
      <vt:lpstr>Överraskande stark tillväxt första kvartalet – faller tillbaka andra kvartalet innan återhämtning påbörjas</vt:lpstr>
      <vt:lpstr>Export och investeringar faller – hushållens konsumtion växer skapligt, men ofrivillig lageruppbyggnad</vt:lpstr>
      <vt:lpstr>Viss förbättring av exportorderingång i industrin</vt:lpstr>
      <vt:lpstr>Genomsnittligt förtroende för den egna ekonomin enligt Hushållsbarometern</vt:lpstr>
      <vt:lpstr>Hushållens konsumtion viktig drivkraft</vt:lpstr>
      <vt:lpstr>Sysselsättning och arbetskraft fortsätter öka något mer än väntat</vt:lpstr>
      <vt:lpstr>Arbetslösheten har fortsatt stiga</vt:lpstr>
      <vt:lpstr>Stabil och jämförelsevis hög sysselsättningsgrad</vt:lpstr>
      <vt:lpstr>Hög ungdomsarbetslöshet i Sverige, men kanske ännu viktigare att studera antalet inaktiva ungdomar</vt:lpstr>
      <vt:lpstr>Industrin satte märket – treåriga avtal på måttlig nivå bäddar för låg inflation</vt:lpstr>
      <vt:lpstr>Fortsatt låg inflation 2013-2014</vt:lpstr>
      <vt:lpstr>Riksbanken rör inte reporäntan</vt:lpstr>
      <vt:lpstr>Hushållens skulder på historisk hög nivå</vt:lpstr>
      <vt:lpstr>Genomsnittliga tillgångar har stigit minst lika snabbt som skulderna</vt:lpstr>
      <vt:lpstr>Lånar hushållen för mycket?</vt:lpstr>
      <vt:lpstr>Underskott i de offentliga finanserna – kräver åtstramning om överskottsmålet ska nås</vt:lpstr>
      <vt:lpstr>Låg statsskuld som faller ytterligare som andel av BNP efter 2013</vt:lpstr>
      <vt:lpstr>Finanspolitiska utmaningar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Amie Peterson</dc:creator>
  <cp:lastModifiedBy>Rosmarie Andersson</cp:lastModifiedBy>
  <cp:revision>50</cp:revision>
  <cp:lastPrinted>2013-06-17T15:18:12Z</cp:lastPrinted>
  <dcterms:created xsi:type="dcterms:W3CDTF">2013-02-22T10:31:08Z</dcterms:created>
  <dcterms:modified xsi:type="dcterms:W3CDTF">2013-06-19T06:44:53Z</dcterms:modified>
</cp:coreProperties>
</file>