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0" r:id="rId2"/>
    <p:sldId id="262" r:id="rId3"/>
    <p:sldId id="261" r:id="rId4"/>
    <p:sldId id="259" r:id="rId5"/>
    <p:sldId id="265" r:id="rId6"/>
    <p:sldId id="263" r:id="rId7"/>
    <p:sldId id="264" r:id="rId8"/>
    <p:sldId id="268" r:id="rId9"/>
    <p:sldId id="270" r:id="rId10"/>
    <p:sldId id="310" r:id="rId11"/>
    <p:sldId id="269" r:id="rId12"/>
    <p:sldId id="299" r:id="rId13"/>
    <p:sldId id="273" r:id="rId14"/>
    <p:sldId id="274" r:id="rId15"/>
    <p:sldId id="277" r:id="rId16"/>
    <p:sldId id="276" r:id="rId17"/>
    <p:sldId id="279" r:id="rId18"/>
    <p:sldId id="306" r:id="rId19"/>
    <p:sldId id="311" r:id="rId20"/>
    <p:sldId id="297" r:id="rId21"/>
    <p:sldId id="305" r:id="rId22"/>
    <p:sldId id="301" r:id="rId23"/>
    <p:sldId id="284" r:id="rId24"/>
    <p:sldId id="285" r:id="rId25"/>
    <p:sldId id="312" r:id="rId26"/>
    <p:sldId id="302" r:id="rId27"/>
    <p:sldId id="303" r:id="rId28"/>
    <p:sldId id="286" r:id="rId29"/>
    <p:sldId id="307" r:id="rId30"/>
    <p:sldId id="315" r:id="rId31"/>
    <p:sldId id="293" r:id="rId32"/>
    <p:sldId id="290" r:id="rId33"/>
    <p:sldId id="291" r:id="rId34"/>
    <p:sldId id="309" r:id="rId35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EB56-E28A-403A-87F6-DEAB0FE24898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9C805-9DA2-4282-99F1-46546F754F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25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44D94-FEE3-4731-8E9E-12F4E465AB91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3E867-E654-4321-A866-D3FF0C17B9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5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27 augusti 2014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augusti 2014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7959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Utvecklingen i omvärlden talar för högre export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484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Exportorderingång i industrin stiger enligt Konjunkturbarometern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34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Exportorderingång började öka i vintras enligt barometern, men inte enligt SCB:s statistik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3-månaders glidande medel-värde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845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Bostadsbyggandet ökar kraftigt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Antal påbörjade </a:t>
            </a:r>
            <a:r>
              <a:rPr lang="sv-SE" dirty="0"/>
              <a:t>lägenheter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62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Men fortfarande på en historiskt sett ganska låg 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Antal färdigställda </a:t>
            </a:r>
            <a:r>
              <a:rPr lang="sv-SE" dirty="0"/>
              <a:t>lägenheter i flerfamiljs- och småhus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56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Skattesänkningar och låg inflation har givit hushållen stark inkomstutveckling – konsumtionen viktig drivkraft i återhämtningen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48097" y="1412776"/>
            <a:ext cx="7560840" cy="504056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39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Ännu starkare konsumtion i närtid möjlig, men dämpat stämningsläge bland hushållen nu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1" y="1052736"/>
            <a:ext cx="6840760" cy="720403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konfidensindikator, 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59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Sysselsättningen ökar jämförelsevis mycket och arbetslöshet är på väg att vända 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80728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55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Bekräftas av företagens anställningsplaner enligt barometern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24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5" cy="850106"/>
          </a:xfrm>
        </p:spPr>
        <p:txBody>
          <a:bodyPr>
            <a:normAutofit/>
          </a:bodyPr>
          <a:lstStyle/>
          <a:p>
            <a:r>
              <a:rPr lang="sv-SE" dirty="0"/>
              <a:t>Långtidsarbetslösheten har stigit efter finanskrisen, men inte så mycket som man kunde befara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40759" cy="720080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arbetskraften, 16-64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31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Återhämtningen i ekonomin dröjer</a:t>
            </a:r>
          </a:p>
          <a:p>
            <a:endParaRPr lang="sv-SE" dirty="0"/>
          </a:p>
          <a:p>
            <a:r>
              <a:rPr lang="sv-SE" dirty="0" smtClean="0"/>
              <a:t>Trög export</a:t>
            </a:r>
          </a:p>
          <a:p>
            <a:endParaRPr lang="sv-SE" dirty="0"/>
          </a:p>
          <a:p>
            <a:r>
              <a:rPr lang="sv-SE" dirty="0" smtClean="0"/>
              <a:t>Bostadsbyggandet ökar starkt</a:t>
            </a:r>
          </a:p>
          <a:p>
            <a:endParaRPr lang="sv-SE" dirty="0"/>
          </a:p>
          <a:p>
            <a:r>
              <a:rPr lang="sv-SE" dirty="0" smtClean="0"/>
              <a:t>Påfallande stark sysselsättning i förhållande till den ekonomiska tillväxten</a:t>
            </a:r>
          </a:p>
          <a:p>
            <a:endParaRPr lang="sv-SE" dirty="0"/>
          </a:p>
          <a:p>
            <a:r>
              <a:rPr lang="sv-SE" dirty="0" smtClean="0"/>
              <a:t>Riksbankens sänkning av reporäntan bidrar till högre inflation närmare målet</a:t>
            </a:r>
          </a:p>
          <a:p>
            <a:endParaRPr lang="sv-SE" dirty="0"/>
          </a:p>
          <a:p>
            <a:r>
              <a:rPr lang="sv-SE" dirty="0" smtClean="0"/>
              <a:t>Finanspolitiken stramas åt efter valet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4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Andelen långtidsarbetslösa av alla arbetslösa faller svagt trots oförändrad total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84207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alla arbetslösa, säsongsrensade kvartalsvärden, 16-64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3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 av befolkningen 15–74 år,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67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Sverige har högst sysselsättningsgrad i EU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befolkningen, 20–64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2543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Snart 4 år med inflation under 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12199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Konsumentpriser,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26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Perioden med exceptionellt låg prisökningstakt sannolikt redan 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säsongsrensade månadsvärden, 3 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Anm.: Livsmedel väger 13 procent och tjänster 28 procent i KPI.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71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Gradvis högre pris- och löneökningstakt när konjunkturläget förstärks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63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Lågt resursutnyttjande både i OECD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BNP-gap,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83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Fed och Bank </a:t>
            </a:r>
            <a:r>
              <a:rPr lang="sv-SE" dirty="0" err="1" smtClean="0"/>
              <a:t>of</a:t>
            </a:r>
            <a:r>
              <a:rPr lang="sv-SE" dirty="0" smtClean="0"/>
              <a:t> England börjar höja styrräntan 2015 –ECB avvaktar till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7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Oförändrad reporänta till slutet av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856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Förutsättningar för finanspolitiken framöver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8504" y="1124744"/>
            <a:ext cx="7272808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Det makroekonomiska huvudscenariot</a:t>
            </a:r>
          </a:p>
          <a:p>
            <a:pPr lvl="1"/>
            <a:r>
              <a:rPr lang="sv-SE" dirty="0" smtClean="0"/>
              <a:t>Konjunkturläget förbättras fr.o.m. 2015 och blir balanserat 2017</a:t>
            </a:r>
          </a:p>
          <a:p>
            <a:pPr lvl="1"/>
            <a:r>
              <a:rPr lang="sv-SE" dirty="0" smtClean="0"/>
              <a:t>Ökad sysselsättning och stigande reallöner</a:t>
            </a:r>
          </a:p>
          <a:p>
            <a:pPr lvl="1"/>
            <a:endParaRPr lang="sv-SE" dirty="0"/>
          </a:p>
          <a:p>
            <a:r>
              <a:rPr lang="sv-SE" dirty="0" smtClean="0"/>
              <a:t>Expansiv finanspolitik sedan finanskrisen</a:t>
            </a:r>
          </a:p>
          <a:p>
            <a:pPr lvl="1"/>
            <a:r>
              <a:rPr lang="sv-SE" dirty="0" smtClean="0"/>
              <a:t>Konjunkturjusterat sparande -1,2 procent av potentiell BNP i år, långt under överskottsmålet på 1 procent </a:t>
            </a:r>
          </a:p>
          <a:p>
            <a:pPr lvl="1"/>
            <a:r>
              <a:rPr lang="sv-SE" dirty="0" smtClean="0"/>
              <a:t>Har mildrat konjunkturnedgången, men kräver åtstramning när konjunkturen stärks</a:t>
            </a:r>
          </a:p>
          <a:p>
            <a:pPr lvl="1"/>
            <a:endParaRPr lang="sv-SE" dirty="0"/>
          </a:p>
          <a:p>
            <a:r>
              <a:rPr lang="sv-SE" dirty="0" smtClean="0"/>
              <a:t>Demografiska försörjningsbördan har vänt upp</a:t>
            </a:r>
          </a:p>
          <a:p>
            <a:pPr lvl="1"/>
            <a:r>
              <a:rPr lang="sv-SE" dirty="0" smtClean="0"/>
              <a:t>Skapar mindre automatisk budgetförstärkning än under perioden fram till 2005</a:t>
            </a:r>
          </a:p>
          <a:p>
            <a:pPr marL="180975" lvl="1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(juni 2014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(-2,1)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,6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(3,0)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43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6860995" cy="418058"/>
          </a:xfrm>
        </p:spPr>
        <p:txBody>
          <a:bodyPr/>
          <a:lstStyle/>
          <a:p>
            <a:r>
              <a:rPr lang="sv-SE" dirty="0" smtClean="0"/>
              <a:t>Konjunkturinstitutets beräkningsmetod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8992" y="980728"/>
            <a:ext cx="7200800" cy="5112568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Antaganden:</a:t>
            </a:r>
          </a:p>
          <a:p>
            <a:pPr lvl="1"/>
            <a:r>
              <a:rPr lang="sv-SE" dirty="0" smtClean="0"/>
              <a:t>Makroekonomisk utveckling (potentiell BNP) </a:t>
            </a:r>
            <a:r>
              <a:rPr lang="sv-SE" dirty="0" smtClean="0">
                <a:latin typeface="Arial"/>
                <a:cs typeface="Arial"/>
              </a:rPr>
              <a:t>→</a:t>
            </a:r>
            <a:r>
              <a:rPr lang="sv-SE" dirty="0" smtClean="0"/>
              <a:t> skatteintäkter</a:t>
            </a:r>
          </a:p>
          <a:p>
            <a:pPr lvl="1"/>
            <a:r>
              <a:rPr lang="sv-SE" dirty="0" smtClean="0"/>
              <a:t>Överskottsmålet ligger fast </a:t>
            </a:r>
          </a:p>
          <a:p>
            <a:pPr lvl="1"/>
            <a:r>
              <a:rPr lang="sv-SE" dirty="0" smtClean="0"/>
              <a:t>Oförändrad personaltäthet </a:t>
            </a:r>
            <a:r>
              <a:rPr lang="sv-SE" dirty="0"/>
              <a:t>i välfärdstjänster och </a:t>
            </a:r>
            <a:r>
              <a:rPr lang="sv-SE" dirty="0" smtClean="0"/>
              <a:t>ersättningsgrad </a:t>
            </a:r>
            <a:r>
              <a:rPr lang="sv-SE" dirty="0"/>
              <a:t>i sociala </a:t>
            </a:r>
            <a:r>
              <a:rPr lang="sv-SE" dirty="0" smtClean="0"/>
              <a:t>transfereringar (bibehållet offentligt åtagande)</a:t>
            </a:r>
            <a:br>
              <a:rPr lang="sv-SE" dirty="0" smtClean="0"/>
            </a:br>
            <a:endParaRPr lang="sv-SE" dirty="0" smtClean="0"/>
          </a:p>
          <a:p>
            <a:pPr marL="180975" lvl="1" indent="0">
              <a:buNone/>
            </a:pPr>
            <a:r>
              <a:rPr lang="sv-SE" dirty="0" smtClean="0"/>
              <a:t>=&gt; Skatteförändringar som krävs för att få kalkylen att gå ihop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Med oförändrade regler i finanspolitiken ökar sparandet (automatisk budgetförstärkning), men det saknas </a:t>
            </a:r>
            <a:r>
              <a:rPr lang="sv-SE" b="1" dirty="0" smtClean="0"/>
              <a:t>58 mdkr </a:t>
            </a:r>
            <a:r>
              <a:rPr lang="sv-SE" dirty="0" smtClean="0"/>
              <a:t>2018 för att nå överskottsmålet</a:t>
            </a:r>
          </a:p>
          <a:p>
            <a:pPr lvl="1"/>
            <a:r>
              <a:rPr lang="sv-SE" dirty="0" smtClean="0"/>
              <a:t>Budgetutrymmet är minus 58 mdkr</a:t>
            </a:r>
          </a:p>
          <a:p>
            <a:endParaRPr lang="sv-SE" dirty="0" smtClean="0"/>
          </a:p>
          <a:p>
            <a:r>
              <a:rPr lang="sv-SE" dirty="0" smtClean="0"/>
              <a:t>Ett bibehållet åtagande innebär </a:t>
            </a:r>
            <a:r>
              <a:rPr lang="sv-SE" b="1" dirty="0" smtClean="0"/>
              <a:t>53 mdkr </a:t>
            </a:r>
            <a:r>
              <a:rPr lang="sv-SE" dirty="0" smtClean="0"/>
              <a:t>utgiftsökningar för staten 2018</a:t>
            </a:r>
          </a:p>
          <a:p>
            <a:endParaRPr lang="sv-SE" dirty="0"/>
          </a:p>
          <a:p>
            <a:r>
              <a:rPr lang="sv-SE" dirty="0" smtClean="0"/>
              <a:t>Skattehöjningar i staten på 58+53=</a:t>
            </a:r>
            <a:r>
              <a:rPr lang="sv-SE" b="1" dirty="0" smtClean="0"/>
              <a:t>111 mdkr</a:t>
            </a:r>
            <a:r>
              <a:rPr lang="sv-SE" dirty="0" smtClean="0"/>
              <a:t> 2018</a:t>
            </a:r>
            <a:endParaRPr lang="sv-SE" dirty="0"/>
          </a:p>
          <a:p>
            <a:r>
              <a:rPr lang="sv-SE" dirty="0" smtClean="0"/>
              <a:t>Dessutom höjer kommunerna skatten så att totala skatter höjs med </a:t>
            </a:r>
            <a:r>
              <a:rPr lang="sv-SE" b="1" dirty="0" smtClean="0"/>
              <a:t>120 mdkr</a:t>
            </a:r>
            <a:r>
              <a:rPr lang="sv-SE" dirty="0" smtClean="0"/>
              <a:t> 2018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620688"/>
            <a:ext cx="6860995" cy="360363"/>
          </a:xfrm>
        </p:spPr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Höger 5"/>
          <p:cNvSpPr/>
          <p:nvPr/>
        </p:nvSpPr>
        <p:spPr>
          <a:xfrm>
            <a:off x="848136" y="2450604"/>
            <a:ext cx="36004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88096" y="5063467"/>
            <a:ext cx="36004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92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Åtstramande finanspolitik väntar efter valet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984207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</a:t>
            </a:r>
            <a:r>
              <a:rPr lang="sv-SE" dirty="0"/>
              <a:t>sparande och konjunkturjusterat sparande i offentlig </a:t>
            </a:r>
            <a:r>
              <a:rPr lang="sv-SE" dirty="0" smtClean="0"/>
              <a:t>sektor, 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164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Stramare finanspolitik är naturligt vid konjunkturuppgång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7" y="1628800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7056214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I scenariot höjs skattekvoten 2018 till ungefär samma </a:t>
            </a:r>
            <a:r>
              <a:rPr lang="sv-SE" dirty="0"/>
              <a:t>nivå som </a:t>
            </a:r>
            <a:r>
              <a:rPr lang="sv-SE" dirty="0" smtClean="0"/>
              <a:t>2009-2010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Skatteintäkter,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24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(juni 2014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(-2,1)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(1,3)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,6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(3,0)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845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Makroekonomiska effekter av ett bostadsprisfall i </a:t>
            </a:r>
            <a:r>
              <a:rPr lang="sv-SE" i="1" dirty="0" smtClean="0"/>
              <a:t>Sverige</a:t>
            </a:r>
          </a:p>
          <a:p>
            <a:endParaRPr lang="sv-SE" i="1" dirty="0" smtClean="0"/>
          </a:p>
          <a:p>
            <a:r>
              <a:rPr lang="sv-SE" i="1" dirty="0" smtClean="0"/>
              <a:t>Osäkra </a:t>
            </a:r>
            <a:r>
              <a:rPr lang="sv-SE" i="1" dirty="0"/>
              <a:t>preliminära nationalräkenskapsdata försvårar </a:t>
            </a:r>
            <a:r>
              <a:rPr lang="sv-SE" i="1" dirty="0" smtClean="0"/>
              <a:t>prognosarbetet</a:t>
            </a:r>
          </a:p>
          <a:p>
            <a:endParaRPr lang="sv-SE" i="1" dirty="0"/>
          </a:p>
          <a:p>
            <a:r>
              <a:rPr lang="sv-SE" i="1" dirty="0"/>
              <a:t>Nationalräkenskaperna byter regelverk till ENS </a:t>
            </a:r>
            <a:r>
              <a:rPr lang="sv-SE" i="1" dirty="0" smtClean="0"/>
              <a:t>2010</a:t>
            </a:r>
          </a:p>
          <a:p>
            <a:endParaRPr lang="sv-SE" i="1" dirty="0"/>
          </a:p>
          <a:p>
            <a:r>
              <a:rPr lang="sv-SE" i="1" dirty="0"/>
              <a:t>Långtidsarbetslösheten på svensk </a:t>
            </a:r>
            <a:r>
              <a:rPr lang="sv-SE" i="1" dirty="0" smtClean="0"/>
              <a:t>arbetsmarknad</a:t>
            </a:r>
          </a:p>
          <a:p>
            <a:endParaRPr lang="sv-SE" i="1" dirty="0"/>
          </a:p>
          <a:p>
            <a:r>
              <a:rPr lang="sv-SE" i="1" dirty="0"/>
              <a:t>Inflationsförväntningar uppdelade på kön, ålder och </a:t>
            </a:r>
            <a:r>
              <a:rPr lang="sv-SE" i="1" dirty="0" smtClean="0"/>
              <a:t>utbildning</a:t>
            </a:r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Tillväxten i OECD ökar igen efter svackan första halvåret, men risk för svagare utveckling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80728"/>
            <a:ext cx="6840191" cy="503585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47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61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44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Svag tillväxt första halvåret även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1674209"/>
            <a:ext cx="6625431" cy="414050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8568383" cy="791617"/>
          </a:xfrm>
        </p:spPr>
        <p:txBody>
          <a:bodyPr>
            <a:normAutofit/>
          </a:bodyPr>
          <a:lstStyle/>
          <a:p>
            <a:r>
              <a:rPr lang="sv-SE" dirty="0"/>
              <a:t>I</a:t>
            </a:r>
            <a:r>
              <a:rPr lang="sv-SE" dirty="0" smtClean="0"/>
              <a:t>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87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Fortsatt svag efterfrågan på svensk 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Total export, 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99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810</Words>
  <Application>Microsoft Office PowerPoint</Application>
  <PresentationFormat>A4 (210 x 297 mm)</PresentationFormat>
  <Paragraphs>163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5" baseType="lpstr">
      <vt:lpstr>Office-tema</vt:lpstr>
      <vt:lpstr>KONJUNKTURINSTITUTET</vt:lpstr>
      <vt:lpstr>Sammanfattning</vt:lpstr>
      <vt:lpstr>Prognosen i sammandrag (juni 2014 inom parentes)</vt:lpstr>
      <vt:lpstr>Fördjupningar</vt:lpstr>
      <vt:lpstr>Tillväxten i OECD ökar igen efter svackan första halvåret, men risk för svagare utveckling</vt:lpstr>
      <vt:lpstr>Förtroendeindikatorer för tillverkningsindustrin i USA, euroområdet och Storbritannien</vt:lpstr>
      <vt:lpstr>Konsumentförtroende i USA, euroområdet och Storbritannien</vt:lpstr>
      <vt:lpstr>Svag tillväxt första halvåret även i Sverige</vt:lpstr>
      <vt:lpstr>Fortsatt svag efterfrågan på svensk export</vt:lpstr>
      <vt:lpstr>Utvecklingen i omvärlden talar för högre export</vt:lpstr>
      <vt:lpstr>Exportorderingång i industrin stiger enligt Konjunkturbarometern</vt:lpstr>
      <vt:lpstr>Exportorderingång började öka i vintras enligt barometern, men inte enligt SCB:s statistik</vt:lpstr>
      <vt:lpstr>Bostadsbyggandet ökar kraftigt</vt:lpstr>
      <vt:lpstr>Men fortfarande på en historiskt sett ganska låg nivå</vt:lpstr>
      <vt:lpstr>Skattesänkningar och låg inflation har givit hushållen stark inkomstutveckling – konsumtionen viktig drivkraft i återhämtningen</vt:lpstr>
      <vt:lpstr>Ännu starkare konsumtion i närtid möjlig, men dämpat stämningsläge bland hushållen nu</vt:lpstr>
      <vt:lpstr>Sysselsättningen ökar jämförelsevis mycket och arbetslöshet är på väg att vända ner</vt:lpstr>
      <vt:lpstr>Bekräftas av företagens anställningsplaner enligt barometern</vt:lpstr>
      <vt:lpstr>Långtidsarbetslösheten har stigit efter finanskrisen, men inte så mycket som man kunde befara</vt:lpstr>
      <vt:lpstr>Andelen långtidsarbetslösa av alla arbetslösa faller svagt trots oförändrad total arbetslöshet</vt:lpstr>
      <vt:lpstr>Sysselsatta och sysselsättningsgrad</vt:lpstr>
      <vt:lpstr>Sverige har högst sysselsättningsgrad i EU</vt:lpstr>
      <vt:lpstr>Snart 4 år med inflation under målet</vt:lpstr>
      <vt:lpstr>Perioden med exceptionellt låg prisökningstakt sannolikt redan över</vt:lpstr>
      <vt:lpstr>Gradvis högre pris- och löneökningstakt när konjunkturläget förstärks</vt:lpstr>
      <vt:lpstr>Lågt resursutnyttjande både i OECD och Sverige</vt:lpstr>
      <vt:lpstr>Fed och Bank of England börjar höja styrräntan 2015 –ECB avvaktar till 2017</vt:lpstr>
      <vt:lpstr>Oförändrad reporänta till slutet av 2015</vt:lpstr>
      <vt:lpstr>Förutsättningar för finanspolitiken framöver</vt:lpstr>
      <vt:lpstr>Konjunkturinstitutets beräkningsmetod</vt:lpstr>
      <vt:lpstr>Åtstramande finanspolitik väntar efter valet</vt:lpstr>
      <vt:lpstr>Stramare finanspolitik är naturligt vid konjunkturuppgång</vt:lpstr>
      <vt:lpstr>I scenariot höjs skattekvoten 2018 till ungefär samma nivå som 2009-2010</vt:lpstr>
      <vt:lpstr>Prognosen i sammandrag (juni 2014 inom parentes)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57</cp:revision>
  <cp:lastPrinted>2014-08-26T13:57:29Z</cp:lastPrinted>
  <dcterms:created xsi:type="dcterms:W3CDTF">2013-02-22T10:31:08Z</dcterms:created>
  <dcterms:modified xsi:type="dcterms:W3CDTF">2014-08-27T06:14:21Z</dcterms:modified>
</cp:coreProperties>
</file>