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7" r:id="rId28"/>
    <p:sldId id="308" r:id="rId29"/>
    <p:sldId id="309" r:id="rId30"/>
    <p:sldId id="310" r:id="rId31"/>
    <p:sldId id="311" r:id="rId32"/>
    <p:sldId id="312" r:id="rId33"/>
    <p:sldId id="313" r:id="rId34"/>
    <p:sldId id="314" r:id="rId35"/>
    <p:sldId id="315" r:id="rId36"/>
    <p:sldId id="316" r:id="rId37"/>
    <p:sldId id="317" r:id="rId38"/>
    <p:sldId id="318" r:id="rId39"/>
    <p:sldId id="319" r:id="rId40"/>
    <p:sldId id="320" r:id="rId41"/>
    <p:sldId id="321" r:id="rId42"/>
    <p:sldId id="322" r:id="rId43"/>
    <p:sldId id="323" r:id="rId44"/>
    <p:sldId id="324" r:id="rId45"/>
    <p:sldId id="325" r:id="rId46"/>
    <p:sldId id="326" r:id="rId47"/>
    <p:sldId id="327" r:id="rId48"/>
    <p:sldId id="328" r:id="rId49"/>
    <p:sldId id="329" r:id="rId50"/>
    <p:sldId id="330" r:id="rId51"/>
    <p:sldId id="331" r:id="rId52"/>
  </p:sldIdLst>
  <p:sldSz cx="9906000" cy="6858000" type="A4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2F2"/>
    <a:srgbClr val="D9D9D9"/>
    <a:srgbClr val="4D4D4D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668" y="-690"/>
      </p:cViewPr>
      <p:guideLst>
        <p:guide orient="horz" pos="164"/>
        <p:guide orient="horz" pos="781"/>
        <p:guide orient="horz" pos="835"/>
        <p:guide orient="horz" pos="3843"/>
        <p:guide pos="172"/>
        <p:guide pos="6101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4"/>
          <p:cNvGrpSpPr>
            <a:grpSpLocks/>
          </p:cNvGrpSpPr>
          <p:nvPr userDrawn="1"/>
        </p:nvGrpSpPr>
        <p:grpSpPr bwMode="auto">
          <a:xfrm>
            <a:off x="1552575" y="3175"/>
            <a:ext cx="8353425" cy="6854825"/>
            <a:chOff x="978" y="2"/>
            <a:chExt cx="5262" cy="4318"/>
          </a:xfrm>
        </p:grpSpPr>
        <p:pic>
          <p:nvPicPr>
            <p:cNvPr id="8" name="Picture 20" descr="sv logotyp 20 cm 6% beskure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8" y="2"/>
              <a:ext cx="5262" cy="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" name="Group 21"/>
            <p:cNvGrpSpPr>
              <a:grpSpLocks/>
            </p:cNvGrpSpPr>
            <p:nvPr/>
          </p:nvGrpSpPr>
          <p:grpSpPr bwMode="auto">
            <a:xfrm>
              <a:off x="5269" y="2406"/>
              <a:ext cx="821" cy="1728"/>
              <a:chOff x="5252" y="2424"/>
              <a:chExt cx="821" cy="1728"/>
            </a:xfrm>
          </p:grpSpPr>
          <p:pic>
            <p:nvPicPr>
              <p:cNvPr id="11" name="Picture 22" descr="Miljoekonom_liteni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600" y="3979"/>
                <a:ext cx="120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3" descr="Analysunderla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423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24" descr="Barometernliten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5" y="3414"/>
                <a:ext cx="126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25" descr="Konjlaget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414"/>
                <a:ext cx="120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26" descr="Lonebildn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979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27" descr="Specialstudier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28" descr="SwedishEconomy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2" y="3700"/>
                <a:ext cx="12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29" descr="WageFormation2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" y="3979"/>
                <a:ext cx="121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30" descr="Workingpaper2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99" y="3700"/>
                <a:ext cx="12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31" descr="Grå logotyp från eps copy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255" y="2424"/>
                <a:ext cx="818" cy="8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0" name="Picture 32" descr="Grå logotyp från eps cop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62" y="2406"/>
              <a:ext cx="818" cy="8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273050" y="6116637"/>
            <a:ext cx="6934200" cy="316931"/>
          </a:xfrm>
        </p:spPr>
        <p:txBody>
          <a:bodyPr/>
          <a:lstStyle>
            <a:lvl1pPr marL="0" indent="0" algn="l">
              <a:buNone/>
              <a:defRPr b="1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namn på ansvarig(a) föredragshållare</a:t>
            </a:r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9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30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3252805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7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1774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418058"/>
          </a:xfrm>
        </p:spPr>
        <p:txBody>
          <a:bodyPr/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319213"/>
            <a:ext cx="6502221" cy="4774083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  <p:sp>
        <p:nvSpPr>
          <p:cNvPr id="9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1529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31825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3967770" y="1325563"/>
            <a:ext cx="3168000" cy="4764686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8" name="Underrubrik 2"/>
          <p:cNvSpPr>
            <a:spLocks noGrp="1"/>
          </p:cNvSpPr>
          <p:nvPr>
            <p:ph type="subTitle" idx="14" hasCustomPrompt="1"/>
          </p:nvPr>
        </p:nvSpPr>
        <p:spPr>
          <a:xfrm>
            <a:off x="273050" y="6116637"/>
            <a:ext cx="6860995" cy="316931"/>
          </a:xfrm>
        </p:spPr>
        <p:txBody>
          <a:bodyPr>
            <a:noAutofit/>
          </a:bodyPr>
          <a:lstStyle>
            <a:lvl1pPr marL="0" indent="0" algn="l">
              <a:buNone/>
              <a:defRPr sz="1400" b="0" baseline="0">
                <a:solidFill>
                  <a:srgbClr val="4D4D4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dirty="0" smtClean="0"/>
              <a:t>Skriv anmärkning eller källa </a:t>
            </a:r>
            <a:r>
              <a:rPr lang="sv-SE" dirty="0" err="1" smtClean="0"/>
              <a:t>e.dyl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71371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40567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1861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nehållsförteck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31824" y="1700808"/>
            <a:ext cx="6502221" cy="4743124"/>
          </a:xfrm>
        </p:spPr>
        <p:txBody>
          <a:bodyPr/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A2019E-6387-4EE7-9D57-BB56FA1D45AA}" type="datetimeFigureOut">
              <a:rPr lang="sv-SE" smtClean="0"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3" name="textruta 22"/>
          <p:cNvSpPr txBox="1"/>
          <p:nvPr userDrawn="1"/>
        </p:nvSpPr>
        <p:spPr>
          <a:xfrm>
            <a:off x="631825" y="1319213"/>
            <a:ext cx="6515100" cy="3815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333333"/>
                </a:solidFill>
              </a:rPr>
              <a:t>Innehållsförteckning</a:t>
            </a:r>
            <a:endParaRPr lang="sv-SE" b="1" dirty="0">
              <a:solidFill>
                <a:srgbClr val="333333"/>
              </a:solidFill>
            </a:endParaRPr>
          </a:p>
        </p:txBody>
      </p:sp>
      <p:sp>
        <p:nvSpPr>
          <p:cNvPr id="24" name="textruta 23"/>
          <p:cNvSpPr txBox="1"/>
          <p:nvPr userDrawn="1"/>
        </p:nvSpPr>
        <p:spPr>
          <a:xfrm>
            <a:off x="273050" y="273050"/>
            <a:ext cx="9504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b="1" dirty="0" smtClean="0">
                <a:solidFill>
                  <a:srgbClr val="4D4D4D"/>
                </a:solidFill>
              </a:rPr>
              <a:t>Konjunkturinstitutet</a:t>
            </a:r>
            <a:endParaRPr lang="sv-SE" b="1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0943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 hasCustomPrompt="1"/>
          </p:nvPr>
        </p:nvSpPr>
        <p:spPr>
          <a:xfrm>
            <a:off x="273050" y="1773238"/>
            <a:ext cx="9412288" cy="1064004"/>
          </a:xfrm>
        </p:spPr>
        <p:txBody>
          <a:bodyPr anchor="t">
            <a:noAutofit/>
          </a:bodyPr>
          <a:lstStyle>
            <a:lvl1pPr marL="0" indent="0">
              <a:buNone/>
              <a:defRPr sz="3600" b="1">
                <a:solidFill>
                  <a:srgbClr val="33333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dirty="0" smtClean="0"/>
              <a:t>Avsnitt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D046C0-1CA2-4C04-85DE-8D258BC54A86}" type="slidenum">
              <a:rPr lang="sv-SE" smtClean="0"/>
              <a:t>‹#›</a:t>
            </a:fld>
            <a:endParaRPr lang="sv-SE"/>
          </a:p>
        </p:txBody>
      </p:sp>
      <p:sp>
        <p:nvSpPr>
          <p:cNvPr id="21" name="Rubrik 1"/>
          <p:cNvSpPr>
            <a:spLocks noGrp="1"/>
          </p:cNvSpPr>
          <p:nvPr>
            <p:ph type="title" hasCustomPrompt="1"/>
          </p:nvPr>
        </p:nvSpPr>
        <p:spPr>
          <a:xfrm>
            <a:off x="273050" y="274638"/>
            <a:ext cx="6860995" cy="418058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 smtClean="0"/>
              <a:t>Klicka här för att lägga till rubrik</a:t>
            </a:r>
            <a:endParaRPr lang="sv-SE" dirty="0"/>
          </a:p>
        </p:txBody>
      </p:sp>
      <p:sp>
        <p:nvSpPr>
          <p:cNvPr id="23" name="Platshållare för text 7"/>
          <p:cNvSpPr>
            <a:spLocks noGrp="1"/>
          </p:cNvSpPr>
          <p:nvPr>
            <p:ph type="body" sz="quarter" idx="13" hasCustomPrompt="1"/>
          </p:nvPr>
        </p:nvSpPr>
        <p:spPr>
          <a:xfrm>
            <a:off x="273049" y="765175"/>
            <a:ext cx="6860995" cy="360363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sv-SE" dirty="0" smtClean="0"/>
              <a:t>Klicka här för lägga till underrubrik</a:t>
            </a:r>
          </a:p>
        </p:txBody>
      </p:sp>
    </p:spTree>
    <p:extLst>
      <p:ext uri="{BB962C8B-B14F-4D97-AF65-F5344CB8AC3E}">
        <p14:creationId xmlns:p14="http://schemas.microsoft.com/office/powerpoint/2010/main" val="1097292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jpeg"/><Relationship Id="rId18" Type="http://schemas.openxmlformats.org/officeDocument/2006/relationships/image" Target="../media/image9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jpeg"/><Relationship Id="rId17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7.jpe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6.jpeg"/><Relationship Id="rId10" Type="http://schemas.openxmlformats.org/officeDocument/2006/relationships/image" Target="../media/image1.jpeg"/><Relationship Id="rId19" Type="http://schemas.openxmlformats.org/officeDocument/2006/relationships/image" Target="../media/image10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3"/>
          <p:cNvGrpSpPr>
            <a:grpSpLocks/>
          </p:cNvGrpSpPr>
          <p:nvPr userDrawn="1"/>
        </p:nvGrpSpPr>
        <p:grpSpPr bwMode="auto">
          <a:xfrm>
            <a:off x="7213600" y="0"/>
            <a:ext cx="2692400" cy="6343650"/>
            <a:chOff x="4544" y="0"/>
            <a:chExt cx="1696" cy="3996"/>
          </a:xfrm>
        </p:grpSpPr>
        <p:grpSp>
          <p:nvGrpSpPr>
            <p:cNvPr id="8" name="Group 90"/>
            <p:cNvGrpSpPr>
              <a:grpSpLocks/>
            </p:cNvGrpSpPr>
            <p:nvPr/>
          </p:nvGrpSpPr>
          <p:grpSpPr bwMode="auto">
            <a:xfrm>
              <a:off x="5728" y="3223"/>
              <a:ext cx="367" cy="773"/>
              <a:chOff x="5728" y="3223"/>
              <a:chExt cx="367" cy="773"/>
            </a:xfrm>
          </p:grpSpPr>
          <p:pic>
            <p:nvPicPr>
              <p:cNvPr id="10" name="Picture 65" descr="Miljoekonom_liteni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1" name="Picture 66" descr="Analysunderlag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669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67" descr="Barometernliten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3" y="3665"/>
                <a:ext cx="56" cy="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" name="Picture 68" descr="Konjlaget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665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" name="Picture 69" descr="Lonebildn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918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Picture 70" descr="Specialstudier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" name="Picture 71" descr="SwedishEconomy2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9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72" descr="WageFormation2"/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41" y="3918"/>
                <a:ext cx="54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73" descr="Workingpaper2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85" y="3793"/>
                <a:ext cx="54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" name="Picture 89" descr="Grå logotyp från eps copy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28" y="3223"/>
                <a:ext cx="367" cy="3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9" name="Picture 92" descr="sv logotyp 8 cm 6% beskruren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44" y="0"/>
              <a:ext cx="1696" cy="1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93306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v-SE" dirty="0" smtClean="0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1824" y="1319213"/>
            <a:ext cx="6502221" cy="51247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dirty="0" smtClean="0"/>
              <a:t>Klicka här för att ändra format på bakgrundstexten</a:t>
            </a:r>
          </a:p>
          <a:p>
            <a:pPr lvl="1"/>
            <a:r>
              <a:rPr lang="sv-SE" dirty="0" smtClean="0"/>
              <a:t>Nivå två</a:t>
            </a:r>
          </a:p>
          <a:p>
            <a:pPr lvl="2"/>
            <a:r>
              <a:rPr lang="sv-SE" dirty="0" smtClean="0"/>
              <a:t>Nivå tre</a:t>
            </a:r>
          </a:p>
          <a:p>
            <a:pPr lvl="3"/>
            <a:r>
              <a:rPr lang="sv-SE" dirty="0" smtClean="0"/>
              <a:t>Nivå fyra</a:t>
            </a:r>
          </a:p>
          <a:p>
            <a:pPr lvl="4"/>
            <a:r>
              <a:rPr lang="sv-SE" dirty="0" smtClean="0"/>
              <a:t>Nivå fem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273050" y="6453188"/>
            <a:ext cx="1007542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333333"/>
                </a:solidFill>
              </a:defRPr>
            </a:lvl1pPr>
          </a:lstStyle>
          <a:p>
            <a:fld id="{C3A2019E-6387-4EE7-9D57-BB56FA1D45AA}" type="datetimeFigureOut">
              <a:rPr lang="sv-SE" smtClean="0"/>
              <a:pPr/>
              <a:t>2014-08-25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1280592" y="6453188"/>
            <a:ext cx="781260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rgbClr val="333333"/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93200" y="6453188"/>
            <a:ext cx="592138" cy="404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333333"/>
                </a:solidFill>
              </a:defRPr>
            </a:lvl1pPr>
          </a:lstStyle>
          <a:p>
            <a:fld id="{2ED046C0-1CA2-4C04-85DE-8D258BC54A86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45932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52" r:id="rId4"/>
    <p:sldLayoutId id="2147483654" r:id="rId5"/>
    <p:sldLayoutId id="2147483655" r:id="rId6"/>
    <p:sldLayoutId id="2147483660" r:id="rId7"/>
    <p:sldLayoutId id="2147483651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1800" b="1" kern="1200">
          <a:solidFill>
            <a:srgbClr val="4D4D4D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rgbClr val="333333"/>
          </a:solidFill>
          <a:latin typeface="+mn-lt"/>
          <a:ea typeface="+mn-ea"/>
          <a:cs typeface="+mn-cs"/>
        </a:defRPr>
      </a:lvl1pPr>
      <a:lvl2pPr marL="361950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600" kern="1200">
          <a:solidFill>
            <a:srgbClr val="333333"/>
          </a:solidFill>
          <a:latin typeface="+mn-lt"/>
          <a:ea typeface="+mn-ea"/>
          <a:cs typeface="+mn-cs"/>
        </a:defRPr>
      </a:lvl2pPr>
      <a:lvl3pPr marL="534988" indent="-173038" algn="l" defTabSz="914400" rtl="0" eaLnBrk="1" latinLnBrk="0" hangingPunct="1">
        <a:spcBef>
          <a:spcPct val="20000"/>
        </a:spcBef>
        <a:buFont typeface="Arial" pitchFamily="34" charset="0"/>
        <a:buChar char="•"/>
        <a:defRPr sz="1400" kern="1200">
          <a:solidFill>
            <a:srgbClr val="333333"/>
          </a:solidFill>
          <a:latin typeface="+mn-lt"/>
          <a:ea typeface="+mn-ea"/>
          <a:cs typeface="+mn-cs"/>
        </a:defRPr>
      </a:lvl3pPr>
      <a:lvl4pPr marL="715963" indent="-180975" algn="l" defTabSz="914400" rtl="0" eaLnBrk="1" latinLnBrk="0" hangingPunct="1">
        <a:spcBef>
          <a:spcPct val="20000"/>
        </a:spcBef>
        <a:buFont typeface="Arial" pitchFamily="34" charset="0"/>
        <a:buChar char="–"/>
        <a:defRPr sz="1400" kern="1200">
          <a:solidFill>
            <a:srgbClr val="333333"/>
          </a:solidFill>
          <a:latin typeface="+mn-lt"/>
          <a:ea typeface="+mn-ea"/>
          <a:cs typeface="+mn-cs"/>
        </a:defRPr>
      </a:lvl4pPr>
      <a:lvl5pPr marL="896938" indent="-180975" algn="l" defTabSz="914400" rtl="0" eaLnBrk="1" latinLnBrk="0" hangingPunct="1">
        <a:spcBef>
          <a:spcPct val="20000"/>
        </a:spcBef>
        <a:buFont typeface="Arial" pitchFamily="34" charset="0"/>
        <a:buChar char="»"/>
        <a:defRPr sz="1400" kern="1200">
          <a:solidFill>
            <a:srgbClr val="333333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wmf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Emf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Emf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emf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Emf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Barometerindikatorn och BNP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Index medelvärde=100, månadsvärden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44686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disponibel inkomst,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783881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Hushållens konfidensindikator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Index medelvärde=100,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744580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Offentliga konsumtionsutgifter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904432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86426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Total efterfrågan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2613479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BNI,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31547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Finansiellt sparande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 av BNI, löpande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0321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413730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Produktion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r>
              <a:rPr lang="sv-SE" dirty="0" smtClean="0"/>
              <a:t>Index 2000=100, fasta priser, kalenderkorrigerade 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57188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Produktionsplaner i industrin och privata tjänstenäringar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Nettotal, säsongsrensade månadsvärden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5140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12385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Anställningsplaner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Nettotal, säsongsrensade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343116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Produktivitet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3212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 och arbetslöshet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 respektive 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75294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06090"/>
          </a:xfrm>
        </p:spPr>
        <p:txBody>
          <a:bodyPr>
            <a:normAutofit/>
          </a:bodyPr>
          <a:lstStyle/>
          <a:p>
            <a:r>
              <a:rPr lang="sv-SE" dirty="0" smtClean="0"/>
              <a:t>Nyanmälda lediga platser och varsel om uppsägning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705621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Tusental,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45631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 och sysselsättning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870554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Sysselsättningsgrad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9620040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i EU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befolkningen, 20–64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1824188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Sysselsättningsgrad i EU, män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Andel sysselsatta i procent av befolkningen, 20–64 år,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68315958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 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r>
              <a:rPr lang="sv-SE" dirty="0" smtClean="0"/>
              <a:t>Miljoner respektive procentuell förändring,</a:t>
            </a:r>
            <a:br>
              <a:rPr lang="sv-SE" dirty="0" smtClean="0"/>
            </a:br>
            <a:r>
              <a:rPr lang="sv-SE" dirty="0" smtClean="0"/>
              <a:t>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9" name="Platshållare för innehåll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280294097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 för kvinnor och män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020146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Exportorderingång i industrin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647601"/>
          </a:xfrm>
        </p:spPr>
        <p:txBody>
          <a:bodyPr>
            <a:normAutofit/>
          </a:bodyPr>
          <a:lstStyle/>
          <a:p>
            <a:r>
              <a:rPr lang="sv-SE" dirty="0" smtClean="0"/>
              <a:t>Nettotal, säsongsrensade månads- respektive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17882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Arbetslöshetens sammansättning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Andel, 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63416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Andel arbetsställen som kan öka produktionen utan att rekrytera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Procent, säsongsrensade halvårsvärden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3552413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Brist på arbetskraft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082616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Beveridgekurvan</a:t>
            </a:r>
            <a:r>
              <a:rPr lang="sv-SE" dirty="0" smtClean="0"/>
              <a:t> med lediga jobb från SCB, </a:t>
            </a:r>
            <a:br>
              <a:rPr lang="sv-SE" dirty="0" smtClean="0"/>
            </a:br>
            <a:r>
              <a:rPr lang="sv-SE" dirty="0" smtClean="0"/>
              <a:t>2001-2014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673263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BNP-gap och arbetsmarknadsgap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 BNP respektive potentiellt arbetade timmar,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2573259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</a:t>
            </a:r>
            <a:r>
              <a:rPr lang="sv-SE" dirty="0" smtClean="0"/>
              <a:t> för kort- och långtidsarbetslösa i USA, 2001–2014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584" y="1772816"/>
            <a:ext cx="5266569" cy="477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931955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err="1" smtClean="0"/>
              <a:t>Beveridgekurva</a:t>
            </a:r>
            <a:r>
              <a:rPr lang="sv-SE" dirty="0" smtClean="0"/>
              <a:t> för kort- och långtidsarbetslösa i Sverige, 2001–2014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19609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 av arbetskraften,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8" name="Platshållare för innehåll 7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92" y="1700808"/>
            <a:ext cx="5267001" cy="47736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088053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Arbetskraftsdeltagande i Sverige och USA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41573145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Arbetsmarknadsgap och timlön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 av potentiellt arbetade timmar respektive årlig procentuell förändring,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134920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Timlön i hela ekonomin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430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Svensk exportmarknad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3762662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73050" y="274638"/>
            <a:ext cx="6860995" cy="778098"/>
          </a:xfrm>
        </p:spPr>
        <p:txBody>
          <a:bodyPr>
            <a:normAutofit/>
          </a:bodyPr>
          <a:lstStyle/>
          <a:p>
            <a:r>
              <a:rPr lang="sv-SE" dirty="0" smtClean="0"/>
              <a:t>Timlön i näringsliv, kommunal sektor och statlig sektor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863625"/>
          </a:xfrm>
        </p:spPr>
        <p:txBody>
          <a:bodyPr>
            <a:normAutofit/>
          </a:bodyPr>
          <a:lstStyle/>
          <a:p>
            <a:endParaRPr lang="sv-SE" dirty="0" smtClean="0"/>
          </a:p>
          <a:p>
            <a:r>
              <a:rPr lang="sv-SE" dirty="0" smtClean="0"/>
              <a:t>Procentuell förändring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669668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Enhetsarbetskostnad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Procentuell förändring, kalenderkorrigerade 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9175134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Lönsamhet i näringslivet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Procent, årsvärden respektive nettotal, säsongsrensade kvartalsvärden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4784358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784265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Livsmedel och tjänster i KPI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säsongsrensade månadsvärden, 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4819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Importpriser för konsumtionsvaror och växelkurs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 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699552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Konsumentpriser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409459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Energipriser, bidrag till KPI-inflation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Procentenheter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38993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Inflationsförväntningar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241719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Livsmedelspriser i KPI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935633"/>
          </a:xfrm>
        </p:spPr>
        <p:txBody>
          <a:bodyPr>
            <a:normAutofit/>
          </a:bodyPr>
          <a:lstStyle/>
          <a:p>
            <a:r>
              <a:rPr lang="sv-SE" dirty="0" smtClean="0"/>
              <a:t>Procentuell förändring, säsongsrensade månadsvärden, </a:t>
            </a:r>
          </a:p>
          <a:p>
            <a:r>
              <a:rPr lang="sv-SE" dirty="0" smtClean="0"/>
              <a:t>3-månaders glidande medelvärde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939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Industrins kapacitetsutnyttjande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Procent, säsongsrensade kvartalsvärden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7726622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Kaffepriser</a:t>
            </a:r>
            <a:endParaRPr lang="sv-SE" dirty="0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710636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Spannmålspriser</a:t>
            </a:r>
            <a:endParaRPr lang="sv-SE" dirty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Årlig procentuell förändring, månadsvärden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1028691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Fasta bruttoinvesteringar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>
          <a:xfrm>
            <a:off x="273049" y="765175"/>
            <a:ext cx="6860995" cy="791617"/>
          </a:xfrm>
        </p:spPr>
        <p:txBody>
          <a:bodyPr>
            <a:normAutofit/>
          </a:bodyPr>
          <a:lstStyle/>
          <a:p>
            <a:r>
              <a:rPr lang="sv-SE" dirty="0" smtClean="0"/>
              <a:t>Miljarder kronor, fasta priser respektive procentuell förändring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47316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Påbörjade lägenheter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3124066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Investeringar i nya bostäder</a:t>
            </a:r>
            <a:endParaRPr lang="sv-SE"/>
          </a:p>
        </p:txBody>
      </p:sp>
      <p:pic>
        <p:nvPicPr>
          <p:cNvPr id="6" name="Platshållare för innehåll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smtClean="0"/>
              <a:t>Miljarder kronor, fasta priser</a:t>
            </a:r>
            <a:endParaRPr lang="sv-SE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61647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Färdigställda lägenheter i flerfamiljs- och småhus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sv-SE" dirty="0" smtClean="0"/>
              <a:t>Tusental </a:t>
            </a:r>
            <a:endParaRPr lang="sv-SE" dirty="0"/>
          </a:p>
        </p:txBody>
      </p:sp>
      <p:sp>
        <p:nvSpPr>
          <p:cNvPr id="5" name="Underrubrik 4"/>
          <p:cNvSpPr>
            <a:spLocks noGrp="1"/>
          </p:cNvSpPr>
          <p:nvPr>
            <p:ph type="subTitle" idx="14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7" name="Platshållare för innehåll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25" y="1674209"/>
            <a:ext cx="6502400" cy="4063619"/>
          </a:xfrm>
        </p:spPr>
      </p:pic>
    </p:spTree>
    <p:extLst>
      <p:ext uri="{BB962C8B-B14F-4D97-AF65-F5344CB8AC3E}">
        <p14:creationId xmlns:p14="http://schemas.microsoft.com/office/powerpoint/2010/main" val="6313934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Konjunkturinstitutet">
      <a:dk1>
        <a:sysClr val="windowText" lastClr="000000"/>
      </a:dk1>
      <a:lt1>
        <a:sysClr val="window" lastClr="FFFFFF"/>
      </a:lt1>
      <a:dk2>
        <a:srgbClr val="024930"/>
      </a:dk2>
      <a:lt2>
        <a:srgbClr val="FBF0C6"/>
      </a:lt2>
      <a:accent1>
        <a:srgbClr val="00709E"/>
      </a:accent1>
      <a:accent2>
        <a:srgbClr val="84216B"/>
      </a:accent2>
      <a:accent3>
        <a:srgbClr val="AF1E2D"/>
      </a:accent3>
      <a:accent4>
        <a:srgbClr val="024930"/>
      </a:accent4>
      <a:accent5>
        <a:srgbClr val="C6A00C"/>
      </a:accent5>
      <a:accent6>
        <a:srgbClr val="568E14"/>
      </a:accent6>
      <a:hlink>
        <a:srgbClr val="0000FF"/>
      </a:hlink>
      <a:folHlink>
        <a:srgbClr val="800080"/>
      </a:folHlink>
    </a:clrScheme>
    <a:fontScheme name="Konjunkturinstitut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866</TotalTime>
  <Words>498</Words>
  <Application>Microsoft Office PowerPoint</Application>
  <PresentationFormat>A4 (210 x 297 mm)</PresentationFormat>
  <Paragraphs>110</Paragraphs>
  <Slides>51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51</vt:i4>
      </vt:variant>
    </vt:vector>
  </HeadingPairs>
  <TitlesOfParts>
    <vt:vector size="52" baseType="lpstr">
      <vt:lpstr>Office-tema</vt:lpstr>
      <vt:lpstr>Barometerindikatorn och BNP</vt:lpstr>
      <vt:lpstr>Export</vt:lpstr>
      <vt:lpstr>Exportorderingång i industrin</vt:lpstr>
      <vt:lpstr>Svensk exportmarknad</vt:lpstr>
      <vt:lpstr>Industrins kapacitetsutnyttjande</vt:lpstr>
      <vt:lpstr>Fasta bruttoinvesteringar</vt:lpstr>
      <vt:lpstr>Påbörjade lägenheter</vt:lpstr>
      <vt:lpstr>Investeringar i nya bostäder</vt:lpstr>
      <vt:lpstr>Färdigställda lägenheter i flerfamiljs- och småhus</vt:lpstr>
      <vt:lpstr>Hushållens sparande</vt:lpstr>
      <vt:lpstr>Hushållens konfidensindikator</vt:lpstr>
      <vt:lpstr>Offentliga konsumtionsutgifter</vt:lpstr>
      <vt:lpstr>Import</vt:lpstr>
      <vt:lpstr>Total efterfrågan</vt:lpstr>
      <vt:lpstr>Finansiellt sparande</vt:lpstr>
      <vt:lpstr>Finansiellt sparande</vt:lpstr>
      <vt:lpstr>BNP</vt:lpstr>
      <vt:lpstr>Produktion i näringslivet</vt:lpstr>
      <vt:lpstr>Produktionsplaner i industrin och privata tjänstenäringar</vt:lpstr>
      <vt:lpstr>Anställningsplaner i näringslivet</vt:lpstr>
      <vt:lpstr>Produktivitet i näringslivet</vt:lpstr>
      <vt:lpstr>Sysselsättning och arbetslöshet</vt:lpstr>
      <vt:lpstr>Nyanmälda lediga platser och varsel om uppsägning</vt:lpstr>
      <vt:lpstr>BNP och sysselsättning</vt:lpstr>
      <vt:lpstr>Sysselsättningsgrad</vt:lpstr>
      <vt:lpstr>Sysselsättningsgrad i EU</vt:lpstr>
      <vt:lpstr>Sysselsättningsgrad i EU, män</vt:lpstr>
      <vt:lpstr>Arbetskraft </vt:lpstr>
      <vt:lpstr>Arbetslöshet för kvinnor och män</vt:lpstr>
      <vt:lpstr>Arbetslöshetens sammansättning</vt:lpstr>
      <vt:lpstr>Andel arbetsställen som kan öka produktionen utan att rekrytera</vt:lpstr>
      <vt:lpstr>Brist på arbetskraft i näringslivet</vt:lpstr>
      <vt:lpstr>Beveridgekurvan med lediga jobb från SCB,  2001-2014</vt:lpstr>
      <vt:lpstr>BNP-gap och arbetsmarknadsgap</vt:lpstr>
      <vt:lpstr>Beveridgekurva för kort- och långtidsarbetslösa i USA, 2001–2014</vt:lpstr>
      <vt:lpstr>Beveridgekurva för kort- och långtidsarbetslösa i Sverige, 2001–2014</vt:lpstr>
      <vt:lpstr>Arbetskraftsdeltagande i Sverige och USA</vt:lpstr>
      <vt:lpstr>Arbetsmarknadsgap och timlön i näringslivet</vt:lpstr>
      <vt:lpstr>Timlön i hela ekonomin</vt:lpstr>
      <vt:lpstr>Timlön i näringsliv, kommunal sektor och statlig sektor</vt:lpstr>
      <vt:lpstr>Enhetsarbetskostnad i näringslivet</vt:lpstr>
      <vt:lpstr>Lönsamhet i näringslivet</vt:lpstr>
      <vt:lpstr>Konsumentpriser</vt:lpstr>
      <vt:lpstr>Livsmedel och tjänster i KPI</vt:lpstr>
      <vt:lpstr>Importpriser för konsumtionsvaror och växelkurs</vt:lpstr>
      <vt:lpstr>Konsumentpriser</vt:lpstr>
      <vt:lpstr>Energipriser, bidrag till KPI-inflation</vt:lpstr>
      <vt:lpstr>Inflationsförväntningar</vt:lpstr>
      <vt:lpstr>Livsmedelspriser i KPI</vt:lpstr>
      <vt:lpstr>Kaffepriser</vt:lpstr>
      <vt:lpstr>Spannmålspriser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Konjunkturinstitutet</dc:creator>
  <cp:lastModifiedBy>Rosmarie Andersson</cp:lastModifiedBy>
  <cp:revision>49</cp:revision>
  <dcterms:created xsi:type="dcterms:W3CDTF">2013-02-22T10:31:08Z</dcterms:created>
  <dcterms:modified xsi:type="dcterms:W3CDTF">2014-08-25T15:10:55Z</dcterms:modified>
</cp:coreProperties>
</file>