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9" r:id="rId3"/>
    <p:sldId id="260" r:id="rId4"/>
    <p:sldId id="261" r:id="rId5"/>
    <p:sldId id="263" r:id="rId6"/>
    <p:sldId id="280" r:id="rId7"/>
    <p:sldId id="277" r:id="rId8"/>
    <p:sldId id="289" r:id="rId9"/>
    <p:sldId id="291" r:id="rId10"/>
    <p:sldId id="279" r:id="rId11"/>
    <p:sldId id="272" r:id="rId12"/>
    <p:sldId id="278" r:id="rId13"/>
    <p:sldId id="292" r:id="rId14"/>
    <p:sldId id="265" r:id="rId15"/>
    <p:sldId id="266" r:id="rId16"/>
    <p:sldId id="281" r:id="rId17"/>
    <p:sldId id="267" r:id="rId18"/>
    <p:sldId id="269" r:id="rId19"/>
    <p:sldId id="268" r:id="rId20"/>
    <p:sldId id="284" r:id="rId21"/>
    <p:sldId id="282" r:id="rId22"/>
    <p:sldId id="283" r:id="rId23"/>
    <p:sldId id="296" r:id="rId24"/>
    <p:sldId id="270" r:id="rId25"/>
    <p:sldId id="285" r:id="rId26"/>
    <p:sldId id="276" r:id="rId27"/>
    <p:sldId id="294" r:id="rId28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B287-6D77-4365-BF99-AE245787592A}" type="datetimeFigureOut">
              <a:rPr lang="en-GB" smtClean="0"/>
              <a:t>28/08/2013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CCB9-61E6-4557-A688-A5964BF14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4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28 augusti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BNP stagnerade i Sverige andra kvartalet – ljusare utsikter framöver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8424367" cy="791617"/>
          </a:xfrm>
        </p:spPr>
        <p:txBody>
          <a:bodyPr>
            <a:normAutofit/>
          </a:bodyPr>
          <a:lstStyle/>
          <a:p>
            <a:r>
              <a:rPr lang="sv-SE" dirty="0"/>
              <a:t>Barometerindikatorn och </a:t>
            </a:r>
            <a:r>
              <a:rPr lang="sv-SE" dirty="0" smtClean="0"/>
              <a:t>BNP, 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69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4488" y="260648"/>
            <a:ext cx="6912768" cy="648072"/>
          </a:xfrm>
        </p:spPr>
        <p:txBody>
          <a:bodyPr>
            <a:normAutofit/>
          </a:bodyPr>
          <a:lstStyle/>
          <a:p>
            <a:r>
              <a:rPr lang="sv-SE" dirty="0" smtClean="0"/>
              <a:t>Både hushållens och företagens tillförsikt om framtiden har stigit till normal nivå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22918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Fortfarande svaga utsikter för exporten i närtid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647601"/>
          </a:xfrm>
        </p:spPr>
        <p:txBody>
          <a:bodyPr>
            <a:normAutofit/>
          </a:bodyPr>
          <a:lstStyle/>
          <a:p>
            <a:r>
              <a:rPr lang="sv-SE" dirty="0"/>
              <a:t>Exportorderingång i </a:t>
            </a:r>
            <a:r>
              <a:rPr lang="sv-SE" dirty="0" smtClean="0"/>
              <a:t>industrin, 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75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Oförändrade anställningsplaner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36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Ovanligt stark sysselsättning i förhållande till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Årlig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4803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Svagt stigande sysselsättningsgrad och uppgången i arbetslösheten bruten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7416255" cy="791617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Arbetslöshet och sysselsättningsgrad, procent av arbetskraften respektive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43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562074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Arbetskraftsdeltagandet stiger – särskilt bland äldre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128223" cy="647601"/>
          </a:xfrm>
        </p:spPr>
        <p:txBody>
          <a:bodyPr>
            <a:normAutofit/>
          </a:bodyPr>
          <a:lstStyle/>
          <a:p>
            <a:r>
              <a:rPr lang="sv-SE" dirty="0"/>
              <a:t>Arbetskraftsdeltagande per </a:t>
            </a:r>
            <a:r>
              <a:rPr lang="sv-SE" dirty="0" smtClean="0"/>
              <a:t>åldersgrupp, procent av befolkningen i respektive ålder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47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Löneökningstakten växlar ner och bäddar för låg inflation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/>
              <a:t>Timlön och </a:t>
            </a:r>
            <a:r>
              <a:rPr lang="sv-SE" dirty="0" smtClean="0"/>
              <a:t>konsumentpriser, årlig procentuell förändring, års-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91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skulder ökar något snabbare än inkomsterna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08720"/>
            <a:ext cx="6984207" cy="647601"/>
          </a:xfrm>
        </p:spPr>
        <p:txBody>
          <a:bodyPr>
            <a:normAutofit/>
          </a:bodyPr>
          <a:lstStyle/>
          <a:p>
            <a:r>
              <a:rPr lang="sv-SE" dirty="0"/>
              <a:t>Utlåning från finansiella institut i </a:t>
            </a:r>
            <a:r>
              <a:rPr lang="sv-SE" dirty="0" smtClean="0"/>
              <a:t>Sverige, 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34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lämnar reporäntan oförändrad till början av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5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Tecken på en vändning i konjunkturen allt tydligare</a:t>
            </a:r>
          </a:p>
          <a:p>
            <a:pPr lvl="1"/>
            <a:r>
              <a:rPr lang="sv-SE" dirty="0" smtClean="0"/>
              <a:t>Ökat förtroende från hushåll och företag</a:t>
            </a:r>
          </a:p>
          <a:p>
            <a:endParaRPr lang="sv-SE" dirty="0"/>
          </a:p>
          <a:p>
            <a:r>
              <a:rPr lang="sv-SE" dirty="0" smtClean="0"/>
              <a:t>Långsam förbättring på arbetsmarknaden</a:t>
            </a:r>
          </a:p>
          <a:p>
            <a:endParaRPr lang="sv-SE" dirty="0"/>
          </a:p>
          <a:p>
            <a:r>
              <a:rPr lang="sv-SE" dirty="0" smtClean="0"/>
              <a:t>Riksbanken sänker inte räntan trots låg inflation</a:t>
            </a:r>
          </a:p>
          <a:p>
            <a:endParaRPr lang="sv-SE" dirty="0"/>
          </a:p>
          <a:p>
            <a:r>
              <a:rPr lang="sv-SE" dirty="0" smtClean="0"/>
              <a:t>Ofinansierade åtgärder på 25 miljarder kronor 2014</a:t>
            </a:r>
          </a:p>
          <a:p>
            <a:pPr lvl="1"/>
            <a:r>
              <a:rPr lang="sv-SE" dirty="0" smtClean="0"/>
              <a:t>Kräver motsvarande åtstramningar 2015-2017 för att överskottsmålet ska nås</a:t>
            </a:r>
          </a:p>
          <a:p>
            <a:pPr lvl="1"/>
            <a:endParaRPr lang="sv-SE" dirty="0"/>
          </a:p>
          <a:p>
            <a:r>
              <a:rPr lang="sv-SE" dirty="0" smtClean="0"/>
              <a:t>Bibehållet välfärdsåtagande kräver ytterligare skattehöjningar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Riksbankens har överskattat inflationen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128223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/>
              <a:t>Underliggande </a:t>
            </a:r>
            <a:r>
              <a:rPr lang="sv-SE" dirty="0" smtClean="0"/>
              <a:t>inflation (UND1X/KPIX/KPIF), </a:t>
            </a:r>
            <a:r>
              <a:rPr lang="sv-SE" dirty="0"/>
              <a:t>utfall och Riksbankens prognoser 1–24 </a:t>
            </a:r>
            <a:r>
              <a:rPr lang="sv-SE" dirty="0" smtClean="0"/>
              <a:t>månader,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628800"/>
            <a:ext cx="6502400" cy="4517586"/>
          </a:xfrm>
        </p:spPr>
      </p:pic>
    </p:spTree>
    <p:extLst>
      <p:ext uri="{BB962C8B-B14F-4D97-AF65-F5344CB8AC3E}">
        <p14:creationId xmlns:p14="http://schemas.microsoft.com/office/powerpoint/2010/main" val="141890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err="1" smtClean="0"/>
              <a:t>Medelprognosfel</a:t>
            </a:r>
            <a:r>
              <a:rPr lang="sv-SE" dirty="0" smtClean="0"/>
              <a:t> för olika prognoshorisonter 1–24 månader, mars 2001-mars/april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56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Negativa </a:t>
            </a:r>
            <a:r>
              <a:rPr lang="sv-SE" dirty="0" err="1" smtClean="0"/>
              <a:t>medelprognosfel</a:t>
            </a:r>
            <a:r>
              <a:rPr lang="sv-SE" dirty="0" smtClean="0"/>
              <a:t> även efter 2005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err="1" smtClean="0"/>
              <a:t>Medelprognosfel</a:t>
            </a:r>
            <a:r>
              <a:rPr lang="sv-SE" dirty="0" smtClean="0"/>
              <a:t> </a:t>
            </a:r>
            <a:r>
              <a:rPr lang="sv-SE" dirty="0"/>
              <a:t>för olika prognoshorisonter 1–24 månader, augusti/oktober 2005-mars/april </a:t>
            </a:r>
            <a:r>
              <a:rPr lang="sv-SE" dirty="0" smtClean="0"/>
              <a:t>2013,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83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höga</a:t>
            </a:r>
            <a:r>
              <a:rPr lang="en-GB" dirty="0" smtClean="0"/>
              <a:t> </a:t>
            </a:r>
            <a:r>
              <a:rPr lang="en-GB" dirty="0" err="1" smtClean="0"/>
              <a:t>inflationsprognoser</a:t>
            </a:r>
            <a:r>
              <a:rPr lang="en-GB" dirty="0" smtClean="0"/>
              <a:t> – </a:t>
            </a:r>
            <a:r>
              <a:rPr lang="en-GB" dirty="0" err="1" smtClean="0"/>
              <a:t>vad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problemet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Riksbanken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överskattat</a:t>
            </a:r>
            <a:r>
              <a:rPr lang="en-GB" dirty="0" smtClean="0"/>
              <a:t> </a:t>
            </a:r>
            <a:r>
              <a:rPr lang="en-GB" dirty="0" err="1" smtClean="0"/>
              <a:t>inflationen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Med </a:t>
            </a:r>
            <a:r>
              <a:rPr lang="en-GB" dirty="0" err="1" smtClean="0"/>
              <a:t>facit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hand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penningpolitiken</a:t>
            </a:r>
            <a:r>
              <a:rPr lang="en-GB" dirty="0" smtClean="0"/>
              <a:t> </a:t>
            </a:r>
            <a:r>
              <a:rPr lang="en-GB" dirty="0" err="1" smtClean="0"/>
              <a:t>därmed</a:t>
            </a:r>
            <a:r>
              <a:rPr lang="en-GB" dirty="0" smtClean="0"/>
              <a:t> </a:t>
            </a:r>
            <a:r>
              <a:rPr lang="en-GB" dirty="0" err="1" smtClean="0"/>
              <a:t>blivit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stram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/>
              <a:t>Ö</a:t>
            </a:r>
            <a:r>
              <a:rPr lang="en-GB" dirty="0" err="1" smtClean="0"/>
              <a:t>verraskande</a:t>
            </a:r>
            <a:r>
              <a:rPr lang="en-GB" dirty="0" smtClean="0"/>
              <a:t> </a:t>
            </a:r>
            <a:r>
              <a:rPr lang="en-GB" dirty="0" err="1" smtClean="0"/>
              <a:t>låga</a:t>
            </a:r>
            <a:r>
              <a:rPr lang="en-GB" dirty="0" smtClean="0"/>
              <a:t> </a:t>
            </a:r>
            <a:r>
              <a:rPr lang="en-GB" dirty="0" err="1" smtClean="0"/>
              <a:t>importpriser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stark </a:t>
            </a:r>
            <a:r>
              <a:rPr lang="en-GB" dirty="0" err="1" smtClean="0"/>
              <a:t>produktivitetstillväxt</a:t>
            </a:r>
            <a:r>
              <a:rPr lang="en-GB" dirty="0" smtClean="0"/>
              <a:t> (</a:t>
            </a:r>
            <a:r>
              <a:rPr lang="en-GB" dirty="0" err="1" smtClean="0"/>
              <a:t>t.o.m</a:t>
            </a:r>
            <a:r>
              <a:rPr lang="en-GB" dirty="0" smtClean="0"/>
              <a:t>. 2005) en </a:t>
            </a:r>
            <a:r>
              <a:rPr lang="en-GB" dirty="0" err="1" smtClean="0"/>
              <a:t>delförklaring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Men </a:t>
            </a:r>
            <a:r>
              <a:rPr lang="en-GB" dirty="0" err="1" smtClean="0"/>
              <a:t>andra</a:t>
            </a:r>
            <a:r>
              <a:rPr lang="en-GB" dirty="0" smtClean="0"/>
              <a:t> </a:t>
            </a:r>
            <a:r>
              <a:rPr lang="en-GB" dirty="0" err="1" smtClean="0"/>
              <a:t>prognosmakare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lyckats</a:t>
            </a:r>
            <a:r>
              <a:rPr lang="en-GB" dirty="0" smtClean="0"/>
              <a:t> </a:t>
            </a:r>
            <a:r>
              <a:rPr lang="en-GB" dirty="0" err="1" smtClean="0"/>
              <a:t>bättre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Därmed</a:t>
            </a:r>
            <a:r>
              <a:rPr lang="en-GB" dirty="0" smtClean="0"/>
              <a:t> </a:t>
            </a:r>
            <a:r>
              <a:rPr lang="en-GB" dirty="0" err="1" smtClean="0"/>
              <a:t>borde</a:t>
            </a:r>
            <a:r>
              <a:rPr lang="en-GB" dirty="0" smtClean="0"/>
              <a:t> </a:t>
            </a:r>
            <a:r>
              <a:rPr lang="en-GB" dirty="0" err="1" smtClean="0"/>
              <a:t>reporäntan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genomsnitt</a:t>
            </a:r>
            <a:r>
              <a:rPr lang="en-GB" dirty="0" smtClean="0"/>
              <a:t> </a:t>
            </a:r>
            <a:r>
              <a:rPr lang="en-GB" dirty="0" err="1" smtClean="0"/>
              <a:t>kunnat</a:t>
            </a:r>
            <a:r>
              <a:rPr lang="en-GB" dirty="0" smtClean="0"/>
              <a:t> ha </a:t>
            </a:r>
            <a:r>
              <a:rPr lang="en-GB" dirty="0" err="1" smtClean="0"/>
              <a:t>satts</a:t>
            </a:r>
            <a:r>
              <a:rPr lang="en-GB" dirty="0" smtClean="0"/>
              <a:t> </a:t>
            </a:r>
            <a:r>
              <a:rPr lang="en-GB" dirty="0" err="1" smtClean="0"/>
              <a:t>lägre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4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Ofinansierade åtgärder 2014 förutsätter stram finans-politik 2015-2017 för att överskottsmålet ska nås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1052736"/>
            <a:ext cx="7200231" cy="792088"/>
          </a:xfrm>
        </p:spPr>
        <p:txBody>
          <a:bodyPr>
            <a:normAutofit/>
          </a:bodyPr>
          <a:lstStyle/>
          <a:p>
            <a:r>
              <a:rPr lang="sv-SE" dirty="0" smtClean="0"/>
              <a:t>Faktiskt </a:t>
            </a:r>
            <a:r>
              <a:rPr lang="sv-SE" dirty="0"/>
              <a:t>och konjunkturjusterat finansiellt </a:t>
            </a:r>
            <a:r>
              <a:rPr lang="sv-SE" dirty="0" smtClean="0"/>
              <a:t>sparande, procent av BNP respektive procent av potentiell BNP-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32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/>
              <a:t>Finansiellt sparande i offentlig sektor </a:t>
            </a:r>
            <a:r>
              <a:rPr lang="sv-SE" dirty="0" smtClean="0"/>
              <a:t>underskrider överskottsmålet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08720"/>
            <a:ext cx="7128223" cy="647601"/>
          </a:xfrm>
        </p:spPr>
        <p:txBody>
          <a:bodyPr>
            <a:normAutofit/>
          </a:bodyPr>
          <a:lstStyle/>
          <a:p>
            <a:r>
              <a:rPr lang="sv-SE" dirty="0"/>
              <a:t>Regeringens indikatorer för </a:t>
            </a:r>
            <a:r>
              <a:rPr lang="sv-SE" dirty="0" smtClean="0"/>
              <a:t>överskottsmålet, 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3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Automatisk åtstramning räcker inte för att nå överskottsmålet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/>
              <a:t>K</a:t>
            </a:r>
            <a:r>
              <a:rPr lang="sv-SE" dirty="0" smtClean="0"/>
              <a:t>onjunkturjusterade </a:t>
            </a:r>
            <a:r>
              <a:rPr lang="sv-SE" dirty="0"/>
              <a:t>inkomster och utgifter vid oförändrade </a:t>
            </a:r>
            <a:r>
              <a:rPr lang="sv-SE" dirty="0" smtClean="0"/>
              <a:t>regler,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  <a:prstGeom prst="rect">
            <a:avLst/>
          </a:prstGeom>
        </p:spPr>
      </p:pic>
      <p:cxnSp>
        <p:nvCxnSpPr>
          <p:cNvPr id="9" name="Rak pil 8"/>
          <p:cNvCxnSpPr/>
          <p:nvPr/>
        </p:nvCxnSpPr>
        <p:spPr>
          <a:xfrm>
            <a:off x="3512840" y="2780928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3656856" y="285293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1,1 %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6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Finanspolitiska 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 prognosen ligger 25 mdr kr ofinansierade finanspolitiska åtgärder 2014</a:t>
            </a:r>
          </a:p>
          <a:p>
            <a:endParaRPr lang="sv-SE" dirty="0" smtClean="0"/>
          </a:p>
          <a:p>
            <a:r>
              <a:rPr lang="sv-SE" dirty="0" smtClean="0"/>
              <a:t>Målkonflikt mellan att påskynda återhämtning och uppnå överskottsmålet</a:t>
            </a:r>
          </a:p>
          <a:p>
            <a:endParaRPr lang="sv-SE" dirty="0" smtClean="0"/>
          </a:p>
          <a:p>
            <a:r>
              <a:rPr lang="sv-SE" dirty="0" smtClean="0"/>
              <a:t>Automatisk budgetförstärkning via urholkat offentligt åtagande, men ändå krävs </a:t>
            </a:r>
            <a:r>
              <a:rPr lang="sv-SE" smtClean="0"/>
              <a:t>budgetförstärkande åtgärder på 30 mdr kr 2015-2017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Bibehållet offentligt åtagande på 2013 års nivå kräver skattehöjningar på 80 mdr kr t.o.m. 2017 om överskottsmålet ska nås (med KI:s makroprognos)</a:t>
            </a:r>
          </a:p>
          <a:p>
            <a:endParaRPr lang="sv-SE" dirty="0" smtClean="0"/>
          </a:p>
          <a:p>
            <a:r>
              <a:rPr lang="sv-SE" dirty="0" smtClean="0"/>
              <a:t>Men dags för en utredning om lämplig nivå på överskottsmålet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0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(juni 2013 inom parentes)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(-1,2)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 </a:t>
              </a: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,8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(8,3)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(8,3)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(2,5)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(1,5)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(0,7)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2012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741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Fördjupningar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Riksbanken</a:t>
            </a:r>
            <a:r>
              <a:rPr lang="en-GB" i="1" dirty="0" smtClean="0"/>
              <a:t> </a:t>
            </a:r>
            <a:r>
              <a:rPr lang="en-GB" i="1" dirty="0" err="1" smtClean="0"/>
              <a:t>har</a:t>
            </a:r>
            <a:r>
              <a:rPr lang="en-GB" i="1" dirty="0" smtClean="0"/>
              <a:t> </a:t>
            </a:r>
            <a:r>
              <a:rPr lang="en-GB" i="1" dirty="0" err="1" smtClean="0"/>
              <a:t>systematiskt</a:t>
            </a:r>
            <a:r>
              <a:rPr lang="en-GB" i="1" dirty="0" smtClean="0"/>
              <a:t> </a:t>
            </a:r>
            <a:r>
              <a:rPr lang="en-GB" i="1" dirty="0" err="1" smtClean="0"/>
              <a:t>överskattat</a:t>
            </a:r>
            <a:r>
              <a:rPr lang="en-GB" i="1" dirty="0" smtClean="0"/>
              <a:t> </a:t>
            </a:r>
            <a:r>
              <a:rPr lang="en-GB" i="1" dirty="0" err="1" smtClean="0"/>
              <a:t>inflationen</a:t>
            </a:r>
            <a:endParaRPr lang="en-GB" i="1" dirty="0" smtClean="0"/>
          </a:p>
          <a:p>
            <a:endParaRPr lang="en-GB" i="1" dirty="0"/>
          </a:p>
          <a:p>
            <a:r>
              <a:rPr lang="en-GB" i="1" dirty="0" err="1" smtClean="0"/>
              <a:t>Äldres</a:t>
            </a:r>
            <a:r>
              <a:rPr lang="en-GB" i="1" dirty="0" smtClean="0"/>
              <a:t> </a:t>
            </a:r>
            <a:r>
              <a:rPr lang="en-GB" i="1" dirty="0" err="1" smtClean="0"/>
              <a:t>deltagande</a:t>
            </a:r>
            <a:r>
              <a:rPr lang="en-GB" i="1" dirty="0" smtClean="0"/>
              <a:t> </a:t>
            </a:r>
            <a:r>
              <a:rPr lang="en-GB" i="1" dirty="0" err="1" smtClean="0"/>
              <a:t>på</a:t>
            </a:r>
            <a:r>
              <a:rPr lang="en-GB" i="1" dirty="0" smtClean="0"/>
              <a:t> </a:t>
            </a:r>
            <a:r>
              <a:rPr lang="en-GB" i="1" dirty="0" err="1" smtClean="0"/>
              <a:t>arbetsmarknaden</a:t>
            </a:r>
            <a:endParaRPr lang="en-GB" i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1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Högre BNP-tillväxt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77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Företags- och konsumentförtroendet stiger  i euroområdet, men fortfarande lägre än normalt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24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Kraftig finanspolitisk åtstramning har dämpat BNP – mildras framöver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/>
              <a:t>Finansiellt sparande i offentlig </a:t>
            </a:r>
            <a:r>
              <a:rPr lang="sv-SE" dirty="0" smtClean="0"/>
              <a:t>sektor,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65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922114"/>
          </a:xfrm>
        </p:spPr>
        <p:txBody>
          <a:bodyPr>
            <a:normAutofit/>
          </a:bodyPr>
          <a:lstStyle/>
          <a:p>
            <a:r>
              <a:rPr lang="sv-SE" dirty="0"/>
              <a:t>Ljusare utsikter inom industrin i USA och euroområdet, men mer osäkert i </a:t>
            </a:r>
            <a:r>
              <a:rPr lang="sv-SE" dirty="0" smtClean="0"/>
              <a:t>Kina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200231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Inköpschefsindex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tillverkningsindustrin, 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6773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Starkare utveckling i OECD ger avtryck även i tillväxtekonomierna, men riskerna har ökat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BNP,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556792"/>
            <a:ext cx="6841455" cy="4275509"/>
          </a:xfrm>
        </p:spPr>
      </p:pic>
    </p:spTree>
    <p:extLst>
      <p:ext uri="{BB962C8B-B14F-4D97-AF65-F5344CB8AC3E}">
        <p14:creationId xmlns:p14="http://schemas.microsoft.com/office/powerpoint/2010/main" val="386038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647</Words>
  <Application>Microsoft Office PowerPoint</Application>
  <PresentationFormat>A4 (210 x 297 mm)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Office-tema</vt:lpstr>
      <vt:lpstr>KONJUNKTURINSTITUTET</vt:lpstr>
      <vt:lpstr>Sammanfattning</vt:lpstr>
      <vt:lpstr>Prognosen i sammandrag (juni 2013 inom parentes)</vt:lpstr>
      <vt:lpstr>Fördjupningar</vt:lpstr>
      <vt:lpstr>Högre BNP-tillväxt i USA och euroområdet</vt:lpstr>
      <vt:lpstr>Företags- och konsumentförtroendet stiger  i euroområdet, men fortfarande lägre än normalt</vt:lpstr>
      <vt:lpstr>Kraftig finanspolitisk åtstramning har dämpat BNP – mildras framöver</vt:lpstr>
      <vt:lpstr>Ljusare utsikter inom industrin i USA och euroområdet, men mer osäkert i Kina</vt:lpstr>
      <vt:lpstr>Starkare utveckling i OECD ger avtryck även i tillväxtekonomierna, men riskerna har ökat</vt:lpstr>
      <vt:lpstr>BNP stagnerade i Sverige andra kvartalet – ljusare utsikter framöver</vt:lpstr>
      <vt:lpstr>Både hushållens och företagens tillförsikt om framtiden har stigit till normal nivå</vt:lpstr>
      <vt:lpstr>Fortfarande svaga utsikter för exporten i närtid</vt:lpstr>
      <vt:lpstr>Oförändrade anställningsplaner i näringslivet</vt:lpstr>
      <vt:lpstr>Ovanligt stark sysselsättning i förhållande till BNP</vt:lpstr>
      <vt:lpstr>Svagt stigande sysselsättningsgrad och uppgången i arbetslösheten bruten</vt:lpstr>
      <vt:lpstr>Arbetskraftsdeltagandet stiger – särskilt bland äldre</vt:lpstr>
      <vt:lpstr>Löneökningstakten växlar ner och bäddar för låg inflation</vt:lpstr>
      <vt:lpstr>Hushållens skulder ökar något snabbare än inkomsterna</vt:lpstr>
      <vt:lpstr>Riksbanken lämnar reporäntan oförändrad till början av 2015</vt:lpstr>
      <vt:lpstr>Riksbankens har överskattat inflationen</vt:lpstr>
      <vt:lpstr>Medelprognosfel för olika prognoshorisonter 1–24 månader, mars 2001-mars/april 2013</vt:lpstr>
      <vt:lpstr>Negativa medelprognosfel även efter 2005</vt:lpstr>
      <vt:lpstr>För höga inflationsprognoser – vad är problemet?</vt:lpstr>
      <vt:lpstr>Ofinansierade åtgärder 2014 förutsätter stram finans-politik 2015-2017 för att överskottsmålet ska nås</vt:lpstr>
      <vt:lpstr>Finansiellt sparande i offentlig sektor underskrider överskottsmålet</vt:lpstr>
      <vt:lpstr>Automatisk åtstramning räcker inte för att nå överskottsmålet</vt:lpstr>
      <vt:lpstr>Finanspolitiska utmaningar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49</cp:revision>
  <cp:lastPrinted>2013-08-27T07:50:56Z</cp:lastPrinted>
  <dcterms:created xsi:type="dcterms:W3CDTF">2013-02-22T10:31:08Z</dcterms:created>
  <dcterms:modified xsi:type="dcterms:W3CDTF">2013-08-28T06:32:24Z</dcterms:modified>
</cp:coreProperties>
</file>