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781">
          <p15:clr>
            <a:srgbClr val="A4A3A4"/>
          </p15:clr>
        </p15:guide>
        <p15:guide id="3" orient="horz" pos="835">
          <p15:clr>
            <a:srgbClr val="A4A3A4"/>
          </p15:clr>
        </p15:guide>
        <p15:guide id="4" orient="horz" pos="3843">
          <p15:clr>
            <a:srgbClr val="A4A3A4"/>
          </p15:clr>
        </p15:guide>
        <p15:guide id="5" pos="172">
          <p15:clr>
            <a:srgbClr val="A4A3A4"/>
          </p15:clr>
        </p15:guide>
        <p15:guide id="6" pos="61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howGuides="1">
      <p:cViewPr varScale="1">
        <p:scale>
          <a:sx n="130" d="100"/>
          <a:sy n="130" d="100"/>
        </p:scale>
        <p:origin x="798" y="132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2018-06-19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41805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9144447" cy="575593"/>
          </a:xfrm>
        </p:spPr>
        <p:txBody>
          <a:bodyPr anchor="b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8712398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4679950" cy="562074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72480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908721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1" y="6116637"/>
            <a:ext cx="38736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025008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025007" y="907927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025600" y="273600"/>
            <a:ext cx="4679951" cy="563112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039866" y="6147072"/>
            <a:ext cx="3873574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92211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tex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344488" y="2132856"/>
            <a:ext cx="8496944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69968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0554" y="6093296"/>
            <a:ext cx="629919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2018-06-19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A83F98-2C24-4979-B68E-1EB9FE880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Förtroendeindikatorer för tillverkningsindustrin i USA, euroområdet och Storbritannien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0300CF9-54A9-4CDF-B90D-5A6C725096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9C0B55-2A90-4C51-B04D-8B3C820829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C757AC7-DA5C-44ED-9509-639EBFBF83A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Institute for Supply Management, Europeiska kommissionen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4261286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0CF95B-0512-496E-A33C-A41E6873D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Ränteskillnad mellan Italien och Tyskland, 10-årig statsobligationsränta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B4D4CA9-1BFC-4314-96E0-BDA6067F6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297B6DB-8951-4B40-B1E3-5958904531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dagsvärden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06B0272-77BD-4E20-A55D-F36AF51D01D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Macrobond.</a:t>
            </a:r>
          </a:p>
        </p:txBody>
      </p:sp>
    </p:spTree>
    <p:extLst>
      <p:ext uri="{BB962C8B-B14F-4D97-AF65-F5344CB8AC3E}">
        <p14:creationId xmlns:p14="http://schemas.microsoft.com/office/powerpoint/2010/main" val="2021649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79CDC8-1E80-431B-966F-D0A5ED367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Konsumentpriser i euroområdet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25CEF72-4F29-43D1-AF7E-1DC29E73DF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921039B-CA19-49E2-8EAF-80E5D5AAE8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C081A6D-D302-421D-BA8E-41528E4DB96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47371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454340-F5F3-4F81-9FCB-DA438E4E4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 och konsumentpriser i Storbritannien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F0C0395-4E9E-46B3-B07C-FF44CBDD9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0A4F774-1B75-4BD7-BB5F-81210B5C2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93575F4-97A2-4D9F-8BA3-1CA08EC0F8C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Office for National Statistics,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79222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B48655-A3AF-4A5C-B564-D79843F2F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 i Kina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2E3F3B4-6D2A-49CE-AAA5-E70FBA8DC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D31ACA1-EB4B-4B12-B8CF-93B267B7C8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F0183E8-DF85-4DCC-8FC7-6FABA4531A7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National Bureau of Statistics of China,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6894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A89EA4-EDEA-416E-97CD-365A98958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 i världen, OECD och tillväxtekonomierna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B40A135-AEF1-4943-B09A-D2D056ABC5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2D5390E-D565-4384-BA75-19A945E869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16CDB47-3D29-417C-A205-ABCB4DFD6C6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OECD, IMF,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43298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C4EB5F-3FA6-4686-B9D5-F04CE6D26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KIX-vägd BNP och svensk exportmarknad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57DD132-03B9-4EA3-A718-52CAE463A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0A7CEC3-9D30-4D5D-87DE-B341A9945B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78BDFD0-3EEF-43F1-9ABE-A84586BF590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Nationella källor,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68530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144A5F-B3C9-45E5-AA0F-9F12B5C5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Styrräntor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2E3BAFF-9966-437E-B64A-83ABD1A7CA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B956ADF-8F7F-4A9D-A805-F8D3384C94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dags- respektive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CD292DA-147D-4961-8D89-E95913A2EE2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Bank of England, Bank of Japan, ECB, Federal Reserve, Norges Bank,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3063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BDCB79-A3FE-41C6-98A1-07949CD94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 i OECD-länderna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9C3940E-A668-44A7-B523-B1A4AE7E9D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4BD98DC-2E39-44E9-9E39-984CE6E579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8D0A390-959A-46CF-A373-DA97684967B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OECD,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08377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00911A-C31C-4EC5-9833-C7CB3C5A0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Konsumentförtroende i USA, euroområdet och Storbritannien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22ED5CE-2B87-4B27-A1F7-96EB6F9574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2DC6281-46E2-4649-8584-737829DBB9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DB50EC9-9213-4CF9-8187-0C77B8DB9C9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Conference Board, Europeiska kommissionen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3434231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0C6DF6-2C87-48D3-AF19-CDCE141DD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F4F91D0-188D-4C86-8FEC-9FE920CCBF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FABFC60-6254-44F4-A0C6-F69D5EA004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DF30F11-E8F1-42E2-93DA-857E2F2AC67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Macrobond.</a:t>
            </a:r>
          </a:p>
        </p:txBody>
      </p:sp>
    </p:spTree>
    <p:extLst>
      <p:ext uri="{BB962C8B-B14F-4D97-AF65-F5344CB8AC3E}">
        <p14:creationId xmlns:p14="http://schemas.microsoft.com/office/powerpoint/2010/main" val="1483332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4F4DD5-0E8B-42EC-B05E-01DD73BB5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 i valda länder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39A4FC6-D150-492A-96C5-85DA2AC27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1214408-55CA-4D1F-BB5B-0BF957FE72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09D1FB8-1B1C-48A8-B32D-6DD739BC982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IMF, OECD,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59930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16A60C-793C-464F-9166-3B60FFF54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Konsumentpriser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7C101FD-A7FA-4995-BC35-C11ED0AD6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706CB2-998F-4EAB-A0AD-8A58260ECD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80F0DBE-065F-4CCE-BAFF-094F12C3DE3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Eurostat, Office for National Statistics, Bureau of Labor Statistics, Statistics Japan,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29984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397A3F-0820-4923-9858-3C5CD62D5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 och efterfrågan i USA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154B60C-69A5-4A9F-8A0B-8089337F6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1E9F27A-6A59-41BB-8D2E-1257CF9666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7A9DF25-7BD4-4F40-ADDA-9CDC03D78B2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Bureau of Economic Analysis,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5469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161B2C-D73F-4E52-8D67-B823709D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Inflation i USA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DB283C1-BEE6-44B7-961C-C1FCBCB4C6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03C739E-8A04-4962-8D2E-FB044E63D14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Bureau of Labor Statistics, Bureau of Economic Analysis, Macrobond och Konjunkturinstitutet.</a:t>
            </a:r>
            <a:endParaRPr lang="sv-SE"/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4F03662A-3F80-48C1-BAE1-137C58E4BA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1413247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2784787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D5D053-093D-4B0B-A45E-41078DF4E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 och efterfrågan i euroområdet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F419CF5-326E-4106-8802-72EAE5F00B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976C3E-1E43-411B-8F13-E08F7AB409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49FF3D7-63D9-41F9-85B3-7F0784A168E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1327073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Presentationer.potx" id="{70D77443-4AF4-454E-86E3-DFCFB91CCBFE}" vid="{C6E9741F-CC9C-4FA5-AEAB-85FABAEAAB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96</TotalTime>
  <Words>314</Words>
  <Application>Microsoft Office PowerPoint</Application>
  <PresentationFormat>A4 (210 x 297 mm)</PresentationFormat>
  <Paragraphs>48</Paragraphs>
  <Slides>16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Arial</vt:lpstr>
      <vt:lpstr>Calibri</vt:lpstr>
      <vt:lpstr>Verdana</vt:lpstr>
      <vt:lpstr>ExternaPresentationer2</vt:lpstr>
      <vt:lpstr>Förtroendeindikatorer för tillverkningsindustrin i USA, euroområdet och Storbritannien</vt:lpstr>
      <vt:lpstr>BNP i OECD-länderna</vt:lpstr>
      <vt:lpstr>Konsumentförtroende i USA, euroområdet och Storbritannien</vt:lpstr>
      <vt:lpstr>Arbetslöshet</vt:lpstr>
      <vt:lpstr>BNP i valda länder</vt:lpstr>
      <vt:lpstr>Konsumentpriser</vt:lpstr>
      <vt:lpstr>BNP och efterfrågan i USA</vt:lpstr>
      <vt:lpstr>Inflation i USA</vt:lpstr>
      <vt:lpstr>BNP och efterfrågan i euroområdet</vt:lpstr>
      <vt:lpstr>Ränteskillnad mellan Italien och Tyskland, 10-årig statsobligationsränta</vt:lpstr>
      <vt:lpstr>Konsumentpriser i euroområdet</vt:lpstr>
      <vt:lpstr>BNP och konsumentpriser i Storbritannien </vt:lpstr>
      <vt:lpstr>BNP i Kina</vt:lpstr>
      <vt:lpstr>BNP i världen, OECD och tillväxtekonomierna</vt:lpstr>
      <vt:lpstr>KIX-vägd BNP och svensk exportmarknad</vt:lpstr>
      <vt:lpstr>Styrräntor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 1 Barometerindikatorn och BNP</dc:title>
  <dc:creator>Rosmari</dc:creator>
  <cp:lastModifiedBy>Rosmari</cp:lastModifiedBy>
  <cp:revision>11</cp:revision>
  <dcterms:created xsi:type="dcterms:W3CDTF">2018-06-16T11:15:28Z</dcterms:created>
  <dcterms:modified xsi:type="dcterms:W3CDTF">2018-06-19T07:10:07Z</dcterms:modified>
</cp:coreProperties>
</file>