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48" r:id="rId2"/>
    <p:sldId id="349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781">
          <p15:clr>
            <a:srgbClr val="A4A3A4"/>
          </p15:clr>
        </p15:guide>
        <p15:guide id="3" orient="horz" pos="835">
          <p15:clr>
            <a:srgbClr val="A4A3A4"/>
          </p15:clr>
        </p15:guide>
        <p15:guide id="4" orient="horz" pos="3843">
          <p15:clr>
            <a:srgbClr val="A4A3A4"/>
          </p15:clr>
        </p15:guide>
        <p15:guide id="5" pos="172">
          <p15:clr>
            <a:srgbClr val="A4A3A4"/>
          </p15:clr>
        </p15:guide>
        <p15:guide id="6" pos="61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howGuides="1">
      <p:cViewPr varScale="1">
        <p:scale>
          <a:sx n="130" d="100"/>
          <a:sy n="130" d="100"/>
        </p:scale>
        <p:origin x="798" y="132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2018-06-19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2018-06-19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384EEF-DC25-4B6C-B853-144728F83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Importjusterat bidrag till BNP-tillväxten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ABEC9EC-2EC0-4B09-9DFE-8EE948765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8B50595-73D8-4BF9-A3FB-AE8AEAB115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A9E44B0-07B5-4A22-A6FE-76164F54869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08369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3816BE-547A-4704-818A-5D1349DB9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Strukturellt sparande i offentlig sektor och BNP-gap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B423E93-1C7D-46C8-8E1C-898CDA68F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4BE8AEE-09B2-4FA6-B225-EEE990D636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7BB744F-3710-470F-8CE5-81E29074BEA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4361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D5B88E-3CEA-407C-9865-6080E5001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Reporänta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A5DB781-DB4C-4665-9404-82773D2BD6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95529E8-53B3-4C4E-A7B5-C1B1DEE4ED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dags- respektive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DC15307-60F9-409B-84FB-B16EB6CEC29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Nasdaq OMX,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51633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C9C051-52F8-4544-A731-617DFAEB3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Realränta, KPIF-inflation och BNP-gap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762E76E-1B11-45C5-84DD-D791CD06F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46613AC-3489-4094-B4DB-7C50B955D2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respektive 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27AA958-9FEB-4D03-A0A2-102296A7A4F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04972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D7F2FD-5AEB-4AC3-8532-B2C7BEB68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Reala korträntor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BFF6F33-A8CB-43E9-96D1-3783CC6F1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A9360D3-DAE6-4803-87CF-36580EF20F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08C0212-C113-4F44-A0DA-90655FDA861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Riksbanken, SCB, OECD, Eurostat,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00563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D15521-FB53-48F2-94D6-3508FDB06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Kronans effektiva växelkurs (KIX)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B077D16-EBC7-4A8C-813A-D51D036E9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144E154-5619-4D29-B1A5-3E91466EF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1992-11-18=100, månadsvärden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593FCBA-A93D-469E-8A5D-EFABD4E1D6E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44503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2A26C9-75E3-49AC-9542-9CE37E53F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BNP-gap och arbetsmarknadsgap i Sverige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36E84BA-0B81-41D4-A62C-12DD67E14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183A820-A0AD-410F-B63A-EF93CD142E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 respektive potentiellt arbetade timmar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E9885AD-ABB5-4314-8CEA-9BCD0487AD6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7926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A6360C-8FEF-4555-A7E4-1C01F5A44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Export, import och nettoexport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B66462D-DA6E-4368-924B-CF6BAD7A1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A338D2-5916-47BE-9035-CFB1960C0A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BNP, 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0755D44-9FA5-4D32-95A3-88EA38C696F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50164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729921-42D3-47B0-BB82-D90A5C7E4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Fasta bruttoinvesteringar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DC55D50-F68E-4AC4-933E-2ED22442C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584741-AE09-4413-BFEA-1CC73F3F61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 respektive 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52EF3FF-1DD5-4FB1-8257-4791A355FD8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20854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C02705-F8ED-4C7C-BD69-3B2BF8D58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Total inhemsk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4C99E0D-807E-4614-A02F-02CE73730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C7D66B-C73F-441A-BA38-C4764D75DC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BNP, 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E88AB38-60BC-470A-A213-61B654394E9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27379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C85F83-5C5B-4721-AD86-4F092D68B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konsumtion och real disponibel inkomst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F805741-BF97-45E5-89DF-B0835409A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AED48D9-EDD2-4FA7-8DB4-89C90F57D9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9A83196-5E2F-4858-B4BC-3B49F200C17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82574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0112E8-54EF-4A48-9BA6-EFF0CB734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Sysselsättningsgrad och 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90CB666-6833-4176-9C64-F5AE1A451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C594815-64DD-4459-A946-ADCE9F8391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 15–74 år respektive procent av arbetskraften 15–74 år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959C29B-D52E-4A3D-AEC1-7BCA6FC03D9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06243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79FDCC-2DF6-48C7-8910-B99A9E01A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 och enhetsarbetskostnad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6474259-30F7-4AED-902C-F4772457AF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504BDA5-E89A-497D-94F6-8226082F94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FE048E6-D823-4CA7-8E6D-09E9D3811FD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Medlingsinstitutet,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04627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F94646-8D56-453C-8C32-D3B055B74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Potentiella variabler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97B6B10-9DC1-402D-AFD5-F2A90DD6B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E8B99CB-6947-4DDF-8C3D-2684C8BAE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7DBE63-196C-490A-84BE-F0B4F149B6F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17263763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.potx" id="{70D77443-4AF4-454E-86E3-DFCFB91CCBFE}" vid="{C6E9741F-CC9C-4FA5-AEAB-85FABAEAAB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95</TotalTime>
  <Words>225</Words>
  <Application>Microsoft Office PowerPoint</Application>
  <PresentationFormat>A4 (210 x 297 mm)</PresentationFormat>
  <Paragraphs>42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ExternaPresentationer2</vt:lpstr>
      <vt:lpstr>Importjusterat bidrag till BNP-tillväxten</vt:lpstr>
      <vt:lpstr>BNP-gap och arbetsmarknadsgap i Sverige</vt:lpstr>
      <vt:lpstr>Export, import och nettoexport</vt:lpstr>
      <vt:lpstr>Fasta bruttoinvesteringar</vt:lpstr>
      <vt:lpstr>Total inhemsk konsumtion</vt:lpstr>
      <vt:lpstr>Hushållens konsumtion och real disponibel inkomst</vt:lpstr>
      <vt:lpstr>Sysselsättningsgrad och arbetslöshet</vt:lpstr>
      <vt:lpstr>Timlön och enhetsarbetskostnad i näringslivet</vt:lpstr>
      <vt:lpstr>Potentiella variabler</vt:lpstr>
      <vt:lpstr>Strukturellt sparande i offentlig sektor och BNP-gap</vt:lpstr>
      <vt:lpstr>Reporänta</vt:lpstr>
      <vt:lpstr>Realränta, KPIF-inflation och BNP-gap</vt:lpstr>
      <vt:lpstr>Reala korträntor</vt:lpstr>
      <vt:lpstr>Kronans effektiva växelkurs (KIX)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1 Barometerindikatorn och BNP</dc:title>
  <dc:creator>Rosmari</dc:creator>
  <cp:lastModifiedBy>Rosmari</cp:lastModifiedBy>
  <cp:revision>11</cp:revision>
  <dcterms:created xsi:type="dcterms:W3CDTF">2018-06-16T11:15:28Z</dcterms:created>
  <dcterms:modified xsi:type="dcterms:W3CDTF">2018-06-19T07:14:24Z</dcterms:modified>
</cp:coreProperties>
</file>