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99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436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337" r:id="rId40"/>
    <p:sldId id="338" r:id="rId41"/>
    <p:sldId id="339" r:id="rId42"/>
    <p:sldId id="340" r:id="rId43"/>
    <p:sldId id="341" r:id="rId44"/>
    <p:sldId id="342" r:id="rId45"/>
    <p:sldId id="343" r:id="rId46"/>
    <p:sldId id="344" r:id="rId47"/>
    <p:sldId id="345" r:id="rId48"/>
    <p:sldId id="346" r:id="rId49"/>
    <p:sldId id="347" r:id="rId50"/>
    <p:sldId id="348" r:id="rId51"/>
    <p:sldId id="349" r:id="rId52"/>
    <p:sldId id="350" r:id="rId53"/>
    <p:sldId id="351" r:id="rId54"/>
    <p:sldId id="352" r:id="rId55"/>
    <p:sldId id="353" r:id="rId56"/>
    <p:sldId id="354" r:id="rId57"/>
    <p:sldId id="355" r:id="rId58"/>
    <p:sldId id="356" r:id="rId59"/>
    <p:sldId id="357" r:id="rId60"/>
    <p:sldId id="358" r:id="rId61"/>
    <p:sldId id="359" r:id="rId62"/>
    <p:sldId id="360" r:id="rId63"/>
    <p:sldId id="361" r:id="rId64"/>
  </p:sldIdLst>
  <p:sldSz cx="12192000" cy="6858000"/>
  <p:notesSz cx="6858000" cy="91440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howGuides="1">
      <p:cViewPr varScale="1">
        <p:scale>
          <a:sx n="119" d="100"/>
          <a:sy n="119" d="100"/>
        </p:scale>
        <p:origin x="96" y="360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2019-03-26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2019-03-26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778596-6934-4F57-9511-99EAE00F8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D50EA1E-9D3F-4FD0-9F25-9898CB1A4F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79FC689-A2CF-4184-BB25-D3E5E00FC3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0CDA70D-0EE6-48AB-95B1-297AED9B327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22374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F79A0D-CF79-467C-9BF3-8B1C6C7F5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Fasta bruttoinvesteringar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AD65304-9C87-4481-92B3-9E77629081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E60D56A-96EB-4973-B95B-C6636E9A8E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BNP, löpande priser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D7018BA-FDE3-4413-A1D3-F70AF8ADF1D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61490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0DD81A-B0F0-4BB4-AD37-85A6105FB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Påbörjade lägenheter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94808C4-120B-4A9A-A968-C49A9001B3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0CD2032-BE26-4272-A088-98F229EFBB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A25BD41-7470-4FE3-BDF5-DE5208B34D3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25339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517C7B-731B-4A03-9EFD-5E667960A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Investeringar i bostäder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0735533-F6A4-4739-B8CF-D3A9E530BB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AF752FC-023C-4234-8688-CE095B21CF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0BB2218-38AB-4E77-BBAF-547DC7BF235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59673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3077A8-258A-4801-B0FE-175126EC1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konfidensindikator och hushållens konsumtion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8BF062A-6AF0-4E3B-94CD-16FF936978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AF0C80D-5DAC-4199-AE7C-DB781EC12A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säsongsrensade månadsvärden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900D7C5-70A6-4C45-98CC-3C1C5EC6748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460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6F64DA-25FA-4768-8927-CF09FD7B4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konfidensindikator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E45777E-3CE9-4824-B18A-59F0FE2F9E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B830BAD-3058-48EC-9305-B5FFBFB64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Frågors bidrag till konfidensindikatorn,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7A97333-1C5B-419C-BA8F-E33C3685A71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24688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0EF4FC-C341-4F66-A7F1-B686A6A05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konsumtion, real disponibel inkomst och sparkvot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EC0BBAF-D2CD-40F8-B6BB-750F1950F1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486A83B-A7A0-4C27-8F37-99AEA3E000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 av disponibel inkomst plus kollektivt sparande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690939F-1A70-4CFA-8C5A-CF15B989D26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70012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8C9B0F-7F1C-41DE-868D-FA8E6CF8C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Offentlig konsumtion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5B1DF98-CF83-4642-8635-0D5F6E13C8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4789E61-8FC0-48B1-AD84-0D5F50E8FB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5825AD5-981E-4D48-BAAF-CFD452550AD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93601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2CFA12-194D-4747-BF3D-C95A90DFD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Offentliga investeringar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04363B4-EBA4-48EE-A99E-5BE336227C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519E932-ABBF-4B79-AD87-C08EF26D7D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E9DCFC4-046B-428A-A96D-DEE1A610F36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53219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5D1910-5246-4B67-8213-E2888F130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Produktionens sammansättning år 2017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99EFB1B-005F-4DDD-8301-E0D9FE79DA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412" y="1340777"/>
            <a:ext cx="4944976" cy="475839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8B74398-E96A-43D3-AD6F-11C1DF60BA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Andelar i 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0126777-F585-4C23-B1D4-E2FE3AF8522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8369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A6FE7A-54D4-4C77-A4F1-96167782F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Produktion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59D3DD6-F16A-4DA8-A956-8547276BF5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09166C-1033-44BD-9C63-13CD8571B1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fasta priser,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DA2A0E2-AD44-45D1-9762-981C6168121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84488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2192C2-7B6B-48BC-A8FD-7A4337AC7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Export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B38364C-B84C-411E-A3EA-BB7135251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9407C65-AA92-4242-9645-A4CA4CD3AF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0D83583-7279-480E-9C9F-54D16B34893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62807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B40CEC-1163-42AA-B019-FDDB6D5F5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Byggproduktion och bostadsinvesteringar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F1F7C04-9BFE-496A-B97E-C7E5186232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68F0046-D9D8-4A62-AB29-F4B274C6A0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0E44E5A-CD74-4923-91F3-C7228DFF98E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68982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F18C71-1FC8-48E1-A8F0-62015DA46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Sysselsättning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7290838-85DD-4C91-9019-4C83496CDD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23AFE0-1CF8-4324-B7A4-E1217F3DC6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befolkningen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D00A510-2EB4-4F0C-BCA1-AD1F65A38CB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70952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6E04E5-6E2C-4F4F-8C1D-32CF6CB57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Arbetade timmar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EC1A158-A137-4902-94D8-FFC3E541A1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0F74B33-652A-49CA-B730-CABEB6F3EC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Miljoner timmar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B1082B7-328C-4691-BAD6-21C4E49000C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88277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354B07-8257-48F7-890A-6E6901BF6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Medelarbetstid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8605398-8B70-4BA4-9C3E-5431F79147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Timmar per vecka,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C7FD7A5-3401-41A7-A6A4-DFA0210107F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076B4D85-D8F8-4EAF-89EF-719FC9AF60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</p:spTree>
    <p:extLst>
      <p:ext uri="{BB962C8B-B14F-4D97-AF65-F5344CB8AC3E}">
        <p14:creationId xmlns:p14="http://schemas.microsoft.com/office/powerpoint/2010/main" val="2352728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9CEF8B-613D-4E7E-82D9-C0340A415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Anställningsplaner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167F711-89B5-4FE9-AC08-7E2382C9E1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1A68D48-ABCB-4490-8716-535D0A53A2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1E9E371-FB0A-4387-921A-A18160868EC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10347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772DF4-795C-41F0-876A-087E64B29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Anställningsplaner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A21A2DD-C727-4DB0-80A0-06831FE3AC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A8F1630-010B-4566-BCDB-65EB7B20F4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5E57ABC-9260-4FB1-B776-3D57F448638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37310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3DFA5B-6608-444E-9D60-6B7E0F1AB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Brist på arbetskraft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28B26FC-58B3-4BAE-A082-DA34FCCD57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19417AB-CF6F-40BD-ABAE-866D0C303E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Andel ja-svar,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9F9E6C4-44B8-4E7C-9427-9269C87D3E4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1397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CD73BF-AE78-4157-86A0-6E0305859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Brist på arbetskraft i olika delar av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BD0F7A2-1EC4-44F8-98C3-992743BAE6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9B99A26-B553-40A7-9B46-9141919509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Andel ja-svar,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74EF2C3-C3F4-4C11-9FBF-53A90C19B2D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97733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FB0322-2A10-4021-BBDD-68FB8383D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Brist på arbetskraft i olika delar av de privata tjänstenäringarna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C3033AE-6CC4-4018-BD23-E02B1F99AA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FA70CAC-131A-44B1-8762-CD0443DFCD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Andel ja-svar,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CAC1092-9F72-446C-AD11-F90DAFD9E07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77521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A6D383-C782-4B56-94EE-96711A1EC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Bidrag till sysselsättningstillväxten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5B3CE9F-3970-4428-AA0C-CC236EFDD1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C6031D7-1154-4165-842A-CACA463056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1D00A40-1567-411A-B2AF-5F9093EAB07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33622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09B507-6160-4DF2-AA24-135E78A09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Export av varor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1AB0F1D-08C0-4D7E-A517-961B7F1C00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F0977C6-66BD-47C4-A53C-19B33F41CD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2BA6655-DE9C-4A78-98C0-722E189848E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942950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E531D3-3F9C-4801-B0B9-729B30655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Arbetskraft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A019721-3FEF-4B6F-AD39-84669553FB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8FD76F6-AD9E-48AF-BF80-C64B7194FF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Miljoner respektive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BD88C1A-BA52-434F-9ABD-7673590B325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694654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14FC97-9CF8-4E01-B190-AB1BDD95A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Arbetskraftsdeltagande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E989157-FEBA-4BEA-8316-00A4D0279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C202BD8-3A58-413D-A1C4-BACDB67FC3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befolkningen, 15–74 år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D516732-8790-469E-B314-4C6737D3B4F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74816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73A534-50E4-49D6-8CB6-1B0BF8E0D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Arbetskraftsdeltagande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435CAC0-BFC2-4398-88CC-E2648E3A9D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C02EDEB-615C-4B56-8B06-4C92AA8372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befolkningen,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76E3F80-B100-43F2-83C1-8659BF8F01D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558093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2D9E1D-FF08-49A8-A2D0-CCA519537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F1DFA21-A123-4D54-AC87-70ECFEE646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B1CAE96-486F-48B6-AD20-A2B889D3CC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Andel av faktisk arbetskraft respektive potentiell arbetskraft,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D8A4D88-3F41-4105-A628-DE19BF51270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676022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535BDA-5A45-4050-AC4F-8F33CB17A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Jobbchans och arbetsmarknadsläge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5C8FCE7-21AD-4A21-82B9-034FE99717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F56ED30-2605-4BF3-9DB5-9CDE59494E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Andel av arbetslösa,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D1ABF6E-9D55-40AC-AB77-871268DE540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 </a:t>
            </a:r>
          </a:p>
        </p:txBody>
      </p:sp>
    </p:spTree>
    <p:extLst>
      <p:ext uri="{BB962C8B-B14F-4D97-AF65-F5344CB8AC3E}">
        <p14:creationId xmlns:p14="http://schemas.microsoft.com/office/powerpoint/2010/main" val="31843922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3A8459-246C-4DBD-90D9-EA267AA98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Lediga jobb och vakanser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84A9698-FBD8-4EEC-BD74-33A2C1C3E8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8A959D9-7B27-44EC-8017-5FBCC43C70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D2BF566-2D4D-49A1-B537-AB3DE8B4C25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939656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6861F4-3DD5-4027-92DC-39327EC81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Inskrivna arbetslösa vid Arbetsförmedlingen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49B5133-EB71-4EB2-8110-F01DB96732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02DADAA-EF1F-4956-9423-91F0FE36F5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 respektive procent,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72BAE89-BEBF-4EA5-B926-884735C7901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Arbetsförmedlingen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386181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5DC3CA-6050-428B-9111-9C6DED515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BNP-gap och resursutnyttjandeindikator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794A595-7D1A-4D0E-A8B9-A9AB3892D3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5BE1619-3714-4A38-A532-C4C0519EFF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BNP och normaliserade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234AA55-260F-450A-9B48-6480DCEFC38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</a:t>
            </a:r>
          </a:p>
        </p:txBody>
      </p:sp>
    </p:spTree>
    <p:extLst>
      <p:ext uri="{BB962C8B-B14F-4D97-AF65-F5344CB8AC3E}">
        <p14:creationId xmlns:p14="http://schemas.microsoft.com/office/powerpoint/2010/main" val="21267109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9C4EF8-B07A-4384-94B1-0E1F3CDA4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Indikatorer över resursutnyttjandet i näringslivet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508E37-E223-4767-B734-0534DD8893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Säsongsrensade kvartalsvärden, normaliserade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799F7A6-2D80-4537-BDA8-F52E07CEDC5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SCB, Arbetsförmedlingen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8EB6F27A-288C-40AE-A8CA-3414DA615F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</p:spTree>
    <p:extLst>
      <p:ext uri="{BB962C8B-B14F-4D97-AF65-F5344CB8AC3E}">
        <p14:creationId xmlns:p14="http://schemas.microsoft.com/office/powerpoint/2010/main" val="13137338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11F2E3-75B8-44C3-948F-51DBBEB98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Arbetsmarknadsgap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D8B9307-5154-40C4-AC20-B6C7C4FC71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7488875-6686-4AC1-BD1A-E00647AA62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 av potentiellt arbetade timmar,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7C984B5-135D-46A9-9DC4-0C455F23500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57140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CE91EC-AA91-4813-AE0C-CF0770532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Export av tjänster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24F0B5B-CF82-4AEF-B789-FBBFA397B9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9DB00A5-3320-4CCD-AA0A-4F9AAD046A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10496C0-1112-4AB8-9674-2315293B093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766986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4F324B-0C14-4CF8-AEE9-6BD9ED63B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Varsel om uppsägning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FD68769-3783-4258-87B9-3E36D1895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6ECEF33-DB98-4A7B-A4DE-54B1DCDABB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2899777-77E5-4D24-A837-5BC19953F35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Arbetsförmedlingen.</a:t>
            </a:r>
          </a:p>
        </p:txBody>
      </p:sp>
    </p:spTree>
    <p:extLst>
      <p:ext uri="{BB962C8B-B14F-4D97-AF65-F5344CB8AC3E}">
        <p14:creationId xmlns:p14="http://schemas.microsoft.com/office/powerpoint/2010/main" val="7958964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1FA5F4-D61D-4B40-890D-B60EACE5C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Produktivitet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F3592DF-B0B5-4D53-BD12-FE5A15F1F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00D00E2-AF8D-4A6D-865A-1D70A51B1F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Förädlingsvärde per timme, fasta priser, kalenderkorrigerade värden. Nivå respektive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65050B8-6ABE-452C-BCB4-7BBD2005F2E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251513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746608-B0C6-4158-B851-083D190BA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Produktivitetsgap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901DE21-43A3-49DB-924C-2906828C8F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404CF7B-7921-47A0-836B-6C6B81627D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produktivitet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572A188-31F6-4BD5-A9C2-729DF0D6358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481583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F05FFE-25CC-42FD-A56E-8BCE28157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Arbetsmarknadsgap och timlön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9AA551A-A8E9-4558-94D7-A1483311D8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3D302A2-4FCB-4B7F-A8A1-5BA114FCE8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potentiellt arbetade timmar respektive 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B49B03F-98EA-4211-BD95-F1C4B980265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125247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543E02-1B72-427C-99D3-238E0659B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Timlön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435121E-F949-479B-871D-BF6F45FD2A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47794B8-9719-4767-A3F5-CBD7E204B0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6711871-5F0A-4D4F-AD10-ED6635E2B38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339709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6990E2-3A63-4F96-A98F-FDE54B348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Timlön i näringsliv, kommunal sektor och statlig sektor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4E81BFC-AB56-46F1-B4F2-766BED796E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3FDF64F-E038-43CD-A863-DB47F752DE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6E6CD58-4E23-4F6C-BC18-7BC4334A1E0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176190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45348C-BECB-4D4B-B667-EA79B8E3D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Löneförväntningar på ett års sikt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B569503-E042-43F1-A46C-103418B806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9890D1F-4D3F-442F-9FE6-4A80800256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1966365-CC37-4A13-9E46-BA24A6E2448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Kantar Sifo Prospera,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368735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7C3BDC-E0B9-4BC0-90AA-FE15A154B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Timlön och arbetskostnad per timme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6C2572E-03E8-47CE-ACBD-44E0112093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62693EE-C279-4D2C-A731-49D66F8F83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7BE351B-3C87-4BA8-9C68-190CC1A3ECD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SCB,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45834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7B5F92-41F0-4250-B2F0-2C561B2C0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Enhetsarbetskostnad i näringslivet, anställda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CE44B04-9DBA-4FF5-9608-856D76417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FE5A2B4-5285-4EC3-9A16-38D7D47BEB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BC39175-8758-47ED-BB0C-9ADAC465215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853811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6C7407-E907-44D8-8722-0C5638E82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Lönsamhet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2BA86D4-F098-4DD7-9AC1-07FB6ADE80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DB4894F-99C1-4554-A93A-5A1D71D5F7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årsvärden respektive nettotal,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6D44AF6-8B13-4A58-9947-4E1CF6D2621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7928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F1AAF4-D8C6-4C8D-BB4C-F9F5F3B14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Industrins omdöme om exportorderstocken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AC1A17E-6A11-4997-8924-E976FD21CB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EC66E53-9085-4780-AE51-6805880DDF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Standardiserade avvikelser från medelvärde,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9D5B54D-BCE8-4E4F-883F-3A76379F418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27210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5A2DC0-683C-4AA2-81B3-CB70C50C8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Lönsamhetsomdömen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1700DA4-B636-4285-973D-2762621A2D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6CB5BB6-1900-4606-955A-68D1703CE5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kvartalsvärden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8B15620-2E5F-4A6A-BF02-E66EC31E880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225129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3E4A7F-5EF7-4157-8690-FE0ACF43E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Vinstandel i industrin och tjänstesektorn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55A0F58-716C-4641-9EDD-AB72FB0E64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A381D86-1EB5-4741-B802-C1FEAE2749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förädlingsvärdet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BE3DDA1-CA79-45FC-BC42-ABA440FA501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374224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89D975-F559-42CA-BC9C-6FDDC7B28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Konsumentpriser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E3117C9-C736-44DC-B39F-553DF1904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88B0115-0E05-4F24-ABA1-7DE5966F76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38F7083-D1BD-4B42-84B2-A469CC54C1E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118833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813A47-34D7-40A2-B71B-6BEB9D53F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Energi, direkt bidrag till KPI-inflation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64E2CB8-26EC-4164-AC36-56B204B083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14EED9F-C39A-4B2E-B685-9A7E451949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Procentenheter,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6D70F24-9238-4545-802C-8A429A029F2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124910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AEDA2D-C0B2-40E9-9A84-07250474A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Inflationsförväntningar på ett års sikt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57AFA5F-2753-4DAF-B33A-490815C9C3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ED01DD1-3903-4207-A005-95B49CF287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3318147-E7DD-4F5B-86F2-704F83676B6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Kantar Sifo Prospera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610480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9AED4A-CA6B-4600-8696-DCBDB2852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KPI-inflation och företagens förväntade inflation enligt Konjunkturbarometern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82A3BB3-5ACF-4067-85AE-A2AC46A65C4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1340008"/>
            <a:ext cx="4319527" cy="489600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B09BE53-AB9D-4994-9087-0D96AF5105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F702498-A857-4A10-8C3D-33CE68C4239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86543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45969A-085F-4449-BFC3-2BBE8444A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KPI-inflation och förväntad inflation i </a:t>
            </a:r>
            <a:r>
              <a:rPr lang="sv-SE" dirty="0" err="1"/>
              <a:t>Prosperas</a:t>
            </a:r>
            <a:r>
              <a:rPr lang="sv-SE" dirty="0"/>
              <a:t> undersökning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DA6ED71-AB7E-4C14-B2A1-B0DF543015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1368211"/>
            <a:ext cx="4827600" cy="486000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D649E2-A97E-4561-B5D9-50C71CB096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88D2B28-F8E5-459B-8E71-892900CABA2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Kantar Sifo Prospera.</a:t>
            </a:r>
          </a:p>
        </p:txBody>
      </p:sp>
    </p:spTree>
    <p:extLst>
      <p:ext uri="{BB962C8B-B14F-4D97-AF65-F5344CB8AC3E}">
        <p14:creationId xmlns:p14="http://schemas.microsoft.com/office/powerpoint/2010/main" val="40965748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7558D5-527E-489B-B3E6-3E970ABE7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 och tjänsteprisinflation 1987–2018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8138074-6BE2-44A4-82F5-8896396B1C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1354866"/>
            <a:ext cx="4825812" cy="489600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2DE7621-DAF3-4F54-BC2E-8CD4A51224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4D46B7F-CFD9-4539-A285-20F48F9D1BB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502739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C91AF3-BAD5-43CC-AAD5-2EA9F6F80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Tjänstepriser och löner i tjänstebranscher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D964C38-0C6A-48D7-8302-179F706AC4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3264DFF-81DC-4AEC-ACAF-CF644C1EC3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F78E8A2-CE05-4DAF-A852-5408B56908D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925605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AFA011-C437-40D7-878F-4158FB0FC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Importpriser för konsumtionsvaror och varor i KPI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10BE87B-9ACC-49F6-A561-B7BB2C3BE0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BC8C045-410D-49D2-83A9-3B53D798C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kvartalsvärden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3B871C6-D7C3-4F72-8524-E9529FFC377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85972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532199-AAA3-4569-83DA-BA47B1D09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Tjänsteexportens andel av total export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E475303-0824-4B62-ABDA-BFD1E6B114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84D5B75-A366-475E-A17B-16A5C51DD6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löpande priser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0B28597-5A4D-4282-8967-5566100D729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75598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D2DDC6-A1AF-4165-B0E6-F9A99030D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Lönsamhet, nulägesomdöme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16710AC-5082-42DD-A47C-1328A1F386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9DA4294-5709-4B3F-BC2B-B2B619E219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B46C8FE-A7DB-4289-8ED1-98E6147147D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057602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794632-858C-4FE9-9BEC-6F247B5DA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Hyror och månadsavgifter i KPI och räntor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AC7E797-432D-4A28-8060-83ABA6A9CC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8411566-E8FC-428F-B58E-337CFD5CFE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 respektive procent,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1A91C25-1C07-4449-9AC0-F4E7E730BE4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 </a:t>
            </a:r>
          </a:p>
        </p:txBody>
      </p:sp>
    </p:spTree>
    <p:extLst>
      <p:ext uri="{BB962C8B-B14F-4D97-AF65-F5344CB8AC3E}">
        <p14:creationId xmlns:p14="http://schemas.microsoft.com/office/powerpoint/2010/main" val="6695889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A7829B-DA6C-4606-AB78-7480BBB59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Spotpris på el, Sverige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59AF7AE-4EDB-44E0-B890-D7D35C7BCD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DC21202-3D73-4A0A-BEB2-A8746201CB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Öre per kilowattimme (KWh),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64A09D3-1304-4BEB-8C11-D1B5152DE0F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Nord Pool Spot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972924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2A2DF8-44E4-4B8D-B1B6-F810B688C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Varu- och tjänsteprisinflation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184E295-4F73-41F9-BE63-61A1974524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27FA40F-4499-4B07-8AB1-0B8415251D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25C6DA0-AAEE-4085-AF8E-CACB53EB4C9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71229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273DF7-54AA-4A8F-89AF-1173C3558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Tjänsternas bidrag till den totala genomsnittliga utvecklingen av tjänsteexporten 2000–2018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6970D01-CA7B-47AA-99AE-7493042DC2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65AACA1-02F2-4C84-A216-1E42AC7BF7D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D377506E-4A78-487C-A3FF-DEBDC78677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62" y="1340777"/>
            <a:ext cx="4734841" cy="4834844"/>
          </a:xfrm>
        </p:spPr>
      </p:pic>
    </p:spTree>
    <p:extLst>
      <p:ext uri="{BB962C8B-B14F-4D97-AF65-F5344CB8AC3E}">
        <p14:creationId xmlns:p14="http://schemas.microsoft.com/office/powerpoint/2010/main" val="1066881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4878ED-46F0-476A-B485-93D5D455F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Industrins kapacitetsutnyttjande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AB31787-3ABA-40DA-943B-F578A71450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82C8DBF-5066-4921-923C-F41F3FD7EC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6271369-E1EF-415C-8778-8F6E070C54E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70269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8585E4-32B7-4B2A-83C4-44CD9B930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Fasta bruttoinvesteringar, exklusive bostäder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109042C-CBC1-4CD7-ADFB-0C0A17BE4C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8228E48-A27B-4E72-B929-AC93AA333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1A38C70-8054-4B59-8156-18F7F007243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31403452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9A172E-E921-4BE4-A86D-4EB56205D8E9}" vid="{68193DFA-6F5A-4954-AB43-D702550F09F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164</TotalTime>
  <Words>975</Words>
  <Application>Microsoft Office PowerPoint</Application>
  <PresentationFormat>Bredbild</PresentationFormat>
  <Paragraphs>189</Paragraphs>
  <Slides>63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63</vt:i4>
      </vt:variant>
    </vt:vector>
  </HeadingPairs>
  <TitlesOfParts>
    <vt:vector size="67" baseType="lpstr">
      <vt:lpstr>Arial</vt:lpstr>
      <vt:lpstr>Calibri</vt:lpstr>
      <vt:lpstr>Verdana</vt:lpstr>
      <vt:lpstr>ExternaPresentationer2</vt:lpstr>
      <vt:lpstr>BNP</vt:lpstr>
      <vt:lpstr>Export</vt:lpstr>
      <vt:lpstr>Export av varor</vt:lpstr>
      <vt:lpstr>Export av tjänster</vt:lpstr>
      <vt:lpstr>Industrins omdöme om exportorderstocken</vt:lpstr>
      <vt:lpstr>Tjänsteexportens andel av total export</vt:lpstr>
      <vt:lpstr>Tjänsternas bidrag till den totala genomsnittliga utvecklingen av tjänsteexporten 2000–2018</vt:lpstr>
      <vt:lpstr>Industrins kapacitetsutnyttjande</vt:lpstr>
      <vt:lpstr>Fasta bruttoinvesteringar, exklusive bostäder</vt:lpstr>
      <vt:lpstr>Fasta bruttoinvesteringar</vt:lpstr>
      <vt:lpstr>Påbörjade lägenheter</vt:lpstr>
      <vt:lpstr>Investeringar i bostäder</vt:lpstr>
      <vt:lpstr>Hushållens konfidensindikator och hushållens konsumtion</vt:lpstr>
      <vt:lpstr>Hushållens konfidensindikator</vt:lpstr>
      <vt:lpstr>Hushållens konsumtion, real disponibel inkomst och sparkvot</vt:lpstr>
      <vt:lpstr>Offentlig konsumtion</vt:lpstr>
      <vt:lpstr>Offentliga investeringar</vt:lpstr>
      <vt:lpstr>Produktionens sammansättning år 2017</vt:lpstr>
      <vt:lpstr>Produktion i näringslivet</vt:lpstr>
      <vt:lpstr>Byggproduktion och bostadsinvesteringar</vt:lpstr>
      <vt:lpstr>Sysselsättning</vt:lpstr>
      <vt:lpstr>Arbetade timmar</vt:lpstr>
      <vt:lpstr>Medelarbetstid</vt:lpstr>
      <vt:lpstr>Anställningsplaner i näringslivet</vt:lpstr>
      <vt:lpstr>Anställningsplaner</vt:lpstr>
      <vt:lpstr>Brist på arbetskraft i näringslivet</vt:lpstr>
      <vt:lpstr>Brist på arbetskraft i olika delar av näringslivet</vt:lpstr>
      <vt:lpstr>Brist på arbetskraft i olika delar av de privata tjänstenäringarna</vt:lpstr>
      <vt:lpstr>Bidrag till sysselsättningstillväxten </vt:lpstr>
      <vt:lpstr>Arbetskraft </vt:lpstr>
      <vt:lpstr>Arbetskraftsdeltagande</vt:lpstr>
      <vt:lpstr>Arbetskraftsdeltagande</vt:lpstr>
      <vt:lpstr>Arbetslöshet</vt:lpstr>
      <vt:lpstr>Jobbchans och arbetsmarknadsläge</vt:lpstr>
      <vt:lpstr>Lediga jobb och vakanser</vt:lpstr>
      <vt:lpstr>Inskrivna arbetslösa vid Arbetsförmedlingen</vt:lpstr>
      <vt:lpstr>BNP-gap och resursutnyttjandeindikator</vt:lpstr>
      <vt:lpstr>Indikatorer över resursutnyttjandet i näringslivet</vt:lpstr>
      <vt:lpstr>Arbetsmarknadsgap</vt:lpstr>
      <vt:lpstr>Varsel om uppsägning</vt:lpstr>
      <vt:lpstr>Produktivitet i näringslivet</vt:lpstr>
      <vt:lpstr>Produktivitetsgap i näringslivet</vt:lpstr>
      <vt:lpstr>Arbetsmarknadsgap och timlön i näringslivet</vt:lpstr>
      <vt:lpstr>Timlön i näringslivet</vt:lpstr>
      <vt:lpstr>Timlön i näringsliv, kommunal sektor och statlig sektor</vt:lpstr>
      <vt:lpstr>Löneförväntningar på ett års sikt</vt:lpstr>
      <vt:lpstr>Timlön och arbetskostnad per timme i näringslivet</vt:lpstr>
      <vt:lpstr>Enhetsarbetskostnad i näringslivet, anställda</vt:lpstr>
      <vt:lpstr>Lönsamhet i näringslivet</vt:lpstr>
      <vt:lpstr>Lönsamhetsomdömen</vt:lpstr>
      <vt:lpstr>Vinstandel i industrin och tjänstesektorn</vt:lpstr>
      <vt:lpstr>Konsumentpriser</vt:lpstr>
      <vt:lpstr>Energi, direkt bidrag till KPI-inflation</vt:lpstr>
      <vt:lpstr>Inflationsförväntningar på ett års sikt</vt:lpstr>
      <vt:lpstr>KPI-inflation och företagens förväntade inflation enligt Konjunkturbarometern</vt:lpstr>
      <vt:lpstr>KPI-inflation och förväntad inflation i Prosperas undersökning</vt:lpstr>
      <vt:lpstr>Arbetslöshet och tjänsteprisinflation 1987–2018</vt:lpstr>
      <vt:lpstr>Tjänstepriser och löner i tjänstebranscher</vt:lpstr>
      <vt:lpstr>Importpriser för konsumtionsvaror och varor i KPI</vt:lpstr>
      <vt:lpstr>Lönsamhet, nulägesomdöme</vt:lpstr>
      <vt:lpstr>Hyror och månadsavgifter i KPI och räntor</vt:lpstr>
      <vt:lpstr>Spotpris på el, Sverige</vt:lpstr>
      <vt:lpstr>Varu- och tjänsteprisinflation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Rosmari</dc:creator>
  <cp:lastModifiedBy>Rosmari</cp:lastModifiedBy>
  <cp:revision>19</cp:revision>
  <dcterms:created xsi:type="dcterms:W3CDTF">2019-03-22T15:58:34Z</dcterms:created>
  <dcterms:modified xsi:type="dcterms:W3CDTF">2019-03-26T08:32:47Z</dcterms:modified>
</cp:coreProperties>
</file>