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4" r:id="rId16"/>
    <p:sldId id="403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60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2019-03-27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2019-03-27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77DADA-5639-43E8-AD31-FB4957C13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Börsutveckling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8B327A8-ADDF-4B27-8AB8-973A032C5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E3C9844-9D5D-4A16-ACEE-E4EC837AEF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2006-12-29=100,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5BC831B-9085-428B-B299-22A7F90DAF0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Standard &amp; Poor’s, Nasdaq OMX, STOXX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351208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7C9097-4D03-4823-8B3A-6FC90A25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Prognosintervall (90 procent) för 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ADF2BA1-5010-4B0A-8F44-ECAE28470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F5314E1-2800-461D-8912-40B2D70CE4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881494E-5590-411A-8A19-5E53EBC2916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74656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FAAB48-C2A0-4340-A0DB-E27969D4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Prognosintervall (90 procent) för KPIF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1E90351-EE32-46E2-B21F-E95EC1A26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202C36-9383-4F02-837C-A0B6D235AB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31996D3-BFF8-4EBE-B777-B2DE4D72C4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88401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313597-C6D3-4400-BE83-44AF0E62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Omvärldens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0F45E5A-A7E2-48C7-8AAE-9AD947D94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34C8C8-2EC1-4A3F-9367-89015B3F03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77A235-6865-4516-AFEF-CC66B305D32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OECD, Eurostat,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7089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058134-91D0-4B32-9071-D51FF035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Omvärldsinflation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91D3745-F20D-4B35-BB86-66E9576D5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FFB8C1E-5817-43FC-8A9F-165C08D789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A8075DF-8BED-4033-9CC4-E7F99DE416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OECD, Eurostat,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50449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9134C7-88B0-4BAB-AE94-137E3B88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Omvärldens styrränta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43ECEEC-4CCD-4AD5-9099-3A567AA2A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4CCD3D8-AADD-45B6-A5FA-66EE4D1E6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B23BF1-0F45-488B-83FD-F180F2212C3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Bank </a:t>
            </a:r>
            <a:r>
              <a:rPr lang="sv-SE" dirty="0" err="1"/>
              <a:t>of</a:t>
            </a:r>
            <a:r>
              <a:rPr lang="sv-SE" dirty="0"/>
              <a:t> England, Bank </a:t>
            </a:r>
            <a:r>
              <a:rPr lang="sv-SE" dirty="0" err="1"/>
              <a:t>of</a:t>
            </a:r>
            <a:r>
              <a:rPr lang="sv-SE" dirty="0"/>
              <a:t> Japan, ECB, Federal </a:t>
            </a:r>
            <a:r>
              <a:rPr lang="sv-SE" dirty="0" err="1"/>
              <a:t>Reserve</a:t>
            </a:r>
            <a:r>
              <a:rPr lang="sv-SE" dirty="0"/>
              <a:t>, Norges Bank,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2705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F44EE-EEB8-46B6-8049-67929284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Svensk 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D87251E-79D0-4A10-BB54-FD0144561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B9DEEF-4E1D-4F24-B5E6-CA242516F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DEBE40-3D0B-44A0-AA56-9A4AFBAF18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47235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02291E-5366-4EEC-A946-4A76DFCF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Växelkurs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B3AD06C-B7B3-4169-8E76-ACADD74E7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92BD17-75D7-4417-A064-B06CD99A8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58B1C10-B0DE-46FE-B876-E507C1BE181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53963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1AE5A-D9ED-45AC-8D13-3DEB48BF0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KPIF-inflation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48D07E3-5CCB-4C45-A4CD-2400E2834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688DA-EFCB-422F-B980-D008C5BE1C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7B6FC1-EE5A-4B04-A458-879BEE9647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4131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43D2AB-3610-434A-A207-B49E3E28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934A8FB-329A-4A25-A9EB-A97E5FBC3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80E414-A56E-4465-9E43-D6A6A636B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951B2AC-D8C4-4B86-82AB-693CB3D602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07775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7ABB8A-0F3E-4F5F-871D-228098FF3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69617A-2CBF-4B02-B177-4F22DED49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3434CF-FC33-4E0D-A2D9-BB02756F2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0EFC39-13F3-46A1-93D4-A02AF7C5B08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1302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A4DCFF-392F-4F53-8BE6-11486980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VIX-index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78F5774-E126-46C3-A3EC-A70073E97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03CB16A-67A4-4103-A9FD-05F29EAA7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D6E80CF-5235-48ED-B880-CB7DBDCFC3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49068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7264ED-CC67-4C31-869E-C2AF39930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BED5D6A-9C12-4EC6-A030-D4CE0BD8D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C17E61-38D6-4AC1-9FD1-9E01EB0113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C25D22-0060-45B8-8067-E0A5804829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62392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77165E-1435-409B-A9F3-5D0AD037D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AC6FF02-C964-4E92-8C62-E02A5C437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CF9BC9-D413-4F7F-9BF0-E5EC8CBCFA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DDF568E-B86C-4B60-A580-8D2E73EA48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9570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71DD1A-B603-4027-8802-82BCF733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A341DCC-8E34-4A24-B13C-ACCC10F21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060D934-41EB-4FD9-A9D8-E62070EC86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3A0C65D-D0F0-47EE-91A7-4AE049BD140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26025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948780-5D38-46E5-944B-E63F63FB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sparande i offentlig sektor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2095D37-B8E5-42B5-9593-3BBF00657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860A01-1D84-4BFD-A8B1-D1B70E216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BD31D73-DBBE-4B5C-8E9A-A06A3DBD5D3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34489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4E710C-3777-45D4-A78C-7C7DD5602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17207E6-13FF-4129-A67F-0B136ABBD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8C7285-ECB5-474D-A00C-8FBC90F2D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790F11-B395-4198-8B6F-44BA1A83BCE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5073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67C974E-5729-4F03-A02B-7CB344421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Primära utgifter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1C7B62E-CA37-468B-BC31-9608B209A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195251-206D-406C-8DE4-7E3848BAA5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867C8B-F97E-4180-8A89-C0E68CF0F7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9943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D76EEC-4CDE-4FD9-A217-205D0F05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Investeringar, hushållens konsumtion och export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6D2F6DE-4CD1-4DA7-A5EA-3862241E7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6F781D-2F52-41CA-8210-B8AEA3FB4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FFE6A8-4722-46FD-9EB9-7F9A557762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World Bank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709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A0F6D1-09C8-4C4B-927F-B7DE7DB3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Bygginvesteringar i Kina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794335-B62E-44E1-9924-72683F92C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B11988-8EAE-4822-9500-A80019CB7C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C69C47-E15D-4423-8ECD-1DBAC2DD0FC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National Bureau of Statistics of China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12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20810D-9EA2-4955-8BB2-52ADA4B2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Statsobligationsräntor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1586173-9197-493F-9826-72B95E97C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25612C-9A74-4DE5-9DB7-FB7290C223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dagsvärden, 5-dagars glidande medelvärde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00AC8D7-3E6A-42E3-B2E2-D724954A4E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Macrobond.</a:t>
            </a:r>
          </a:p>
        </p:txBody>
      </p:sp>
    </p:spTree>
    <p:extLst>
      <p:ext uri="{BB962C8B-B14F-4D97-AF65-F5344CB8AC3E}">
        <p14:creationId xmlns:p14="http://schemas.microsoft.com/office/powerpoint/2010/main" val="100849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855C7E-9760-43D5-ADBD-DB99B47A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Bostadspriser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33B9C34-3198-4E85-BFCC-2FD749FA9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A565E83-B259-4F0C-B6B6-B11FFAFF6F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januari 2005=100,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FEFCB09-E7C8-4222-8C8F-1FD793EC8B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Valueguard.</a:t>
            </a:r>
          </a:p>
        </p:txBody>
      </p:sp>
    </p:spTree>
    <p:extLst>
      <p:ext uri="{BB962C8B-B14F-4D97-AF65-F5344CB8AC3E}">
        <p14:creationId xmlns:p14="http://schemas.microsoft.com/office/powerpoint/2010/main" val="419402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615B9-DC9D-4D3B-A4A4-A557570F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skulder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A0621AC-A32C-4C5A-9AF1-C3F623D11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BD5D734-2617-4353-8CF5-E5D693646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737613-5A99-470E-B754-1CFC68CEAC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44044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989201-6ECF-4177-B177-B83F8D3E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skuldkvot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1F1427-F5BD-4315-BB15-FED107DA8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99763B7-77E2-453D-AF56-420E20BC8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3ED0B9-5F4E-4F28-8476-97D06A9E411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4816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A42264-1B22-4D13-8A8C-0D171E73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Prognosintervall (90 procent) för BNP-tillväxt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759FA94-27F0-4710-8B78-00A79A6D9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0321B9-066E-4B3E-860C-02917D008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7DB3A9-92C4-4A53-8889-800D08C167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7360155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163</TotalTime>
  <Words>336</Words>
  <Application>Microsoft Office PowerPoint</Application>
  <PresentationFormat>Bredbild</PresentationFormat>
  <Paragraphs>75</Paragraphs>
  <Slides>25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9" baseType="lpstr">
      <vt:lpstr>Arial</vt:lpstr>
      <vt:lpstr>Calibri</vt:lpstr>
      <vt:lpstr>Verdana</vt:lpstr>
      <vt:lpstr>ExternaPresentationer2</vt:lpstr>
      <vt:lpstr>Börsutveckling</vt:lpstr>
      <vt:lpstr>VIX-index</vt:lpstr>
      <vt:lpstr>Investeringar, hushållens konsumtion och export i Kina</vt:lpstr>
      <vt:lpstr>Bygginvesteringar i Kina</vt:lpstr>
      <vt:lpstr>Statsobligationsräntor</vt:lpstr>
      <vt:lpstr>Bostadspriser</vt:lpstr>
      <vt:lpstr>Hushållens skulder</vt:lpstr>
      <vt:lpstr>Hushållens skuldkvot</vt:lpstr>
      <vt:lpstr>Prognosintervall (90 procent) för BNP-tillväxt</vt:lpstr>
      <vt:lpstr>Prognosintervall (90 procent) för arbetslöshet</vt:lpstr>
      <vt:lpstr>Prognosintervall (90 procent) för KPIF</vt:lpstr>
      <vt:lpstr>Omvärldens BNP</vt:lpstr>
      <vt:lpstr>Omvärldsinflation </vt:lpstr>
      <vt:lpstr>Omvärldens styrränta</vt:lpstr>
      <vt:lpstr>Svensk export</vt:lpstr>
      <vt:lpstr>Växelkurs</vt:lpstr>
      <vt:lpstr>KPIF-inflation</vt:lpstr>
      <vt:lpstr>Reporänta</vt:lpstr>
      <vt:lpstr>Hushållens konsumtion</vt:lpstr>
      <vt:lpstr>Investeringar</vt:lpstr>
      <vt:lpstr>BNP</vt:lpstr>
      <vt:lpstr>Arbetade timmar</vt:lpstr>
      <vt:lpstr>Finansiellt sparande i offentlig sektor</vt:lpstr>
      <vt:lpstr>Maastrichtskuld</vt:lpstr>
      <vt:lpstr>Primära utgifter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</dc:creator>
  <cp:lastModifiedBy>Rosmari</cp:lastModifiedBy>
  <cp:revision>20</cp:revision>
  <dcterms:created xsi:type="dcterms:W3CDTF">2019-03-22T15:58:34Z</dcterms:created>
  <dcterms:modified xsi:type="dcterms:W3CDTF">2019-03-27T13:50:05Z</dcterms:modified>
</cp:coreProperties>
</file>