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61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23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56904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7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45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93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20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av tjänster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499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av varor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smtClean="0"/>
              <a:t>Miljarder kronor, fasta priser respektive 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389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och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948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442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 för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274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tjänstebranscherna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9673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Industriproduktionsindex och tjänsteproduktionsindex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2007=100,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2416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 och arbetade timmar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818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Tusental respektive procent av arbetskraften, säsongsrensade månadsvärden, 3-månaders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122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869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Lediga jobb och varsel om uppsägning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tusental, säsongsrensade kvartals- respektive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432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av antal anställda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591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Anställningsplaner i industri, byggverksamhet, detaljhandel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924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Sysselsättningsgrad, arbetskraftsdeltagande och relativ 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 respektive procent av arbetskraften,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177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 i EU, 2016 kvartal 3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befolkningen,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71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Hushållsbarometerns mikro- och makroindex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026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Relativ arbetslöshet i EU, 2016 kvartal 3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4967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179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med rekryteringsproblem, procent,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97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407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Förändring i tusental,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3429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311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bland inrikes och utrikes födda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7640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potentiell arbetskraft,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588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Arbetslöshet, 16–64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3411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PCA-indikatorn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och normaliserade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71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153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som högst kan öka produktionen med 10 procent utan att nyrekrytera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halvårssvärden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6235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Centralt avtalade löner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9789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975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127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Arbetsgivaravgifter i näringslivet uppdelade efter lagstadgade och avtalade avgifter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lönesumman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5994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Timlön och arbetskostnad per timme enligt nationalräkenskaperna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512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902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881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Olika inflationsmått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45904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Energipriser, direkt bidrag till KPI-inflation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2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Importjusterat 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49519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Spot- och terminspriser på elström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Öre per kWh,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9887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Företagens prisförväntningar på tre månaders sikt, handeln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8490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inflationsförväntningar på ett års sikt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56698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Boende exklusive räntekostnader och energi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8458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35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Lagerinvesteringar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 </a:t>
            </a:r>
          </a:p>
          <a:p>
            <a:r>
              <a:rPr lang="sv-SE" dirty="0" smtClean="0"/>
              <a:t>av efterfrågan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02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 av varor och tjänster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2007=100, fasta priser,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72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Exportorderingång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Diffusionsindex respektive 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83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05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537</Words>
  <Application>Microsoft Office PowerPoint</Application>
  <PresentationFormat>A4 (210 x 297 mm)</PresentationFormat>
  <Paragraphs>117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54</vt:i4>
      </vt:variant>
    </vt:vector>
  </HeadingPairs>
  <TitlesOfParts>
    <vt:vector size="55" baseType="lpstr">
      <vt:lpstr>Office-tema</vt:lpstr>
      <vt:lpstr>BNP</vt:lpstr>
      <vt:lpstr>Konfidensindikator för tillverkningsindustrin</vt:lpstr>
      <vt:lpstr>Hushållsbarometerns mikro- och makroindex</vt:lpstr>
      <vt:lpstr>BNP</vt:lpstr>
      <vt:lpstr>Importjusterat bidrag till BNP-tillväxten</vt:lpstr>
      <vt:lpstr>Lagerinvesteringar</vt:lpstr>
      <vt:lpstr>Export av varor och tjänster</vt:lpstr>
      <vt:lpstr>Exportorderingång i industrin</vt:lpstr>
      <vt:lpstr>Export</vt:lpstr>
      <vt:lpstr>Industrins investeringar</vt:lpstr>
      <vt:lpstr>Industrins kapacitetsutnyttjande</vt:lpstr>
      <vt:lpstr>Fasta bruttoinvesteringar</vt:lpstr>
      <vt:lpstr>Hushållens konsumtionsutgifter</vt:lpstr>
      <vt:lpstr>Hushållens sparande</vt:lpstr>
      <vt:lpstr>Offentliga konsumtionsutgifter</vt:lpstr>
      <vt:lpstr>Import av tjänster</vt:lpstr>
      <vt:lpstr>Import av varor</vt:lpstr>
      <vt:lpstr>Import och efterfrågan</vt:lpstr>
      <vt:lpstr>Produktion i näringslivet</vt:lpstr>
      <vt:lpstr>Produktion i tjänstebranscherna</vt:lpstr>
      <vt:lpstr>Industriproduktionsindex och tjänsteproduktionsindex</vt:lpstr>
      <vt:lpstr>Sysselsatta och arbetade timmar</vt:lpstr>
      <vt:lpstr>Sysselsättning och arbetslöshet</vt:lpstr>
      <vt:lpstr>Anställningsplaner i näringslivet</vt:lpstr>
      <vt:lpstr>Lediga jobb och varsel om uppsägning</vt:lpstr>
      <vt:lpstr>Sysselsatta</vt:lpstr>
      <vt:lpstr>Anställningsplaner i industri, byggverksamhet, detaljhandel och privata tjänstenäringar</vt:lpstr>
      <vt:lpstr>Sysselsättningsgrad, arbetskraftsdeltagande och relativ arbetslöshet</vt:lpstr>
      <vt:lpstr>Sysselsättningsgrad i EU, 2016 kvartal 3</vt:lpstr>
      <vt:lpstr>Relativ arbetslöshet i EU, 2016 kvartal 3</vt:lpstr>
      <vt:lpstr>Brist på arbetskraft i näringslivet</vt:lpstr>
      <vt:lpstr>Brist på arbetskraft</vt:lpstr>
      <vt:lpstr>Sysselsättningsgrad</vt:lpstr>
      <vt:lpstr>Befolkning, 15–74 år</vt:lpstr>
      <vt:lpstr>Arbetskraftsdeltagande</vt:lpstr>
      <vt:lpstr>Arbetslöshet bland inrikes och utrikes födda</vt:lpstr>
      <vt:lpstr>Arbetslöshet</vt:lpstr>
      <vt:lpstr>Arbetslöshet, 16–64 år</vt:lpstr>
      <vt:lpstr>BNP-gap och PCA-indikatorn</vt:lpstr>
      <vt:lpstr>Andel arbetsställen som högst kan öka produktionen med 10 procent utan att nyrekrytera</vt:lpstr>
      <vt:lpstr>Centralt avtalade löner i hela ekonomin</vt:lpstr>
      <vt:lpstr>Arbetsmarknadsgap och timlön i näringslivet</vt:lpstr>
      <vt:lpstr>Timlön i näringsliv, kommunal sektor och statlig sektor</vt:lpstr>
      <vt:lpstr>Arbetsgivaravgifter i näringslivet uppdelade efter lagstadgade och avtalade avgifter</vt:lpstr>
      <vt:lpstr>Timlön och arbetskostnad per timme enligt nationalräkenskaperna</vt:lpstr>
      <vt:lpstr>Enhetsarbetskostnad i näringslivet</vt:lpstr>
      <vt:lpstr>Lönsamhet i näringslivet</vt:lpstr>
      <vt:lpstr>Olika inflationsmått</vt:lpstr>
      <vt:lpstr>Energipriser, direkt bidrag till KPI-inflation</vt:lpstr>
      <vt:lpstr>Spot- och terminspriser på elström</vt:lpstr>
      <vt:lpstr>Företagens prisförväntningar på tre månaders sikt, handeln</vt:lpstr>
      <vt:lpstr>Företagens inflationsförväntningar på ett års sikt</vt:lpstr>
      <vt:lpstr>Boende exklusive räntekostnader och energi</vt:lpstr>
      <vt:lpstr>Konsumentpriser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37</cp:revision>
  <dcterms:created xsi:type="dcterms:W3CDTF">2013-02-22T10:31:08Z</dcterms:created>
  <dcterms:modified xsi:type="dcterms:W3CDTF">2017-03-27T15:13:43Z</dcterms:modified>
</cp:coreProperties>
</file>